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6" r:id="rId1"/>
    <p:sldMasterId id="2147483709" r:id="rId2"/>
  </p:sldMasterIdLst>
  <p:notesMasterIdLst>
    <p:notesMasterId r:id="rId42"/>
  </p:notesMasterIdLst>
  <p:sldIdLst>
    <p:sldId id="257" r:id="rId3"/>
    <p:sldId id="1387" r:id="rId4"/>
    <p:sldId id="1375" r:id="rId5"/>
    <p:sldId id="1398" r:id="rId6"/>
    <p:sldId id="1405" r:id="rId7"/>
    <p:sldId id="1389" r:id="rId8"/>
    <p:sldId id="1202" r:id="rId9"/>
    <p:sldId id="1382" r:id="rId10"/>
    <p:sldId id="1408" r:id="rId11"/>
    <p:sldId id="1383" r:id="rId12"/>
    <p:sldId id="1409" r:id="rId13"/>
    <p:sldId id="1413" r:id="rId14"/>
    <p:sldId id="1379" r:id="rId15"/>
    <p:sldId id="1243" r:id="rId16"/>
    <p:sldId id="1418" r:id="rId17"/>
    <p:sldId id="1420" r:id="rId18"/>
    <p:sldId id="1419" r:id="rId19"/>
    <p:sldId id="1378" r:id="rId20"/>
    <p:sldId id="1424" r:id="rId21"/>
    <p:sldId id="1371" r:id="rId22"/>
    <p:sldId id="1429" r:id="rId23"/>
    <p:sldId id="1432" r:id="rId24"/>
    <p:sldId id="1431" r:id="rId25"/>
    <p:sldId id="1367" r:id="rId26"/>
    <p:sldId id="1425" r:id="rId27"/>
    <p:sldId id="1372" r:id="rId28"/>
    <p:sldId id="1373" r:id="rId29"/>
    <p:sldId id="1200" r:id="rId30"/>
    <p:sldId id="1376" r:id="rId31"/>
    <p:sldId id="1368" r:id="rId32"/>
    <p:sldId id="1255" r:id="rId33"/>
    <p:sldId id="1359" r:id="rId34"/>
    <p:sldId id="1365" r:id="rId35"/>
    <p:sldId id="1366" r:id="rId36"/>
    <p:sldId id="1364" r:id="rId37"/>
    <p:sldId id="1361" r:id="rId38"/>
    <p:sldId id="1404" r:id="rId39"/>
    <p:sldId id="1137" r:id="rId40"/>
    <p:sldId id="1426" r:id="rId41"/>
  </p:sldIdLst>
  <p:sldSz cx="12192000" cy="6858000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1223"/>
    <a:srgbClr val="C6F6FF"/>
    <a:srgbClr val="7F7F7F"/>
    <a:srgbClr val="00264A"/>
    <a:srgbClr val="00152A"/>
    <a:srgbClr val="002548"/>
    <a:srgbClr val="4991B2"/>
    <a:srgbClr val="000000"/>
    <a:srgbClr val="032141"/>
    <a:srgbClr val="D9E1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902"/>
    <p:restoredTop sz="88829" autoAdjust="0"/>
  </p:normalViewPr>
  <p:slideViewPr>
    <p:cSldViewPr snapToGrid="0">
      <p:cViewPr varScale="1">
        <p:scale>
          <a:sx n="91" d="100"/>
          <a:sy n="91" d="100"/>
        </p:scale>
        <p:origin x="336" y="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179AFB-556A-7647-8681-E8CCC214AEB4}" type="datetimeFigureOut">
              <a:rPr lang="en-US" smtClean="0"/>
              <a:t>3/13/2023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4562F5-9C85-F843-B903-B3B42F5C4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9768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4562F5-9C85-F843-B903-B3B42F5C4F3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04795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4562F5-9C85-F843-B903-B3B42F5C4F3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2517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4562F5-9C85-F843-B903-B3B42F5C4F3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1994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4562F5-9C85-F843-B903-B3B42F5C4F3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1803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4562F5-9C85-F843-B903-B3B42F5C4F3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9535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4562F5-9C85-F843-B903-B3B42F5C4F3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6570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4562F5-9C85-F843-B903-B3B42F5C4F3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877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4562F5-9C85-F843-B903-B3B42F5C4F3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4411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4562F5-9C85-F843-B903-B3B42F5C4F3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7200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4562F5-9C85-F843-B903-B3B42F5C4F3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20410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4562F5-9C85-F843-B903-B3B42F5C4F3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4065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4562F5-9C85-F843-B903-B3B42F5C4F3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45455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4562F5-9C85-F843-B903-B3B42F5C4F3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346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4562F5-9C85-F843-B903-B3B42F5C4F3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58343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4562F5-9C85-F843-B903-B3B42F5C4F3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63072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4562F5-9C85-F843-B903-B3B42F5C4F3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4471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4562F5-9C85-F843-B903-B3B42F5C4F3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77069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4562F5-9C85-F843-B903-B3B42F5C4F3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78524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4562F5-9C85-F843-B903-B3B42F5C4F3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52386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4562F5-9C85-F843-B903-B3B42F5C4F3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49430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4562F5-9C85-F843-B903-B3B42F5C4F3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07081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4562F5-9C85-F843-B903-B3B42F5C4F3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0665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4562F5-9C85-F843-B903-B3B42F5C4F3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83989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4562F5-9C85-F843-B903-B3B42F5C4F3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72272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4562F5-9C85-F843-B903-B3B42F5C4F35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5205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4562F5-9C85-F843-B903-B3B42F5C4F35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64033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4562F5-9C85-F843-B903-B3B42F5C4F35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50756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4562F5-9C85-F843-B903-B3B42F5C4F35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04816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4562F5-9C85-F843-B903-B3B42F5C4F35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2709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4562F5-9C85-F843-B903-B3B42F5C4F35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01899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4562F5-9C85-F843-B903-B3B42F5C4F35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19386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4562F5-9C85-F843-B903-B3B42F5C4F35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4656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4562F5-9C85-F843-B903-B3B42F5C4F3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0728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4562F5-9C85-F843-B903-B3B42F5C4F3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2863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4562F5-9C85-F843-B903-B3B42F5C4F3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8680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4562F5-9C85-F843-B903-B3B42F5C4F3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864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4562F5-9C85-F843-B903-B3B42F5C4F3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1521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4562F5-9C85-F843-B903-B3B42F5C4F3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3975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.png"/><Relationship Id="rId5" Type="http://schemas.openxmlformats.org/officeDocument/2006/relationships/image" Target="../media/image2.tiff"/><Relationship Id="rId4" Type="http://schemas.openxmlformats.org/officeDocument/2006/relationships/image" Target="../media/image9.jp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8.emf"/><Relationship Id="rId4" Type="http://schemas.openxmlformats.org/officeDocument/2006/relationships/image" Target="../media/image2.tiff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8.emf"/><Relationship Id="rId4" Type="http://schemas.openxmlformats.org/officeDocument/2006/relationships/image" Target="../media/image2.tiff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8.emf"/><Relationship Id="rId4" Type="http://schemas.openxmlformats.org/officeDocument/2006/relationships/image" Target="../media/image2.tif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emf"/><Relationship Id="rId3" Type="http://schemas.openxmlformats.org/officeDocument/2006/relationships/image" Target="../media/image11.png"/><Relationship Id="rId7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.tiff"/><Relationship Id="rId5" Type="http://schemas.openxmlformats.org/officeDocument/2006/relationships/image" Target="../media/image9.jpg"/><Relationship Id="rId4" Type="http://schemas.openxmlformats.org/officeDocument/2006/relationships/image" Target="../media/image4.pn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8.emf"/><Relationship Id="rId5" Type="http://schemas.openxmlformats.org/officeDocument/2006/relationships/image" Target="../media/image2.tiff"/><Relationship Id="rId4" Type="http://schemas.openxmlformats.org/officeDocument/2006/relationships/image" Target="../media/image3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D504D8-8C6A-A1BE-E710-691D034BA2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07B3F4E-7F7A-7010-DF2B-2B5FC40C0C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5363506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One Column_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2627AE-C995-6797-2C40-9C48BCC62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901" y="76199"/>
            <a:ext cx="10509504" cy="76809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2C64BA-0D42-6AAA-24D0-2B99AC9097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AD4CD3E-7661-9ED1-E307-83D9CDBD2C60}"/>
              </a:ext>
            </a:extLst>
          </p:cNvPr>
          <p:cNvCxnSpPr>
            <a:cxnSpLocks/>
          </p:cNvCxnSpPr>
          <p:nvPr/>
        </p:nvCxnSpPr>
        <p:spPr>
          <a:xfrm>
            <a:off x="1115843" y="888611"/>
            <a:ext cx="10466559" cy="389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glow rad="101600">
              <a:srgbClr val="5F78A2">
                <a:alpha val="75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EEA16AC-3D5F-DAA1-4E0B-B5CF4BF5390A}"/>
              </a:ext>
            </a:extLst>
          </p:cNvPr>
          <p:cNvCxnSpPr>
            <a:cxnSpLocks/>
          </p:cNvCxnSpPr>
          <p:nvPr/>
        </p:nvCxnSpPr>
        <p:spPr>
          <a:xfrm>
            <a:off x="1115843" y="888611"/>
            <a:ext cx="10466559" cy="389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glow rad="101600">
              <a:srgbClr val="5F78A2">
                <a:alpha val="75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ABD31BE-11B0-12C9-4F44-86656D6D03F8}"/>
              </a:ext>
            </a:extLst>
          </p:cNvPr>
          <p:cNvCxnSpPr>
            <a:cxnSpLocks/>
          </p:cNvCxnSpPr>
          <p:nvPr/>
        </p:nvCxnSpPr>
        <p:spPr>
          <a:xfrm>
            <a:off x="6096000" y="0"/>
            <a:ext cx="0" cy="685800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0299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Fa20_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2627AE-C995-6797-2C40-9C48BCC62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901" y="76199"/>
            <a:ext cx="10509504" cy="76809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2C64BA-0D42-6AAA-24D0-2B99AC9097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0" y="898041"/>
            <a:ext cx="8572491" cy="52789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AD4CD3E-7661-9ED1-E307-83D9CDBD2C60}"/>
              </a:ext>
            </a:extLst>
          </p:cNvPr>
          <p:cNvCxnSpPr>
            <a:cxnSpLocks/>
          </p:cNvCxnSpPr>
          <p:nvPr/>
        </p:nvCxnSpPr>
        <p:spPr>
          <a:xfrm>
            <a:off x="1115843" y="888611"/>
            <a:ext cx="10466559" cy="389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glow rad="101600">
              <a:srgbClr val="5F78A2">
                <a:alpha val="75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EEA16AC-3D5F-DAA1-4E0B-B5CF4BF5390A}"/>
              </a:ext>
            </a:extLst>
          </p:cNvPr>
          <p:cNvCxnSpPr>
            <a:cxnSpLocks/>
          </p:cNvCxnSpPr>
          <p:nvPr/>
        </p:nvCxnSpPr>
        <p:spPr>
          <a:xfrm>
            <a:off x="1115843" y="888611"/>
            <a:ext cx="10466559" cy="389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glow rad="101600">
              <a:srgbClr val="5F78A2">
                <a:alpha val="75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49E1F49-FF31-2B00-2304-6BCA27806331}"/>
              </a:ext>
            </a:extLst>
          </p:cNvPr>
          <p:cNvCxnSpPr/>
          <p:nvPr/>
        </p:nvCxnSpPr>
        <p:spPr>
          <a:xfrm>
            <a:off x="3048000" y="0"/>
            <a:ext cx="0" cy="68580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66AFDBD-60BE-5483-0C26-669A37732B99}"/>
              </a:ext>
            </a:extLst>
          </p:cNvPr>
          <p:cNvCxnSpPr/>
          <p:nvPr/>
        </p:nvCxnSpPr>
        <p:spPr>
          <a:xfrm>
            <a:off x="7620000" y="0"/>
            <a:ext cx="0" cy="685800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49130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Fa20_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2627AE-C995-6797-2C40-9C48BCC62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901" y="76199"/>
            <a:ext cx="10509504" cy="76809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2C64BA-0D42-6AAA-24D0-2B99AC9097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0" y="898041"/>
            <a:ext cx="8572491" cy="52789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AD4CD3E-7661-9ED1-E307-83D9CDBD2C60}"/>
              </a:ext>
            </a:extLst>
          </p:cNvPr>
          <p:cNvCxnSpPr>
            <a:cxnSpLocks/>
          </p:cNvCxnSpPr>
          <p:nvPr/>
        </p:nvCxnSpPr>
        <p:spPr>
          <a:xfrm>
            <a:off x="1115843" y="888611"/>
            <a:ext cx="10466559" cy="389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glow rad="101600">
              <a:srgbClr val="5F78A2">
                <a:alpha val="75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EEA16AC-3D5F-DAA1-4E0B-B5CF4BF5390A}"/>
              </a:ext>
            </a:extLst>
          </p:cNvPr>
          <p:cNvCxnSpPr>
            <a:cxnSpLocks/>
          </p:cNvCxnSpPr>
          <p:nvPr/>
        </p:nvCxnSpPr>
        <p:spPr>
          <a:xfrm>
            <a:off x="1115843" y="888611"/>
            <a:ext cx="10466559" cy="389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glow rad="101600">
              <a:srgbClr val="5F78A2">
                <a:alpha val="75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90327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picture containing food&#10;&#10;Description automatically generated">
            <a:extLst>
              <a:ext uri="{FF2B5EF4-FFF2-40B4-BE49-F238E27FC236}">
                <a16:creationId xmlns:a16="http://schemas.microsoft.com/office/drawing/2014/main" id="{CE9ED49C-E0F6-3E47-BD59-EA863495A67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3748BE3-3690-A64C-B81F-5D4836EADD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1" y="4561556"/>
            <a:ext cx="7823200" cy="762000"/>
          </a:xfrm>
        </p:spPr>
        <p:txBody>
          <a:bodyPr/>
          <a:lstStyle>
            <a:lvl1pPr algn="ctr">
              <a:defRPr>
                <a:solidFill>
                  <a:srgbClr val="FFC117"/>
                </a:solidFill>
                <a:latin typeface="VAGRundschriftD" panose="00000500000000000000" pitchFamily="50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61F4736C-1B40-EF40-A4E6-C67F6BA9BBD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164531" y="405525"/>
            <a:ext cx="6908800" cy="163194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contourClr>
              <a:schemeClr val="bg1"/>
            </a:contourClr>
          </a:sp3d>
        </p:spPr>
        <p:txBody>
          <a:bodyPr wrap="square" lIns="75592" tIns="30237" rIns="75592" bIns="30237" anchor="ctr">
            <a:prstTxWarp prst="textNoShape">
              <a:avLst/>
            </a:prstTxWarp>
            <a:spAutoFit/>
            <a:sp3d extrusionH="25400">
              <a:bevelT w="38100" h="31750"/>
              <a:contourClr>
                <a:srgbClr val="4991B1"/>
              </a:contourClr>
            </a:sp3d>
          </a:bodyPr>
          <a:lstStyle/>
          <a:p>
            <a:pPr algn="ctr" eaLnBrk="0" hangingPunct="0">
              <a:lnSpc>
                <a:spcPct val="77000"/>
              </a:lnSpc>
            </a:pPr>
            <a:r>
              <a:rPr lang="en-US" sz="12800" dirty="0">
                <a:ln w="0"/>
                <a:solidFill>
                  <a:srgbClr val="4991B1"/>
                </a:solidFill>
                <a:effectLst/>
                <a:latin typeface="VAGRundschriftD" panose="00000500000000000000" pitchFamily="50" charset="0"/>
              </a:rPr>
              <a:t>CS61C</a:t>
            </a:r>
            <a:endParaRPr lang="en-US" sz="6400" b="1" dirty="0">
              <a:solidFill>
                <a:srgbClr val="4991B1"/>
              </a:solidFill>
              <a:latin typeface="VAGRundschriftD" panose="00000500000000000000" pitchFamily="50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2742FAC-A915-9940-B071-1ACD580B8818}"/>
              </a:ext>
            </a:extLst>
          </p:cNvPr>
          <p:cNvSpPr/>
          <p:nvPr userDrawn="1"/>
        </p:nvSpPr>
        <p:spPr>
          <a:xfrm>
            <a:off x="3670301" y="5754635"/>
            <a:ext cx="7912099" cy="471948"/>
          </a:xfrm>
          <a:prstGeom prst="ellipse">
            <a:avLst/>
          </a:prstGeom>
          <a:solidFill>
            <a:schemeClr val="bg1">
              <a:alpha val="17000"/>
            </a:schemeClr>
          </a:solidFill>
          <a:ln>
            <a:noFill/>
          </a:ln>
          <a:effectLst>
            <a:softEdge rad="1397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8852" tIns="54425" rIns="108852" bIns="54425" anchor="ctr"/>
          <a:lstStyle/>
          <a:p>
            <a:pPr algn="ctr" eaLnBrk="0" hangingPunct="0">
              <a:defRPr/>
            </a:pPr>
            <a:endParaRPr lang="en-US" sz="19062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67045E-1D2A-D347-9A70-A92ECBAE1DA8}"/>
              </a:ext>
            </a:extLst>
          </p:cNvPr>
          <p:cNvSpPr txBox="1"/>
          <p:nvPr userDrawn="1"/>
        </p:nvSpPr>
        <p:spPr>
          <a:xfrm>
            <a:off x="3083166" y="2494613"/>
            <a:ext cx="2222500" cy="8619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1667" b="1" dirty="0">
                <a:solidFill>
                  <a:schemeClr val="tx1">
                    <a:lumMod val="50000"/>
                  </a:schemeClr>
                </a:solidFill>
                <a:latin typeface="18 VAG Rounded Bold   07390"/>
              </a:rPr>
              <a:t>UC Berkeley</a:t>
            </a:r>
            <a:br>
              <a:rPr lang="en-US" sz="1667" b="1" dirty="0">
                <a:solidFill>
                  <a:schemeClr val="tx1">
                    <a:lumMod val="50000"/>
                  </a:schemeClr>
                </a:solidFill>
                <a:latin typeface="18 VAG Rounded Bold   07390"/>
              </a:rPr>
            </a:br>
            <a:r>
              <a:rPr lang="en-US" sz="1667" b="1" dirty="0">
                <a:solidFill>
                  <a:schemeClr val="tx1">
                    <a:lumMod val="50000"/>
                  </a:schemeClr>
                </a:solidFill>
                <a:latin typeface="18 VAG Rounded Bold   07390"/>
              </a:rPr>
              <a:t>Teaching Professor </a:t>
            </a:r>
            <a:br>
              <a:rPr lang="en-US" sz="1667" b="1" dirty="0">
                <a:solidFill>
                  <a:schemeClr val="tx1">
                    <a:lumMod val="50000"/>
                  </a:schemeClr>
                </a:solidFill>
                <a:latin typeface="18 VAG Rounded Bold   07390"/>
              </a:rPr>
            </a:br>
            <a:r>
              <a:rPr lang="en-US" sz="1667" b="1" dirty="0">
                <a:solidFill>
                  <a:schemeClr val="tx1">
                    <a:lumMod val="50000"/>
                  </a:schemeClr>
                </a:solidFill>
                <a:latin typeface="18 VAG Rounded Bold   07390"/>
              </a:rPr>
              <a:t>Dan Garcia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E8C054-0436-F542-9F61-8E0911ABF73E}"/>
              </a:ext>
            </a:extLst>
          </p:cNvPr>
          <p:cNvSpPr txBox="1"/>
          <p:nvPr userDrawn="1"/>
        </p:nvSpPr>
        <p:spPr>
          <a:xfrm>
            <a:off x="10318235" y="2493787"/>
            <a:ext cx="1672165" cy="8619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1667" b="1" dirty="0">
                <a:solidFill>
                  <a:schemeClr val="tx1">
                    <a:lumMod val="50000"/>
                  </a:schemeClr>
                </a:solidFill>
                <a:latin typeface="18 VAG Rounded Bold   07390"/>
              </a:rPr>
              <a:t>UC Berkeley</a:t>
            </a:r>
            <a:br>
              <a:rPr lang="en-US" sz="1667" b="1" dirty="0">
                <a:solidFill>
                  <a:schemeClr val="tx1">
                    <a:lumMod val="50000"/>
                  </a:schemeClr>
                </a:solidFill>
                <a:latin typeface="18 VAG Rounded Bold   07390"/>
              </a:rPr>
            </a:br>
            <a:r>
              <a:rPr lang="en-US" sz="1667" b="1" dirty="0">
                <a:solidFill>
                  <a:schemeClr val="tx1">
                    <a:lumMod val="50000"/>
                  </a:schemeClr>
                </a:solidFill>
                <a:latin typeface="18 VAG Rounded Bold   07390"/>
              </a:rPr>
              <a:t>Professor </a:t>
            </a:r>
            <a:br>
              <a:rPr lang="en-US" sz="1667" b="1" dirty="0">
                <a:solidFill>
                  <a:schemeClr val="tx1">
                    <a:lumMod val="50000"/>
                  </a:schemeClr>
                </a:solidFill>
                <a:latin typeface="18 VAG Rounded Bold   07390"/>
              </a:rPr>
            </a:br>
            <a:r>
              <a:rPr lang="en-US" sz="1667" b="1" dirty="0">
                <a:solidFill>
                  <a:schemeClr val="tx1">
                    <a:lumMod val="50000"/>
                  </a:schemeClr>
                </a:solidFill>
                <a:latin typeface="18 VAG Rounded Bold   07390"/>
              </a:rPr>
              <a:t>Bora </a:t>
            </a:r>
            <a:r>
              <a:rPr lang="en-US" sz="1667" b="1" dirty="0" err="1">
                <a:solidFill>
                  <a:schemeClr val="tx1">
                    <a:lumMod val="50000"/>
                  </a:schemeClr>
                </a:solidFill>
                <a:latin typeface="18 VAG Rounded Bold   07390"/>
              </a:rPr>
              <a:t>Nikolić</a:t>
            </a:r>
            <a:endParaRPr lang="en-US" sz="1667" b="1" dirty="0">
              <a:solidFill>
                <a:schemeClr val="tx1">
                  <a:lumMod val="50000"/>
                </a:schemeClr>
              </a:solidFill>
              <a:latin typeface="18 VAG Rounded Bold   07390"/>
            </a:endParaRP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57237754-4208-E64E-8670-01EE7AED6B0E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3"/>
          <a:srcRect l="14185" t="1842" r="32155" b="47377"/>
          <a:stretch/>
        </p:blipFill>
        <p:spPr bwMode="auto">
          <a:xfrm>
            <a:off x="3512032" y="414398"/>
            <a:ext cx="1364768" cy="169050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2DD0B12-55F7-2546-8672-7E2D289F69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57" t="8236" r="5233" b="12909"/>
          <a:stretch/>
        </p:blipFill>
        <p:spPr>
          <a:xfrm>
            <a:off x="10521036" y="399773"/>
            <a:ext cx="1266560" cy="170513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BBAC4D5-0EE4-FD4C-8CC9-387D71F8E638}"/>
              </a:ext>
            </a:extLst>
          </p:cNvPr>
          <p:cNvSpPr/>
          <p:nvPr userDrawn="1"/>
        </p:nvSpPr>
        <p:spPr>
          <a:xfrm>
            <a:off x="6297061" y="6390958"/>
            <a:ext cx="264373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sr-Latn-RS" sz="1867" b="1" dirty="0">
                <a:solidFill>
                  <a:schemeClr val="tx1"/>
                </a:solidFill>
                <a:latin typeface="Courier" charset="0"/>
                <a:ea typeface="ＭＳ Ｐゴシック" charset="0"/>
                <a:cs typeface="Courier" charset="0"/>
                <a:sym typeface="Courier" charset="0"/>
              </a:rPr>
              <a:t>c</a:t>
            </a:r>
            <a:r>
              <a:rPr lang="en-US" sz="1867" b="1" dirty="0">
                <a:solidFill>
                  <a:schemeClr val="tx1"/>
                </a:solidFill>
                <a:latin typeface="Courier" charset="0"/>
                <a:ea typeface="ＭＳ Ｐゴシック" charset="0"/>
                <a:cs typeface="Courier" charset="0"/>
                <a:sym typeface="Courier" charset="0"/>
              </a:rPr>
              <a:t>s61c</a:t>
            </a:r>
            <a:r>
              <a:rPr lang="sr-Latn-RS" sz="1867" b="1" dirty="0">
                <a:solidFill>
                  <a:schemeClr val="tx1"/>
                </a:solidFill>
                <a:latin typeface="Courier" charset="0"/>
                <a:ea typeface="ＭＳ Ｐゴシック" charset="0"/>
                <a:cs typeface="Courier" charset="0"/>
                <a:sym typeface="Courier" charset="0"/>
              </a:rPr>
              <a:t>.org</a:t>
            </a:r>
            <a:r>
              <a:rPr lang="en-US" sz="2400" b="1" dirty="0">
                <a:solidFill>
                  <a:schemeClr val="tx1"/>
                </a:solidFill>
                <a:latin typeface="Helvetica" charset="0"/>
                <a:ea typeface="ＭＳ Ｐゴシック" charset="0"/>
                <a:cs typeface="Helvetica" charset="0"/>
                <a:sym typeface="Helvetica" charset="0"/>
              </a:rPr>
              <a:t> </a:t>
            </a:r>
            <a:endParaRPr lang="en-US" sz="21199" dirty="0">
              <a:solidFill>
                <a:schemeClr val="tx1"/>
              </a:solidFill>
            </a:endParaRPr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4983A71A-E6AB-F34C-BE07-4CD0CE150AA1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160129" y="1859888"/>
            <a:ext cx="6908800" cy="154038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 lIns="75592" tIns="30237" rIns="75592" bIns="30237" anchor="ctr">
            <a:prstTxWarp prst="textNoShape">
              <a:avLst/>
            </a:prstTxWarp>
            <a:spAutoFit/>
          </a:bodyPr>
          <a:lstStyle/>
          <a:p>
            <a:pPr algn="ctr" eaLnBrk="0" hangingPunct="0">
              <a:lnSpc>
                <a:spcPct val="77000"/>
              </a:lnSpc>
            </a:pPr>
            <a:r>
              <a:rPr lang="en-US" sz="3333" b="1" dirty="0">
                <a:solidFill>
                  <a:schemeClr val="tx1"/>
                </a:solidFill>
                <a:latin typeface="VAGRundschriftD" panose="00000500000000000000" pitchFamily="50" charset="0"/>
              </a:rPr>
              <a:t>Great Ideas</a:t>
            </a:r>
          </a:p>
          <a:p>
            <a:pPr algn="ctr" eaLnBrk="0" hangingPunct="0">
              <a:lnSpc>
                <a:spcPct val="77000"/>
              </a:lnSpc>
            </a:pPr>
            <a:r>
              <a:rPr lang="en-US" sz="3333" b="1" dirty="0">
                <a:solidFill>
                  <a:schemeClr val="tx1"/>
                </a:solidFill>
                <a:latin typeface="VAGRundschriftD" panose="00000500000000000000" pitchFamily="50" charset="0"/>
              </a:rPr>
              <a:t>in</a:t>
            </a:r>
            <a:br>
              <a:rPr lang="en-US" sz="3333" b="1" dirty="0">
                <a:solidFill>
                  <a:schemeClr val="tx1"/>
                </a:solidFill>
                <a:latin typeface="VAGRundschriftD" panose="00000500000000000000" pitchFamily="50" charset="0"/>
              </a:rPr>
            </a:br>
            <a:r>
              <a:rPr lang="en-US" sz="3333" b="1" dirty="0">
                <a:solidFill>
                  <a:schemeClr val="tx1"/>
                </a:solidFill>
                <a:latin typeface="VAGRundschriftD" panose="00000500000000000000" pitchFamily="50" charset="0"/>
              </a:rPr>
              <a:t>Computer Architecture</a:t>
            </a:r>
          </a:p>
          <a:p>
            <a:pPr algn="ctr" eaLnBrk="0" hangingPunct="0">
              <a:lnSpc>
                <a:spcPct val="77000"/>
              </a:lnSpc>
            </a:pPr>
            <a:r>
              <a:rPr lang="en-US" sz="2400" dirty="0">
                <a:solidFill>
                  <a:srgbClr val="E4DDD2"/>
                </a:solidFill>
                <a:latin typeface="VAGRundschriftD" panose="00000500000000000000" pitchFamily="50" charset="0"/>
              </a:rPr>
              <a:t>(a.k.a. Machine Structures)</a:t>
            </a:r>
            <a:endParaRPr lang="en-US" sz="3833" b="1" dirty="0">
              <a:solidFill>
                <a:srgbClr val="E4DDD2"/>
              </a:solidFill>
              <a:latin typeface="VAGRundschriftD" panose="00000500000000000000" pitchFamily="50" charset="0"/>
            </a:endParaRPr>
          </a:p>
        </p:txBody>
      </p:sp>
      <p:sp>
        <p:nvSpPr>
          <p:cNvPr id="13" name="Rectangle 11">
            <a:extLst>
              <a:ext uri="{FF2B5EF4-FFF2-40B4-BE49-F238E27FC236}">
                <a16:creationId xmlns:a16="http://schemas.microsoft.com/office/drawing/2014/main" id="{EB3944F9-06D2-8C43-B653-2C25027065D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0871201" y="6248400"/>
            <a:ext cx="1320801" cy="24066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75592" tIns="30237" rIns="75592" bIns="30237">
            <a:prstTxWarp prst="textNoShape">
              <a:avLst/>
            </a:prstTxWarp>
            <a:spAutoFit/>
          </a:bodyPr>
          <a:lstStyle/>
          <a:p>
            <a:pPr algn="r" eaLnBrk="0" hangingPunct="0">
              <a:defRPr/>
            </a:pPr>
            <a:r>
              <a:rPr lang="en-US" sz="1167" b="0" i="0" dirty="0">
                <a:solidFill>
                  <a:schemeClr val="tx1"/>
                </a:solidFill>
                <a:latin typeface="VAGRundschriftDLig" panose="00000400000000000000" pitchFamily="50" charset="0"/>
                <a:ea typeface="+mn-ea"/>
                <a:cs typeface="+mn-cs"/>
              </a:rPr>
              <a:t>Garcia, </a:t>
            </a:r>
            <a:r>
              <a:rPr lang="en-US" sz="1167" b="0" i="0" dirty="0" err="1">
                <a:solidFill>
                  <a:schemeClr val="tx1"/>
                </a:solidFill>
                <a:latin typeface="VAGRundschriftDLig" panose="00000400000000000000" pitchFamily="50" charset="0"/>
                <a:ea typeface="+mn-ea"/>
                <a:cs typeface="+mn-cs"/>
              </a:rPr>
              <a:t>Nikolić</a:t>
            </a:r>
            <a:endParaRPr lang="en-US" sz="1167" b="0" i="0" dirty="0">
              <a:solidFill>
                <a:schemeClr val="tx1"/>
              </a:solidFill>
              <a:latin typeface="VAGRundschriftDLig" panose="00000400000000000000" pitchFamily="50" charset="0"/>
              <a:ea typeface="+mn-ea"/>
              <a:cs typeface="+mn-cs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B45346C-6CDA-0242-B211-E679E89FE3EB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112283" y="6480099"/>
            <a:ext cx="1079717" cy="37790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D8CC368-03BC-234A-917E-B8B2D872148F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rcRect/>
          <a:stretch/>
        </p:blipFill>
        <p:spPr>
          <a:xfrm>
            <a:off x="101600" y="76200"/>
            <a:ext cx="812800" cy="8128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D6AA3AF-E757-5D40-AF18-590283A894E1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3018141" y="6375400"/>
            <a:ext cx="1264675" cy="389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80327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="0" i="0">
                <a:latin typeface="VAG Rundschrift D Light" pitchFamily="2" charset="77"/>
              </a:defRPr>
            </a:lvl1pPr>
            <a:lvl2pPr>
              <a:defRPr b="0" i="0">
                <a:latin typeface="VAG Rundschrift D Light" pitchFamily="2" charset="77"/>
              </a:defRPr>
            </a:lvl2pPr>
            <a:lvl3pPr>
              <a:defRPr b="0" i="0">
                <a:solidFill>
                  <a:srgbClr val="00BEE2"/>
                </a:solidFill>
                <a:latin typeface="VAG Rundschrift D Light" pitchFamily="2" charset="77"/>
              </a:defRPr>
            </a:lvl3pPr>
            <a:lvl4pPr marL="1685519" indent="-457189">
              <a:buClr>
                <a:srgbClr val="FFC117"/>
              </a:buClr>
              <a:buFont typeface="Arial" panose="020B0604020202020204" pitchFamily="34" charset="0"/>
              <a:buChar char="•"/>
              <a:defRPr sz="2400" b="0" i="0">
                <a:solidFill>
                  <a:srgbClr val="FFC117"/>
                </a:solidFill>
                <a:latin typeface="VAG Rundschrift D Light" pitchFamily="2" charset="77"/>
              </a:defRPr>
            </a:lvl4pPr>
            <a:lvl5pPr>
              <a:buClr>
                <a:srgbClr val="E4DDD2"/>
              </a:buClr>
              <a:defRPr b="0" i="0">
                <a:solidFill>
                  <a:srgbClr val="E4DDD2"/>
                </a:solidFill>
                <a:latin typeface="VAG Rundschrift D Light" pitchFamily="2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4A448BC-C94B-E240-BBCC-5B2F3975E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VAGRundschriftD" panose="00000500000000000000" pitchFamily="50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688964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picture containing food&#10;&#10;Description automatically generated">
            <a:extLst>
              <a:ext uri="{FF2B5EF4-FFF2-40B4-BE49-F238E27FC236}">
                <a16:creationId xmlns:a16="http://schemas.microsoft.com/office/drawing/2014/main" id="{2677E839-A4BD-EF4E-B7C9-4C82DFEEEF7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0" y="928127"/>
            <a:ext cx="3937000" cy="5368340"/>
          </a:xfrm>
        </p:spPr>
        <p:txBody>
          <a:bodyPr/>
          <a:lstStyle>
            <a:lvl1pPr>
              <a:defRPr sz="3333" b="0" i="0">
                <a:latin typeface="VAG Rundschrift D Light" pitchFamily="2" charset="77"/>
              </a:defRPr>
            </a:lvl1pPr>
            <a:lvl2pPr>
              <a:defRPr sz="2833" b="0" i="0">
                <a:latin typeface="VAG Rundschrift D Light" pitchFamily="2" charset="77"/>
              </a:defRPr>
            </a:lvl2pPr>
            <a:lvl3pPr>
              <a:defRPr sz="2417" b="0" i="0">
                <a:latin typeface="VAG Rundschrift D Light" pitchFamily="2" charset="77"/>
              </a:defRPr>
            </a:lvl3pPr>
            <a:lvl4pPr>
              <a:defRPr sz="2167" b="0" i="0">
                <a:latin typeface="VAG Rundschrift D Light" pitchFamily="2" charset="77"/>
              </a:defRPr>
            </a:lvl4pPr>
            <a:lvl5pPr>
              <a:defRPr sz="2133" b="0" i="0">
                <a:latin typeface="VAG Rundschrift D Light" pitchFamily="2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620000" y="928127"/>
            <a:ext cx="4000501" cy="5368340"/>
          </a:xfrm>
        </p:spPr>
        <p:txBody>
          <a:bodyPr/>
          <a:lstStyle>
            <a:lvl1pPr>
              <a:defRPr sz="3333" b="0" i="0">
                <a:latin typeface="VAG Rundschrift D Light" pitchFamily="2" charset="77"/>
              </a:defRPr>
            </a:lvl1pPr>
            <a:lvl2pPr>
              <a:defRPr sz="2833" b="0" i="0">
                <a:latin typeface="VAG Rundschrift D Light" pitchFamily="2" charset="77"/>
              </a:defRPr>
            </a:lvl2pPr>
            <a:lvl3pPr>
              <a:defRPr sz="2417" b="0" i="0">
                <a:latin typeface="VAG Rundschrift D Light" pitchFamily="2" charset="77"/>
              </a:defRPr>
            </a:lvl3pPr>
            <a:lvl4pPr>
              <a:defRPr sz="2167" b="0" i="0">
                <a:latin typeface="VAG Rundschrift D Light" pitchFamily="2" charset="77"/>
              </a:defRPr>
            </a:lvl4pPr>
            <a:lvl5pPr>
              <a:defRPr sz="2167" b="0" i="0">
                <a:latin typeface="VAG Rundschrift D Light" pitchFamily="2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6EA538D-CE12-4F4E-B8F9-BE50989C1758}"/>
              </a:ext>
            </a:extLst>
          </p:cNvPr>
          <p:cNvCxnSpPr>
            <a:cxnSpLocks/>
          </p:cNvCxnSpPr>
          <p:nvPr userDrawn="1"/>
        </p:nvCxnSpPr>
        <p:spPr>
          <a:xfrm>
            <a:off x="1115843" y="889000"/>
            <a:ext cx="10466559" cy="389"/>
          </a:xfrm>
          <a:prstGeom prst="line">
            <a:avLst/>
          </a:prstGeom>
          <a:ln>
            <a:solidFill>
              <a:schemeClr val="tx2"/>
            </a:solidFill>
          </a:ln>
          <a:effectLst>
            <a:glow rad="101600">
              <a:srgbClr val="5F78A2">
                <a:alpha val="75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0">
            <a:extLst>
              <a:ext uri="{FF2B5EF4-FFF2-40B4-BE49-F238E27FC236}">
                <a16:creationId xmlns:a16="http://schemas.microsoft.com/office/drawing/2014/main" id="{844558A7-D2FB-5F4B-864B-BFC87E4F411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048000" y="6578929"/>
            <a:ext cx="9144000" cy="29189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75592" tIns="30237" rIns="75592" bIns="30237">
            <a:prstTxWarp prst="textNoShape">
              <a:avLst/>
            </a:prstTxWarp>
            <a:spAutoFit/>
          </a:bodyPr>
          <a:lstStyle/>
          <a:p>
            <a:pPr algn="ctr" eaLnBrk="0" hangingPunct="0">
              <a:defRPr/>
            </a:pPr>
            <a:r>
              <a:rPr lang="en-US" sz="1500" b="1" dirty="0">
                <a:solidFill>
                  <a:srgbClr val="FFC117"/>
                </a:solidFill>
                <a:latin typeface="VAGRundschriftD" panose="00000500000000000000" pitchFamily="50" charset="0"/>
                <a:ea typeface="+mn-ea"/>
                <a:cs typeface="+mn-cs"/>
              </a:rPr>
              <a:t>Introduction</a:t>
            </a:r>
            <a:r>
              <a:rPr lang="en-US" sz="1500" b="1" dirty="0">
                <a:solidFill>
                  <a:srgbClr val="FFFF00"/>
                </a:solidFill>
                <a:latin typeface="VAGRundschriftD" panose="00000500000000000000" pitchFamily="50" charset="0"/>
                <a:ea typeface="+mn-ea"/>
                <a:cs typeface="+mn-cs"/>
              </a:rPr>
              <a:t> </a:t>
            </a:r>
            <a:r>
              <a:rPr lang="en-US" sz="1500" b="1" dirty="0">
                <a:solidFill>
                  <a:schemeClr val="tx1"/>
                </a:solidFill>
                <a:latin typeface="VAGRundschriftD" panose="00000500000000000000" pitchFamily="50" charset="0"/>
                <a:ea typeface="+mn-ea"/>
                <a:cs typeface="+mn-cs"/>
              </a:rPr>
              <a:t>(</a:t>
            </a:r>
            <a:fld id="{F6F39CF2-87E7-FF4A-9C8E-A745CB692DE9}" type="slidenum">
              <a:rPr lang="en-US" sz="1500" b="1">
                <a:solidFill>
                  <a:schemeClr val="tx1"/>
                </a:solidFill>
                <a:latin typeface="VAGRundschriftD" panose="00000500000000000000" pitchFamily="50" charset="0"/>
                <a:ea typeface="+mn-ea"/>
                <a:cs typeface="+mn-cs"/>
              </a:rPr>
              <a:pPr algn="ctr" eaLnBrk="0" hangingPunct="0">
                <a:defRPr/>
              </a:pPr>
              <a:t>‹#›</a:t>
            </a:fld>
            <a:r>
              <a:rPr lang="en-US" sz="1500" b="1" dirty="0">
                <a:solidFill>
                  <a:schemeClr val="tx1"/>
                </a:solidFill>
                <a:latin typeface="VAGRundschriftD" panose="00000500000000000000" pitchFamily="50" charset="0"/>
                <a:ea typeface="+mn-ea"/>
                <a:cs typeface="+mn-cs"/>
              </a:rPr>
              <a:t>)</a:t>
            </a:r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8F52F5B9-E725-A74B-AAA1-88E65AD7B9D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0871201" y="6248400"/>
            <a:ext cx="1320801" cy="24066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75592" tIns="30237" rIns="75592" bIns="30237">
            <a:prstTxWarp prst="textNoShape">
              <a:avLst/>
            </a:prstTxWarp>
            <a:spAutoFit/>
          </a:bodyPr>
          <a:lstStyle/>
          <a:p>
            <a:pPr algn="r" eaLnBrk="0" hangingPunct="0">
              <a:defRPr/>
            </a:pPr>
            <a:r>
              <a:rPr lang="en-US" sz="1167" b="0" i="0" dirty="0">
                <a:solidFill>
                  <a:schemeClr val="tx1"/>
                </a:solidFill>
                <a:latin typeface="VAGRundschriftDLig" panose="00000400000000000000" pitchFamily="50" charset="0"/>
                <a:ea typeface="+mn-ea"/>
                <a:cs typeface="+mn-cs"/>
              </a:rPr>
              <a:t>Garcia, </a:t>
            </a:r>
            <a:r>
              <a:rPr lang="en-US" sz="1167" b="0" i="0" dirty="0" err="1">
                <a:solidFill>
                  <a:schemeClr val="tx1"/>
                </a:solidFill>
                <a:latin typeface="VAGRundschriftDLig" panose="00000400000000000000" pitchFamily="50" charset="0"/>
                <a:ea typeface="+mn-ea"/>
                <a:cs typeface="+mn-cs"/>
              </a:rPr>
              <a:t>Nikolić</a:t>
            </a:r>
            <a:endParaRPr lang="en-US" sz="1167" b="0" i="0" dirty="0">
              <a:solidFill>
                <a:schemeClr val="tx1"/>
              </a:solidFill>
              <a:latin typeface="VAGRundschriftDLig" panose="00000400000000000000" pitchFamily="50" charset="0"/>
              <a:ea typeface="+mn-ea"/>
              <a:cs typeface="+mn-cs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160B7DD-B895-2049-804B-344CFFDA4DD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01600" y="76200"/>
            <a:ext cx="812800" cy="8128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67B7BEE-7519-024E-B9B3-6388E1716D0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112283" y="6480099"/>
            <a:ext cx="1079717" cy="377901"/>
          </a:xfrm>
          <a:prstGeom prst="rect">
            <a:avLst/>
          </a:prstGeom>
        </p:spPr>
      </p:pic>
      <p:sp>
        <p:nvSpPr>
          <p:cNvPr id="11" name="Title Placeholder 21">
            <a:extLst>
              <a:ext uri="{FF2B5EF4-FFF2-40B4-BE49-F238E27FC236}">
                <a16:creationId xmlns:a16="http://schemas.microsoft.com/office/drawing/2014/main" id="{83907F55-8DA3-AB4E-B199-AF2531DB4E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7600" y="76200"/>
            <a:ext cx="10502901" cy="762000"/>
          </a:xfrm>
          <a:prstGeom prst="rect">
            <a:avLst/>
          </a:prstGeom>
        </p:spPr>
        <p:txBody>
          <a:bodyPr vert="horz" lIns="130622" tIns="65310" rIns="130622" bIns="65310" anchor="t">
            <a:noAutofit/>
          </a:bodyPr>
          <a:lstStyle>
            <a:lvl1pPr>
              <a:defRPr>
                <a:solidFill>
                  <a:srgbClr val="E4DDD2"/>
                </a:solidFill>
                <a:latin typeface="VAGRundschriftD" panose="00000500000000000000" pitchFamily="50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DD9E74F-8295-8546-AB63-B09A36C3C5C9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018141" y="6375400"/>
            <a:ext cx="1264675" cy="389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2786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7600" y="908050"/>
            <a:ext cx="10502901" cy="5365751"/>
          </a:xfrm>
        </p:spPr>
        <p:txBody>
          <a:bodyPr/>
          <a:lstStyle>
            <a:lvl1pPr>
              <a:defRPr b="0" i="0">
                <a:latin typeface="VAG Rundschrift D Light" pitchFamily="2" charset="77"/>
              </a:defRPr>
            </a:lvl1pPr>
            <a:lvl2pPr>
              <a:defRPr b="0" i="0">
                <a:latin typeface="VAG Rundschrift D Light" pitchFamily="2" charset="77"/>
              </a:defRPr>
            </a:lvl2pPr>
            <a:lvl3pPr>
              <a:defRPr b="0" i="0">
                <a:latin typeface="VAG Rundschrift D Light" pitchFamily="2" charset="77"/>
              </a:defRPr>
            </a:lvl3pPr>
            <a:lvl4pPr>
              <a:defRPr b="0" i="0">
                <a:latin typeface="VAG Rundschrift D Light" pitchFamily="2" charset="77"/>
              </a:defRPr>
            </a:lvl4pPr>
            <a:lvl5pPr>
              <a:defRPr b="0" i="0">
                <a:latin typeface="VAG Rundschrift D Light" pitchFamily="2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4A448BC-C94B-E240-BBCC-5B2F3975E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VAGRundschriftD" panose="00000500000000000000" pitchFamily="50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6928339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picture containing food&#10;&#10;Description automatically generated">
            <a:extLst>
              <a:ext uri="{FF2B5EF4-FFF2-40B4-BE49-F238E27FC236}">
                <a16:creationId xmlns:a16="http://schemas.microsoft.com/office/drawing/2014/main" id="{E29CF758-356F-D645-A544-8AD2373E33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2825"/>
            <a:ext cx="12192000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15843" y="901825"/>
            <a:ext cx="4980157" cy="5407467"/>
          </a:xfrm>
        </p:spPr>
        <p:txBody>
          <a:bodyPr/>
          <a:lstStyle>
            <a:lvl1pPr>
              <a:defRPr sz="3333" b="0" i="0">
                <a:latin typeface="VAG Rundschrift D Light" pitchFamily="2" charset="77"/>
              </a:defRPr>
            </a:lvl1pPr>
            <a:lvl2pPr>
              <a:defRPr sz="2833" b="0" i="0">
                <a:latin typeface="VAG Rundschrift D Light" pitchFamily="2" charset="77"/>
              </a:defRPr>
            </a:lvl2pPr>
            <a:lvl3pPr>
              <a:defRPr sz="2417" b="0" i="0">
                <a:latin typeface="VAG Rundschrift D Light" pitchFamily="2" charset="77"/>
              </a:defRPr>
            </a:lvl3pPr>
            <a:lvl4pPr>
              <a:defRPr sz="2167" b="0" i="0">
                <a:latin typeface="VAG Rundschrift D Light" pitchFamily="2" charset="77"/>
              </a:defRPr>
            </a:lvl4pPr>
            <a:lvl5pPr>
              <a:defRPr sz="2167" b="0" i="0">
                <a:latin typeface="VAG Rundschrift D Light" pitchFamily="2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889000"/>
            <a:ext cx="5422901" cy="5407467"/>
          </a:xfrm>
        </p:spPr>
        <p:txBody>
          <a:bodyPr/>
          <a:lstStyle>
            <a:lvl1pPr>
              <a:defRPr sz="3333" b="0" i="0">
                <a:latin typeface="VAG Rundschrift D Light" pitchFamily="2" charset="77"/>
              </a:defRPr>
            </a:lvl1pPr>
            <a:lvl2pPr>
              <a:defRPr sz="2833" b="0" i="0">
                <a:latin typeface="VAG Rundschrift D Light" pitchFamily="2" charset="77"/>
              </a:defRPr>
            </a:lvl2pPr>
            <a:lvl3pPr>
              <a:defRPr sz="2417" b="0" i="0">
                <a:latin typeface="VAG Rundschrift D Light" pitchFamily="2" charset="77"/>
              </a:defRPr>
            </a:lvl3pPr>
            <a:lvl4pPr>
              <a:defRPr sz="2167" b="0" i="0">
                <a:latin typeface="VAG Rundschrift D Light" pitchFamily="2" charset="77"/>
              </a:defRPr>
            </a:lvl4pPr>
            <a:lvl5pPr>
              <a:defRPr sz="2167" b="0" i="0">
                <a:latin typeface="VAG Rundschrift D Light" pitchFamily="2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6EA538D-CE12-4F4E-B8F9-BE50989C1758}"/>
              </a:ext>
            </a:extLst>
          </p:cNvPr>
          <p:cNvCxnSpPr>
            <a:cxnSpLocks/>
          </p:cNvCxnSpPr>
          <p:nvPr userDrawn="1"/>
        </p:nvCxnSpPr>
        <p:spPr>
          <a:xfrm>
            <a:off x="1115843" y="889000"/>
            <a:ext cx="10466559" cy="389"/>
          </a:xfrm>
          <a:prstGeom prst="line">
            <a:avLst/>
          </a:prstGeom>
          <a:ln>
            <a:solidFill>
              <a:schemeClr val="tx2"/>
            </a:solidFill>
          </a:ln>
          <a:effectLst>
            <a:glow rad="101600">
              <a:srgbClr val="5F78A2">
                <a:alpha val="75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0">
            <a:extLst>
              <a:ext uri="{FF2B5EF4-FFF2-40B4-BE49-F238E27FC236}">
                <a16:creationId xmlns:a16="http://schemas.microsoft.com/office/drawing/2014/main" id="{844558A7-D2FB-5F4B-864B-BFC87E4F411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048000" y="6578929"/>
            <a:ext cx="9144000" cy="29189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75592" tIns="30237" rIns="75592" bIns="30237">
            <a:prstTxWarp prst="textNoShape">
              <a:avLst/>
            </a:prstTxWarp>
            <a:spAutoFit/>
          </a:bodyPr>
          <a:lstStyle/>
          <a:p>
            <a:pPr algn="ctr" eaLnBrk="0" hangingPunct="0">
              <a:defRPr/>
            </a:pPr>
            <a:r>
              <a:rPr lang="en-US" sz="1500" b="1" dirty="0">
                <a:solidFill>
                  <a:srgbClr val="FFC117"/>
                </a:solidFill>
                <a:latin typeface="18 VAG Rounded Black   09390"/>
                <a:ea typeface="+mn-ea"/>
                <a:cs typeface="+mn-cs"/>
              </a:rPr>
              <a:t>Introduction</a:t>
            </a:r>
            <a:r>
              <a:rPr lang="en-US" sz="1500" b="1" dirty="0">
                <a:solidFill>
                  <a:srgbClr val="FFFF00"/>
                </a:solidFill>
                <a:latin typeface="18 VAG Rounded Black   09390"/>
                <a:ea typeface="+mn-ea"/>
                <a:cs typeface="+mn-cs"/>
              </a:rPr>
              <a:t> </a:t>
            </a:r>
            <a:r>
              <a:rPr lang="en-US" sz="1500" b="1" dirty="0">
                <a:solidFill>
                  <a:schemeClr val="tx1"/>
                </a:solidFill>
                <a:latin typeface="18 VAG Rounded Black   09390"/>
                <a:ea typeface="+mn-ea"/>
                <a:cs typeface="+mn-cs"/>
              </a:rPr>
              <a:t>(</a:t>
            </a:r>
            <a:fld id="{F6F39CF2-87E7-FF4A-9C8E-A745CB692DE9}" type="slidenum">
              <a:rPr lang="en-US" sz="1500" b="1">
                <a:solidFill>
                  <a:schemeClr val="tx1"/>
                </a:solidFill>
                <a:latin typeface="18 VAG Rounded Black   09390"/>
                <a:ea typeface="+mn-ea"/>
                <a:cs typeface="+mn-cs"/>
              </a:rPr>
              <a:pPr algn="ctr" eaLnBrk="0" hangingPunct="0">
                <a:defRPr/>
              </a:pPr>
              <a:t>‹#›</a:t>
            </a:fld>
            <a:r>
              <a:rPr lang="en-US" sz="1500" b="1" dirty="0">
                <a:solidFill>
                  <a:schemeClr val="tx1"/>
                </a:solidFill>
                <a:latin typeface="18 VAG Rounded Black   09390"/>
                <a:ea typeface="+mn-ea"/>
                <a:cs typeface="+mn-cs"/>
              </a:rPr>
              <a:t>)</a:t>
            </a:r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8F52F5B9-E725-A74B-AAA1-88E65AD7B9D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0871201" y="6248400"/>
            <a:ext cx="1320801" cy="24066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75592" tIns="30237" rIns="75592" bIns="30237">
            <a:prstTxWarp prst="textNoShape">
              <a:avLst/>
            </a:prstTxWarp>
            <a:spAutoFit/>
          </a:bodyPr>
          <a:lstStyle/>
          <a:p>
            <a:pPr algn="r" eaLnBrk="0" hangingPunct="0">
              <a:defRPr/>
            </a:pPr>
            <a:r>
              <a:rPr lang="en-US" sz="1167" b="0" i="0" dirty="0">
                <a:solidFill>
                  <a:schemeClr val="tx1"/>
                </a:solidFill>
                <a:latin typeface="18 VAG Rounded Thin   55390" pitchFamily="2" charset="0"/>
                <a:ea typeface="+mn-ea"/>
                <a:cs typeface="+mn-cs"/>
              </a:rPr>
              <a:t>Garcia, </a:t>
            </a:r>
            <a:r>
              <a:rPr lang="en-US" sz="1167" b="0" i="0" dirty="0" err="1">
                <a:solidFill>
                  <a:schemeClr val="tx1"/>
                </a:solidFill>
                <a:latin typeface="18 VAG Rounded Thin   55390" pitchFamily="2" charset="0"/>
                <a:ea typeface="+mn-ea"/>
                <a:cs typeface="+mn-cs"/>
              </a:rPr>
              <a:t>Nikolić</a:t>
            </a:r>
            <a:endParaRPr lang="en-US" sz="1167" b="0" i="0" dirty="0">
              <a:solidFill>
                <a:schemeClr val="tx1"/>
              </a:solidFill>
              <a:latin typeface="18 VAG Rounded Thin   55390" pitchFamily="2" charset="0"/>
              <a:ea typeface="+mn-ea"/>
              <a:cs typeface="+mn-cs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160B7DD-B895-2049-804B-344CFFDA4DD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01600" y="76200"/>
            <a:ext cx="812800" cy="8128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67B7BEE-7519-024E-B9B3-6388E1716D0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112283" y="6480099"/>
            <a:ext cx="1079717" cy="377901"/>
          </a:xfrm>
          <a:prstGeom prst="rect">
            <a:avLst/>
          </a:prstGeom>
        </p:spPr>
      </p:pic>
      <p:sp>
        <p:nvSpPr>
          <p:cNvPr id="11" name="Title Placeholder 21">
            <a:extLst>
              <a:ext uri="{FF2B5EF4-FFF2-40B4-BE49-F238E27FC236}">
                <a16:creationId xmlns:a16="http://schemas.microsoft.com/office/drawing/2014/main" id="{83907F55-8DA3-AB4E-B199-AF2531DB4E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7600" y="76200"/>
            <a:ext cx="10502901" cy="762000"/>
          </a:xfrm>
          <a:prstGeom prst="rect">
            <a:avLst/>
          </a:prstGeom>
        </p:spPr>
        <p:txBody>
          <a:bodyPr vert="horz" lIns="130622" tIns="65310" rIns="130622" bIns="65310" anchor="t">
            <a:noAutofit/>
          </a:bodyPr>
          <a:lstStyle>
            <a:lvl1pPr>
              <a:defRPr>
                <a:solidFill>
                  <a:srgbClr val="E4DDD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A0BEC86-E652-F848-AA3E-EC0AC5D44BB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018141" y="6375400"/>
            <a:ext cx="1264675" cy="389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70066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7600" y="908050"/>
            <a:ext cx="8572501" cy="536575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4A448BC-C94B-E240-BBCC-5B2F3975E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7495312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picture containing food&#10;&#10;Description automatically generated">
            <a:extLst>
              <a:ext uri="{FF2B5EF4-FFF2-40B4-BE49-F238E27FC236}">
                <a16:creationId xmlns:a16="http://schemas.microsoft.com/office/drawing/2014/main" id="{8ECFEE2E-863C-C649-AF97-D7D700C3CC1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17600" y="889000"/>
            <a:ext cx="3937000" cy="5407467"/>
          </a:xfrm>
        </p:spPr>
        <p:txBody>
          <a:bodyPr/>
          <a:lstStyle>
            <a:lvl1pPr>
              <a:defRPr sz="3333" b="0" i="0">
                <a:latin typeface="VAG Rundschrift D Light" pitchFamily="2" charset="77"/>
              </a:defRPr>
            </a:lvl1pPr>
            <a:lvl2pPr>
              <a:defRPr sz="2833" b="0" i="0">
                <a:latin typeface="VAG Rundschrift D Light" pitchFamily="2" charset="77"/>
              </a:defRPr>
            </a:lvl2pPr>
            <a:lvl3pPr>
              <a:defRPr sz="2417" b="0" i="0">
                <a:latin typeface="VAG Rundschrift D Light" pitchFamily="2" charset="77"/>
              </a:defRPr>
            </a:lvl3pPr>
            <a:lvl4pPr>
              <a:defRPr sz="2167" b="0" i="0">
                <a:latin typeface="VAG Rundschrift D Light" pitchFamily="2" charset="77"/>
              </a:defRPr>
            </a:lvl4pPr>
            <a:lvl5pPr>
              <a:defRPr sz="2167" b="0" i="0">
                <a:latin typeface="VAG Rundschrift D Light" pitchFamily="2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89600" y="889000"/>
            <a:ext cx="4000501" cy="5407467"/>
          </a:xfrm>
        </p:spPr>
        <p:txBody>
          <a:bodyPr/>
          <a:lstStyle>
            <a:lvl1pPr>
              <a:defRPr sz="3333" b="0" i="0">
                <a:latin typeface="VAG Rundschrift D Light" pitchFamily="2" charset="77"/>
              </a:defRPr>
            </a:lvl1pPr>
            <a:lvl2pPr>
              <a:defRPr sz="2833" b="0" i="0">
                <a:latin typeface="VAG Rundschrift D Light" pitchFamily="2" charset="77"/>
              </a:defRPr>
            </a:lvl2pPr>
            <a:lvl3pPr>
              <a:defRPr sz="2417" b="0" i="0">
                <a:latin typeface="VAG Rundschrift D Light" pitchFamily="2" charset="77"/>
              </a:defRPr>
            </a:lvl3pPr>
            <a:lvl4pPr>
              <a:defRPr sz="2167" b="0" i="0">
                <a:latin typeface="VAG Rundschrift D Light" pitchFamily="2" charset="77"/>
              </a:defRPr>
            </a:lvl4pPr>
            <a:lvl5pPr>
              <a:defRPr sz="2167" b="0" i="0">
                <a:latin typeface="VAG Rundschrift D Light" pitchFamily="2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6EA538D-CE12-4F4E-B8F9-BE50989C1758}"/>
              </a:ext>
            </a:extLst>
          </p:cNvPr>
          <p:cNvCxnSpPr>
            <a:cxnSpLocks/>
          </p:cNvCxnSpPr>
          <p:nvPr userDrawn="1"/>
        </p:nvCxnSpPr>
        <p:spPr>
          <a:xfrm>
            <a:off x="1115843" y="889000"/>
            <a:ext cx="10466559" cy="389"/>
          </a:xfrm>
          <a:prstGeom prst="line">
            <a:avLst/>
          </a:prstGeom>
          <a:ln>
            <a:solidFill>
              <a:schemeClr val="tx2"/>
            </a:solidFill>
          </a:ln>
          <a:effectLst>
            <a:glow rad="101600">
              <a:srgbClr val="5F78A2">
                <a:alpha val="75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0">
            <a:extLst>
              <a:ext uri="{FF2B5EF4-FFF2-40B4-BE49-F238E27FC236}">
                <a16:creationId xmlns:a16="http://schemas.microsoft.com/office/drawing/2014/main" id="{844558A7-D2FB-5F4B-864B-BFC87E4F411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048000" y="6578929"/>
            <a:ext cx="9144000" cy="29189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75592" tIns="30237" rIns="75592" bIns="30237">
            <a:prstTxWarp prst="textNoShape">
              <a:avLst/>
            </a:prstTxWarp>
            <a:spAutoFit/>
          </a:bodyPr>
          <a:lstStyle/>
          <a:p>
            <a:pPr algn="ctr" eaLnBrk="0" hangingPunct="0">
              <a:defRPr/>
            </a:pPr>
            <a:r>
              <a:rPr lang="en-US" sz="1500" b="1" dirty="0">
                <a:solidFill>
                  <a:srgbClr val="FFC117"/>
                </a:solidFill>
                <a:latin typeface="VAGRundschriftD" panose="00000500000000000000" pitchFamily="50" charset="0"/>
                <a:ea typeface="+mn-ea"/>
                <a:cs typeface="+mn-cs"/>
              </a:rPr>
              <a:t>Introduction</a:t>
            </a:r>
            <a:r>
              <a:rPr lang="en-US" sz="1500" b="1" dirty="0">
                <a:solidFill>
                  <a:srgbClr val="FFFF00"/>
                </a:solidFill>
                <a:latin typeface="VAGRundschriftD" panose="00000500000000000000" pitchFamily="50" charset="0"/>
                <a:ea typeface="+mn-ea"/>
                <a:cs typeface="+mn-cs"/>
              </a:rPr>
              <a:t> </a:t>
            </a:r>
            <a:r>
              <a:rPr lang="en-US" sz="1500" b="1" dirty="0">
                <a:solidFill>
                  <a:schemeClr val="tx1"/>
                </a:solidFill>
                <a:latin typeface="VAGRundschriftD" panose="00000500000000000000" pitchFamily="50" charset="0"/>
                <a:ea typeface="+mn-ea"/>
                <a:cs typeface="+mn-cs"/>
              </a:rPr>
              <a:t>(</a:t>
            </a:r>
            <a:fld id="{F6F39CF2-87E7-FF4A-9C8E-A745CB692DE9}" type="slidenum">
              <a:rPr lang="en-US" sz="1500" b="1">
                <a:solidFill>
                  <a:schemeClr val="tx1"/>
                </a:solidFill>
                <a:latin typeface="VAGRundschriftD" panose="00000500000000000000" pitchFamily="50" charset="0"/>
                <a:ea typeface="+mn-ea"/>
                <a:cs typeface="+mn-cs"/>
              </a:rPr>
              <a:pPr algn="ctr" eaLnBrk="0" hangingPunct="0">
                <a:defRPr/>
              </a:pPr>
              <a:t>‹#›</a:t>
            </a:fld>
            <a:r>
              <a:rPr lang="en-US" sz="1500" b="1" dirty="0">
                <a:solidFill>
                  <a:schemeClr val="tx1"/>
                </a:solidFill>
                <a:latin typeface="VAGRundschriftD" panose="00000500000000000000" pitchFamily="50" charset="0"/>
                <a:ea typeface="+mn-ea"/>
                <a:cs typeface="+mn-cs"/>
              </a:rPr>
              <a:t>)</a:t>
            </a:r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8F52F5B9-E725-A74B-AAA1-88E65AD7B9D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0871201" y="6248400"/>
            <a:ext cx="1320801" cy="24066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75592" tIns="30237" rIns="75592" bIns="30237">
            <a:prstTxWarp prst="textNoShape">
              <a:avLst/>
            </a:prstTxWarp>
            <a:spAutoFit/>
          </a:bodyPr>
          <a:lstStyle/>
          <a:p>
            <a:pPr algn="r" eaLnBrk="0" hangingPunct="0">
              <a:defRPr/>
            </a:pPr>
            <a:r>
              <a:rPr lang="en-US" sz="1167" b="0" i="0" dirty="0">
                <a:solidFill>
                  <a:schemeClr val="tx1"/>
                </a:solidFill>
                <a:latin typeface="VAGRundschriftDLig" panose="00000400000000000000" pitchFamily="50" charset="0"/>
                <a:ea typeface="+mn-ea"/>
                <a:cs typeface="+mn-cs"/>
              </a:rPr>
              <a:t>Garcia, </a:t>
            </a:r>
            <a:r>
              <a:rPr lang="en-US" sz="1167" b="0" i="0" dirty="0" err="1">
                <a:solidFill>
                  <a:schemeClr val="tx1"/>
                </a:solidFill>
                <a:latin typeface="VAGRundschriftDLig" panose="00000400000000000000" pitchFamily="50" charset="0"/>
                <a:ea typeface="+mn-ea"/>
                <a:cs typeface="+mn-cs"/>
              </a:rPr>
              <a:t>Nikolić</a:t>
            </a:r>
            <a:endParaRPr lang="en-US" sz="1167" b="0" i="0" dirty="0">
              <a:solidFill>
                <a:schemeClr val="tx1"/>
              </a:solidFill>
              <a:latin typeface="VAGRundschriftDLig" panose="00000400000000000000" pitchFamily="50" charset="0"/>
              <a:ea typeface="+mn-ea"/>
              <a:cs typeface="+mn-cs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160B7DD-B895-2049-804B-344CFFDA4DD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01600" y="76200"/>
            <a:ext cx="812800" cy="8128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67B7BEE-7519-024E-B9B3-6388E1716D0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112283" y="6480099"/>
            <a:ext cx="1079717" cy="377901"/>
          </a:xfrm>
          <a:prstGeom prst="rect">
            <a:avLst/>
          </a:prstGeom>
        </p:spPr>
      </p:pic>
      <p:sp>
        <p:nvSpPr>
          <p:cNvPr id="11" name="Title Placeholder 21">
            <a:extLst>
              <a:ext uri="{FF2B5EF4-FFF2-40B4-BE49-F238E27FC236}">
                <a16:creationId xmlns:a16="http://schemas.microsoft.com/office/drawing/2014/main" id="{83907F55-8DA3-AB4E-B199-AF2531DB4E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7600" y="76200"/>
            <a:ext cx="10502901" cy="762000"/>
          </a:xfrm>
          <a:prstGeom prst="rect">
            <a:avLst/>
          </a:prstGeom>
        </p:spPr>
        <p:txBody>
          <a:bodyPr vert="horz" lIns="130622" tIns="65310" rIns="130622" bIns="65310" anchor="t">
            <a:noAutofit/>
          </a:bodyPr>
          <a:lstStyle>
            <a:lvl1pPr>
              <a:defRPr>
                <a:solidFill>
                  <a:srgbClr val="E4DDD2"/>
                </a:solidFill>
                <a:latin typeface="VAGRundschriftD" panose="00000500000000000000" pitchFamily="50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2AFCD5E-49BF-E247-8C97-949C07F042FD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018141" y="6375400"/>
            <a:ext cx="1264675" cy="389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5417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1185DB5B-BEBF-6B87-32BE-E3D2FAA3FC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1021" y="4561558"/>
            <a:ext cx="7789961" cy="761999"/>
          </a:xfrm>
          <a:prstGeom prst="rect">
            <a:avLst/>
          </a:prstGeom>
        </p:spPr>
        <p:txBody>
          <a:bodyPr/>
          <a:lstStyle>
            <a:lvl1pPr algn="ctr">
              <a:defRPr sz="4267" b="1" i="0">
                <a:solidFill>
                  <a:schemeClr val="accent3">
                    <a:alpha val="99000"/>
                  </a:schemeClr>
                </a:solidFill>
                <a:latin typeface="18 VAG Rounded Bold   07390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BD695780-6F13-8D58-9C18-35AACFB358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41600" y="405076"/>
            <a:ext cx="6908800" cy="163284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contourClr>
              <a:schemeClr val="bg1"/>
            </a:contourClr>
          </a:sp3d>
        </p:spPr>
        <p:txBody>
          <a:bodyPr wrap="square" lIns="75592" tIns="30237" rIns="75592" bIns="30237" anchor="ctr">
            <a:prstTxWarp prst="textNoShape">
              <a:avLst/>
            </a:prstTxWarp>
            <a:spAutoFit/>
            <a:sp3d extrusionH="25400">
              <a:bevelT w="38100" h="31750"/>
              <a:contourClr>
                <a:srgbClr val="4991B1"/>
              </a:contourClr>
            </a:sp3d>
          </a:bodyPr>
          <a:lstStyle/>
          <a:p>
            <a:pPr algn="ctr" eaLnBrk="0" hangingPunct="0">
              <a:lnSpc>
                <a:spcPct val="77000"/>
              </a:lnSpc>
            </a:pPr>
            <a:r>
              <a:rPr lang="en-US" sz="12800" dirty="0">
                <a:ln w="0"/>
                <a:solidFill>
                  <a:srgbClr val="4991B1">
                    <a:alpha val="99000"/>
                  </a:srgbClr>
                </a:solidFill>
                <a:effectLst/>
                <a:latin typeface="18 VAG Rounded Bold   07390" charset="0"/>
              </a:rPr>
              <a:t>CS61C</a:t>
            </a:r>
            <a:endParaRPr lang="en-US" sz="6400" b="1" dirty="0">
              <a:solidFill>
                <a:srgbClr val="4991B1">
                  <a:alpha val="99000"/>
                </a:srgbClr>
              </a:solidFill>
              <a:latin typeface="18 VAG Rounded Bold   07390" charset="0"/>
            </a:endParaRPr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2A4E86F2-B510-1AAB-B583-280494F90D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/>
          <a:srcRect l="14185" t="1842" r="32155" b="47377"/>
          <a:stretch/>
        </p:blipFill>
        <p:spPr bwMode="auto">
          <a:xfrm>
            <a:off x="1954741" y="414398"/>
            <a:ext cx="1364768" cy="169050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5" name="Rectangle 4">
            <a:extLst>
              <a:ext uri="{FF2B5EF4-FFF2-40B4-BE49-F238E27FC236}">
                <a16:creationId xmlns:a16="http://schemas.microsoft.com/office/drawing/2014/main" id="{62D69298-76B5-35A4-3319-24FFE4F5CE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41600" y="1859824"/>
            <a:ext cx="6908800" cy="154050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 lIns="75592" tIns="30237" rIns="75592" bIns="30237" anchor="ctr">
            <a:prstTxWarp prst="textNoShape">
              <a:avLst/>
            </a:prstTxWarp>
            <a:spAutoFit/>
          </a:bodyPr>
          <a:lstStyle/>
          <a:p>
            <a:pPr algn="ctr" eaLnBrk="0" hangingPunct="0">
              <a:lnSpc>
                <a:spcPct val="77000"/>
              </a:lnSpc>
            </a:pPr>
            <a:r>
              <a:rPr lang="en-US" sz="3333" b="1" dirty="0">
                <a:solidFill>
                  <a:schemeClr val="bg1">
                    <a:alpha val="99000"/>
                  </a:schemeClr>
                </a:solidFill>
                <a:latin typeface="18 VAG Rounded Bold   07390" charset="0"/>
              </a:rPr>
              <a:t>Great Ideas</a:t>
            </a:r>
          </a:p>
          <a:p>
            <a:pPr algn="ctr" eaLnBrk="0" hangingPunct="0">
              <a:lnSpc>
                <a:spcPct val="77000"/>
              </a:lnSpc>
            </a:pPr>
            <a:r>
              <a:rPr lang="en-US" sz="3333" b="1" dirty="0">
                <a:solidFill>
                  <a:schemeClr val="bg1">
                    <a:alpha val="99000"/>
                  </a:schemeClr>
                </a:solidFill>
                <a:latin typeface="18 VAG Rounded Bold   07390" charset="0"/>
              </a:rPr>
              <a:t>in</a:t>
            </a:r>
            <a:br>
              <a:rPr lang="en-US" sz="3333" b="1" dirty="0">
                <a:solidFill>
                  <a:schemeClr val="bg1">
                    <a:alpha val="99000"/>
                  </a:schemeClr>
                </a:solidFill>
                <a:latin typeface="18 VAG Rounded Bold   07390" charset="0"/>
              </a:rPr>
            </a:br>
            <a:r>
              <a:rPr lang="en-US" sz="3333" b="1" dirty="0">
                <a:solidFill>
                  <a:schemeClr val="bg1">
                    <a:alpha val="99000"/>
                  </a:schemeClr>
                </a:solidFill>
                <a:latin typeface="18 VAG Rounded Bold   07390" charset="0"/>
              </a:rPr>
              <a:t>Computer Architecture</a:t>
            </a:r>
          </a:p>
          <a:p>
            <a:pPr algn="ctr" eaLnBrk="0" hangingPunct="0">
              <a:lnSpc>
                <a:spcPct val="77000"/>
              </a:lnSpc>
            </a:pPr>
            <a:r>
              <a:rPr lang="en-US" sz="2400" dirty="0">
                <a:solidFill>
                  <a:schemeClr val="bg2">
                    <a:alpha val="99000"/>
                  </a:schemeClr>
                </a:solidFill>
                <a:latin typeface="18 VAG Rounded Thin   55390" pitchFamily="2" charset="0"/>
              </a:rPr>
              <a:t>(a.k.a. Machine Structures)</a:t>
            </a:r>
            <a:endParaRPr lang="en-US" sz="3833" b="1" dirty="0">
              <a:solidFill>
                <a:schemeClr val="bg2">
                  <a:alpha val="99000"/>
                </a:schemeClr>
              </a:solidFill>
              <a:latin typeface="18 VAG Rounded Bold   07390" charset="0"/>
            </a:endParaRPr>
          </a:p>
        </p:txBody>
      </p:sp>
      <p:pic>
        <p:nvPicPr>
          <p:cNvPr id="16" name="Google Shape;23;p49">
            <a:extLst>
              <a:ext uri="{FF2B5EF4-FFF2-40B4-BE49-F238E27FC236}">
                <a16:creationId xmlns:a16="http://schemas.microsoft.com/office/drawing/2014/main" id="{34967360-50B3-A7B0-0715-41A94158E827}"/>
              </a:ext>
            </a:extLst>
          </p:cNvPr>
          <p:cNvPicPr preferRelativeResize="0"/>
          <p:nvPr/>
        </p:nvPicPr>
        <p:blipFill>
          <a:blip r:embed="rId3"/>
          <a:srcRect l="481" r="481"/>
          <a:stretch/>
        </p:blipFill>
        <p:spPr>
          <a:xfrm>
            <a:off x="8888173" y="410681"/>
            <a:ext cx="1266560" cy="1705135"/>
          </a:xfrm>
          <a:prstGeom prst="roundRect">
            <a:avLst>
              <a:gd name="adj" fmla="val 8594"/>
            </a:avLst>
          </a:prstGeom>
          <a:solidFill>
            <a:srgbClr val="ECECEC"/>
          </a:solidFill>
          <a:ln>
            <a:noFill/>
          </a:ln>
          <a:effectLst>
            <a:reflection stA="38000" endPos="28000" dist="5000" dir="5400000" sy="-100000" algn="bl" rotWithShape="0"/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EF0425D-9510-EA86-9E9B-A03D38309F39}"/>
              </a:ext>
            </a:extLst>
          </p:cNvPr>
          <p:cNvSpPr txBox="1"/>
          <p:nvPr/>
        </p:nvSpPr>
        <p:spPr>
          <a:xfrm>
            <a:off x="1525875" y="2494613"/>
            <a:ext cx="2222500" cy="8619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1667" b="1">
                <a:solidFill>
                  <a:schemeClr val="bg1">
                    <a:lumMod val="50000"/>
                    <a:alpha val="99000"/>
                  </a:schemeClr>
                </a:solidFill>
                <a:latin typeface="18 VAG Rounded Bold   07390"/>
              </a:rPr>
              <a:t>UC Berkeley</a:t>
            </a:r>
            <a:br>
              <a:rPr lang="en-US" sz="1667" b="1">
                <a:solidFill>
                  <a:schemeClr val="bg1">
                    <a:lumMod val="50000"/>
                    <a:alpha val="99000"/>
                  </a:schemeClr>
                </a:solidFill>
                <a:latin typeface="18 VAG Rounded Bold   07390"/>
              </a:rPr>
            </a:br>
            <a:r>
              <a:rPr lang="en-US" sz="1667" b="1">
                <a:solidFill>
                  <a:schemeClr val="bg1">
                    <a:lumMod val="50000"/>
                    <a:alpha val="99000"/>
                  </a:schemeClr>
                </a:solidFill>
                <a:latin typeface="18 VAG Rounded Bold   07390"/>
              </a:rPr>
              <a:t>Teaching Professor </a:t>
            </a:r>
            <a:br>
              <a:rPr lang="en-US" sz="1667" b="1">
                <a:solidFill>
                  <a:schemeClr val="bg1">
                    <a:lumMod val="50000"/>
                    <a:alpha val="99000"/>
                  </a:schemeClr>
                </a:solidFill>
                <a:latin typeface="18 VAG Rounded Bold   07390"/>
              </a:rPr>
            </a:br>
            <a:r>
              <a:rPr lang="en-US" sz="1667" b="1">
                <a:solidFill>
                  <a:schemeClr val="bg1">
                    <a:lumMod val="50000"/>
                    <a:alpha val="99000"/>
                  </a:schemeClr>
                </a:solidFill>
                <a:latin typeface="18 VAG Rounded Bold   07390"/>
              </a:rPr>
              <a:t>Dan Garcia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BECC42E-4CE3-4707-674B-71A0975151E3}"/>
              </a:ext>
            </a:extLst>
          </p:cNvPr>
          <p:cNvSpPr txBox="1"/>
          <p:nvPr/>
        </p:nvSpPr>
        <p:spPr>
          <a:xfrm>
            <a:off x="8410205" y="2493787"/>
            <a:ext cx="2222500" cy="8619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1667" b="1">
                <a:solidFill>
                  <a:schemeClr val="bg1">
                    <a:lumMod val="50000"/>
                    <a:alpha val="99000"/>
                  </a:schemeClr>
                </a:solidFill>
                <a:latin typeface="18 VAG Rounded Bold   07390"/>
              </a:rPr>
              <a:t>UC Berkeley</a:t>
            </a:r>
            <a:br>
              <a:rPr lang="en-US" sz="1667" b="1">
                <a:solidFill>
                  <a:schemeClr val="bg1">
                    <a:lumMod val="50000"/>
                    <a:alpha val="99000"/>
                  </a:schemeClr>
                </a:solidFill>
                <a:latin typeface="18 VAG Rounded Bold   07390"/>
              </a:rPr>
            </a:br>
            <a:r>
              <a:rPr lang="en-US" sz="1667" b="1">
                <a:solidFill>
                  <a:schemeClr val="bg1">
                    <a:lumMod val="50000"/>
                    <a:alpha val="99000"/>
                  </a:schemeClr>
                </a:solidFill>
                <a:latin typeface="18 VAG Rounded Bold   07390"/>
              </a:rPr>
              <a:t>Teaching Professor</a:t>
            </a:r>
            <a:br>
              <a:rPr lang="en-US" sz="1667" b="1">
                <a:solidFill>
                  <a:schemeClr val="bg1">
                    <a:lumMod val="50000"/>
                    <a:alpha val="99000"/>
                  </a:schemeClr>
                </a:solidFill>
                <a:latin typeface="18 VAG Rounded Bold   07390"/>
              </a:rPr>
            </a:br>
            <a:r>
              <a:rPr lang="en-US" sz="1667" b="1">
                <a:solidFill>
                  <a:schemeClr val="bg1">
                    <a:lumMod val="50000"/>
                    <a:alpha val="99000"/>
                  </a:schemeClr>
                </a:solidFill>
                <a:latin typeface="18 VAG Rounded Bold   07390"/>
              </a:rPr>
              <a:t>Lisa Yan</a:t>
            </a:r>
          </a:p>
        </p:txBody>
      </p:sp>
      <p:sp>
        <p:nvSpPr>
          <p:cNvPr id="19" name="Google Shape;24;p49">
            <a:extLst>
              <a:ext uri="{FF2B5EF4-FFF2-40B4-BE49-F238E27FC236}">
                <a16:creationId xmlns:a16="http://schemas.microsoft.com/office/drawing/2014/main" id="{55D34F2F-A07D-B6C8-15A2-8BEA5F388780}"/>
              </a:ext>
            </a:extLst>
          </p:cNvPr>
          <p:cNvSpPr/>
          <p:nvPr/>
        </p:nvSpPr>
        <p:spPr>
          <a:xfrm>
            <a:off x="3822337" y="6370191"/>
            <a:ext cx="4547326" cy="492388"/>
          </a:xfrm>
          <a:prstGeom prst="rect">
            <a:avLst/>
          </a:prstGeom>
          <a:gradFill>
            <a:gsLst>
              <a:gs pos="0">
                <a:srgbClr val="002A52"/>
              </a:gs>
              <a:gs pos="100000">
                <a:srgbClr val="003262"/>
              </a:gs>
            </a:gsLst>
            <a:lin ang="5400000" scaled="0"/>
          </a:gradFill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67" b="1" i="0" u="none" strike="noStrike" cap="none">
                <a:solidFill>
                  <a:schemeClr val="lt1"/>
                </a:solidFill>
                <a:latin typeface="Courier"/>
                <a:ea typeface="Courier"/>
                <a:cs typeface="Courier"/>
                <a:sym typeface="Courier"/>
              </a:rPr>
              <a:t>cs61c.org</a:t>
            </a:r>
            <a:r>
              <a:rPr lang="en-US" sz="24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21199" b="0" i="0" u="none" strike="noStrike" cap="non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" name="Google Shape;19;p49">
            <a:extLst>
              <a:ext uri="{FF2B5EF4-FFF2-40B4-BE49-F238E27FC236}">
                <a16:creationId xmlns:a16="http://schemas.microsoft.com/office/drawing/2014/main" id="{6FB1CB93-C34B-732D-69A5-FDC99B477111}"/>
              </a:ext>
            </a:extLst>
          </p:cNvPr>
          <p:cNvSpPr/>
          <p:nvPr/>
        </p:nvSpPr>
        <p:spPr>
          <a:xfrm>
            <a:off x="3108960" y="5135309"/>
            <a:ext cx="5974080" cy="471948"/>
          </a:xfrm>
          <a:prstGeom prst="ellipse">
            <a:avLst/>
          </a:prstGeom>
          <a:solidFill>
            <a:srgbClr val="3A7EA2">
              <a:alpha val="16862"/>
            </a:srgbClr>
          </a:solidFill>
          <a:ln>
            <a:noFill/>
          </a:ln>
        </p:spPr>
        <p:txBody>
          <a:bodyPr spcFirstLastPara="1" wrap="square" lIns="108833" tIns="54400" rIns="108833" bIns="544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62" b="0" i="0" u="none" strike="noStrike" cap="non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75432389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ub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food&#10;&#10;Description automatically generated">
            <a:extLst>
              <a:ext uri="{FF2B5EF4-FFF2-40B4-BE49-F238E27FC236}">
                <a16:creationId xmlns:a16="http://schemas.microsoft.com/office/drawing/2014/main" id="{2DF9A1AA-6E36-A244-B9C8-150E2F1D418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12756" y="681039"/>
            <a:ext cx="61383" cy="365125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08852" tIns="54425" rIns="108852" bIns="54425" anchor="ctr"/>
          <a:lstStyle/>
          <a:p>
            <a:pPr algn="ctr">
              <a:defRPr/>
            </a:pPr>
            <a:endParaRPr lang="en-US" sz="19062" dirty="0"/>
          </a:p>
        </p:txBody>
      </p:sp>
      <p:sp>
        <p:nvSpPr>
          <p:cNvPr id="5" name="Rectangle 4"/>
          <p:cNvSpPr/>
          <p:nvPr/>
        </p:nvSpPr>
        <p:spPr>
          <a:xfrm>
            <a:off x="357719" y="681039"/>
            <a:ext cx="38100" cy="365125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08852" tIns="54425" rIns="108852" bIns="54425" anchor="ctr"/>
          <a:lstStyle/>
          <a:p>
            <a:pPr algn="ctr">
              <a:defRPr/>
            </a:pPr>
            <a:endParaRPr lang="en-US" sz="19062" dirty="0"/>
          </a:p>
        </p:txBody>
      </p:sp>
      <p:sp>
        <p:nvSpPr>
          <p:cNvPr id="6" name="Rectangle 5"/>
          <p:cNvSpPr/>
          <p:nvPr/>
        </p:nvSpPr>
        <p:spPr>
          <a:xfrm>
            <a:off x="332319" y="681039"/>
            <a:ext cx="12700" cy="365125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08852" tIns="54425" rIns="108852" bIns="54425" anchor="ctr"/>
          <a:lstStyle/>
          <a:p>
            <a:pPr algn="ctr">
              <a:defRPr/>
            </a:pPr>
            <a:endParaRPr lang="en-US" sz="19062"/>
          </a:p>
        </p:txBody>
      </p:sp>
      <p:sp>
        <p:nvSpPr>
          <p:cNvPr id="7" name="Rectangle 6"/>
          <p:cNvSpPr/>
          <p:nvPr/>
        </p:nvSpPr>
        <p:spPr>
          <a:xfrm>
            <a:off x="296333" y="681039"/>
            <a:ext cx="10584" cy="365125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08852" tIns="54425" rIns="108852" bIns="54425" anchor="ctr"/>
          <a:lstStyle/>
          <a:p>
            <a:pPr algn="ctr">
              <a:defRPr/>
            </a:pPr>
            <a:endParaRPr lang="en-US" sz="19062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3657600" y="2834640"/>
            <a:ext cx="7924800" cy="1508760"/>
          </a:xfrm>
        </p:spPr>
        <p:txBody>
          <a:bodyPr lIns="143685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rgbClr val="D0940C"/>
              </a:contourClr>
            </a:sp3d>
          </a:bodyPr>
          <a:lstStyle>
            <a:lvl1pPr marL="0" indent="0" algn="ctr">
              <a:spcBef>
                <a:spcPts val="0"/>
              </a:spcBef>
              <a:buNone/>
              <a:defRPr sz="8417" b="1" cap="none" spc="0">
                <a:ln w="11430"/>
                <a:solidFill>
                  <a:srgbClr val="D0940C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VAGRundschriftD" panose="00000500000000000000" pitchFamily="50" charset="0"/>
              </a:defRPr>
            </a:lvl1pPr>
            <a:lvl2pPr marL="544245" indent="0" algn="ctr">
              <a:buNone/>
            </a:lvl2pPr>
            <a:lvl3pPr marL="1088490" indent="0" algn="ctr">
              <a:buNone/>
            </a:lvl3pPr>
            <a:lvl4pPr marL="1632735" indent="0" algn="ctr">
              <a:buNone/>
            </a:lvl4pPr>
            <a:lvl5pPr marL="2176980" indent="0" algn="ctr">
              <a:buNone/>
            </a:lvl5pPr>
            <a:lvl6pPr marL="2721224" indent="0" algn="ctr">
              <a:buNone/>
            </a:lvl6pPr>
            <a:lvl7pPr marL="3265469" indent="0" algn="ctr">
              <a:buNone/>
            </a:lvl7pPr>
            <a:lvl8pPr marL="3809714" indent="0" algn="ctr">
              <a:buNone/>
            </a:lvl8pPr>
            <a:lvl9pPr marL="4353959" indent="0" algn="ctr">
              <a:buNone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1" name="Oval 10"/>
          <p:cNvSpPr/>
          <p:nvPr userDrawn="1"/>
        </p:nvSpPr>
        <p:spPr>
          <a:xfrm>
            <a:off x="3692918" y="5575709"/>
            <a:ext cx="7864084" cy="393291"/>
          </a:xfrm>
          <a:prstGeom prst="ellipse">
            <a:avLst/>
          </a:prstGeom>
          <a:solidFill>
            <a:schemeClr val="bg1">
              <a:alpha val="17000"/>
            </a:schemeClr>
          </a:solidFill>
          <a:ln>
            <a:noFill/>
          </a:ln>
          <a:effectLst>
            <a:softEdge rad="1397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6200" tIns="38100" rIns="76200" bIns="38100" anchor="ctr"/>
          <a:lstStyle/>
          <a:p>
            <a:pPr algn="ctr">
              <a:defRPr/>
            </a:pPr>
            <a:endParaRPr lang="en-US" sz="19062" dirty="0"/>
          </a:p>
        </p:txBody>
      </p:sp>
    </p:spTree>
    <p:extLst>
      <p:ext uri="{BB962C8B-B14F-4D97-AF65-F5344CB8AC3E}">
        <p14:creationId xmlns:p14="http://schemas.microsoft.com/office/powerpoint/2010/main" val="380102111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picture containing food&#10;&#10;Description automatically generated">
            <a:extLst>
              <a:ext uri="{FF2B5EF4-FFF2-40B4-BE49-F238E27FC236}">
                <a16:creationId xmlns:a16="http://schemas.microsoft.com/office/drawing/2014/main" id="{68AA9D09-0281-BC43-ACED-6D4085FEB57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pic>
        <p:nvPicPr>
          <p:cNvPr id="15" name="Picture 14" descr="A picture containing light&#10;&#10;Description automatically generated">
            <a:extLst>
              <a:ext uri="{FF2B5EF4-FFF2-40B4-BE49-F238E27FC236}">
                <a16:creationId xmlns:a16="http://schemas.microsoft.com/office/drawing/2014/main" id="{019910D7-85CB-0247-9141-23A99452067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3748BE3-3690-A64C-B81F-5D4836EADD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1" y="4561556"/>
            <a:ext cx="7823200" cy="762000"/>
          </a:xfrm>
        </p:spPr>
        <p:txBody>
          <a:bodyPr/>
          <a:lstStyle>
            <a:lvl1pPr algn="ctr">
              <a:defRPr>
                <a:solidFill>
                  <a:srgbClr val="FFC117"/>
                </a:solidFill>
                <a:latin typeface="VAGRundschriftD" panose="00000500000000000000" pitchFamily="50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2742FAC-A915-9940-B071-1ACD580B8818}"/>
              </a:ext>
            </a:extLst>
          </p:cNvPr>
          <p:cNvSpPr/>
          <p:nvPr userDrawn="1"/>
        </p:nvSpPr>
        <p:spPr>
          <a:xfrm>
            <a:off x="3670301" y="5754635"/>
            <a:ext cx="7912099" cy="471948"/>
          </a:xfrm>
          <a:prstGeom prst="ellipse">
            <a:avLst/>
          </a:prstGeom>
          <a:solidFill>
            <a:schemeClr val="bg1">
              <a:alpha val="17000"/>
            </a:schemeClr>
          </a:solidFill>
          <a:ln>
            <a:noFill/>
          </a:ln>
          <a:effectLst>
            <a:softEdge rad="1397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8852" tIns="54425" rIns="108852" bIns="54425" anchor="ctr"/>
          <a:lstStyle/>
          <a:p>
            <a:pPr algn="ctr" eaLnBrk="0" hangingPunct="0">
              <a:defRPr/>
            </a:pPr>
            <a:endParaRPr lang="en-US" sz="19062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67045E-1D2A-D347-9A70-A92ECBAE1DA8}"/>
              </a:ext>
            </a:extLst>
          </p:cNvPr>
          <p:cNvSpPr txBox="1"/>
          <p:nvPr userDrawn="1"/>
        </p:nvSpPr>
        <p:spPr>
          <a:xfrm>
            <a:off x="3083166" y="2494613"/>
            <a:ext cx="2222500" cy="8619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1667" b="1" dirty="0">
                <a:solidFill>
                  <a:schemeClr val="tx1">
                    <a:lumMod val="50000"/>
                  </a:schemeClr>
                </a:solidFill>
                <a:latin typeface="18 VAG Rounded Bold   07390"/>
              </a:rPr>
              <a:t>UC Berkeley</a:t>
            </a:r>
            <a:br>
              <a:rPr lang="en-US" sz="1667" b="1" dirty="0">
                <a:solidFill>
                  <a:schemeClr val="tx1">
                    <a:lumMod val="50000"/>
                  </a:schemeClr>
                </a:solidFill>
                <a:latin typeface="18 VAG Rounded Bold   07390"/>
              </a:rPr>
            </a:br>
            <a:r>
              <a:rPr lang="en-US" sz="1667" b="1" dirty="0">
                <a:solidFill>
                  <a:schemeClr val="tx1">
                    <a:lumMod val="50000"/>
                  </a:schemeClr>
                </a:solidFill>
                <a:latin typeface="18 VAG Rounded Bold   07390"/>
              </a:rPr>
              <a:t>Teaching Professor </a:t>
            </a:r>
            <a:br>
              <a:rPr lang="en-US" sz="1667" b="1" dirty="0">
                <a:solidFill>
                  <a:schemeClr val="tx1">
                    <a:lumMod val="50000"/>
                  </a:schemeClr>
                </a:solidFill>
                <a:latin typeface="18 VAG Rounded Bold   07390"/>
              </a:rPr>
            </a:br>
            <a:r>
              <a:rPr lang="en-US" sz="1667" b="1" dirty="0">
                <a:solidFill>
                  <a:schemeClr val="tx1">
                    <a:lumMod val="50000"/>
                  </a:schemeClr>
                </a:solidFill>
                <a:latin typeface="18 VAG Rounded Bold   07390"/>
              </a:rPr>
              <a:t>Dan Garcia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E8C054-0436-F542-9F61-8E0911ABF73E}"/>
              </a:ext>
            </a:extLst>
          </p:cNvPr>
          <p:cNvSpPr txBox="1"/>
          <p:nvPr userDrawn="1"/>
        </p:nvSpPr>
        <p:spPr>
          <a:xfrm>
            <a:off x="10318235" y="2493787"/>
            <a:ext cx="1672165" cy="8619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1667" b="1" dirty="0">
                <a:solidFill>
                  <a:schemeClr val="tx1">
                    <a:lumMod val="50000"/>
                  </a:schemeClr>
                </a:solidFill>
                <a:latin typeface="18 VAG Rounded Bold   07390"/>
              </a:rPr>
              <a:t>UC Berkeley</a:t>
            </a:r>
            <a:br>
              <a:rPr lang="en-US" sz="1667" b="1" dirty="0">
                <a:solidFill>
                  <a:schemeClr val="tx1">
                    <a:lumMod val="50000"/>
                  </a:schemeClr>
                </a:solidFill>
                <a:latin typeface="18 VAG Rounded Bold   07390"/>
              </a:rPr>
            </a:br>
            <a:r>
              <a:rPr lang="en-US" sz="1667" b="1" dirty="0">
                <a:solidFill>
                  <a:schemeClr val="tx1">
                    <a:lumMod val="50000"/>
                  </a:schemeClr>
                </a:solidFill>
                <a:latin typeface="18 VAG Rounded Bold   07390"/>
              </a:rPr>
              <a:t>Professor </a:t>
            </a:r>
            <a:br>
              <a:rPr lang="en-US" sz="1667" b="1" dirty="0">
                <a:solidFill>
                  <a:schemeClr val="tx1">
                    <a:lumMod val="50000"/>
                  </a:schemeClr>
                </a:solidFill>
                <a:latin typeface="18 VAG Rounded Bold   07390"/>
              </a:rPr>
            </a:br>
            <a:r>
              <a:rPr lang="en-US" sz="1667" b="1" dirty="0">
                <a:solidFill>
                  <a:schemeClr val="tx1">
                    <a:lumMod val="50000"/>
                  </a:schemeClr>
                </a:solidFill>
                <a:latin typeface="18 VAG Rounded Bold   07390"/>
              </a:rPr>
              <a:t>Bora </a:t>
            </a:r>
            <a:r>
              <a:rPr lang="en-US" sz="1667" b="1" dirty="0" err="1">
                <a:solidFill>
                  <a:schemeClr val="tx1">
                    <a:lumMod val="50000"/>
                  </a:schemeClr>
                </a:solidFill>
                <a:latin typeface="18 VAG Rounded Bold   07390"/>
              </a:rPr>
              <a:t>Nikolić</a:t>
            </a:r>
            <a:endParaRPr lang="en-US" sz="1667" b="1" dirty="0">
              <a:solidFill>
                <a:schemeClr val="tx1">
                  <a:lumMod val="50000"/>
                </a:schemeClr>
              </a:solidFill>
              <a:latin typeface="18 VAG Rounded Bold   07390"/>
            </a:endParaRP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57237754-4208-E64E-8670-01EE7AED6B0E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4"/>
          <a:srcRect l="14185" t="1842" r="32155" b="47377"/>
          <a:stretch/>
        </p:blipFill>
        <p:spPr bwMode="auto">
          <a:xfrm>
            <a:off x="3512032" y="414398"/>
            <a:ext cx="1364768" cy="169050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2DD0B12-55F7-2546-8672-7E2D289F69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57" t="8236" r="5233" b="12909"/>
          <a:stretch/>
        </p:blipFill>
        <p:spPr>
          <a:xfrm>
            <a:off x="10521036" y="399773"/>
            <a:ext cx="1266560" cy="170513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1" name="Rectangle 4">
            <a:extLst>
              <a:ext uri="{FF2B5EF4-FFF2-40B4-BE49-F238E27FC236}">
                <a16:creationId xmlns:a16="http://schemas.microsoft.com/office/drawing/2014/main" id="{4983A71A-E6AB-F34C-BE07-4CD0CE150AA1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160129" y="1859888"/>
            <a:ext cx="6908800" cy="154038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 lIns="75592" tIns="30237" rIns="75592" bIns="30237" anchor="ctr">
            <a:prstTxWarp prst="textNoShape">
              <a:avLst/>
            </a:prstTxWarp>
            <a:spAutoFit/>
          </a:bodyPr>
          <a:lstStyle/>
          <a:p>
            <a:pPr algn="ctr" eaLnBrk="0" hangingPunct="0">
              <a:lnSpc>
                <a:spcPct val="77000"/>
              </a:lnSpc>
            </a:pPr>
            <a:r>
              <a:rPr lang="en-US" sz="3333" b="1" dirty="0">
                <a:solidFill>
                  <a:schemeClr val="tx1"/>
                </a:solidFill>
                <a:latin typeface="VAGRundschriftD" panose="00000500000000000000" pitchFamily="50" charset="0"/>
              </a:rPr>
              <a:t>Great Ideas</a:t>
            </a:r>
          </a:p>
          <a:p>
            <a:pPr algn="ctr" eaLnBrk="0" hangingPunct="0">
              <a:lnSpc>
                <a:spcPct val="77000"/>
              </a:lnSpc>
            </a:pPr>
            <a:r>
              <a:rPr lang="en-US" sz="3333" b="1" dirty="0">
                <a:solidFill>
                  <a:schemeClr val="tx1"/>
                </a:solidFill>
                <a:latin typeface="VAGRundschriftD" panose="00000500000000000000" pitchFamily="50" charset="0"/>
              </a:rPr>
              <a:t>in</a:t>
            </a:r>
            <a:br>
              <a:rPr lang="en-US" sz="3333" b="1" dirty="0">
                <a:solidFill>
                  <a:schemeClr val="tx1"/>
                </a:solidFill>
                <a:latin typeface="VAGRundschriftD" panose="00000500000000000000" pitchFamily="50" charset="0"/>
              </a:rPr>
            </a:br>
            <a:r>
              <a:rPr lang="en-US" sz="3333" b="1" dirty="0">
                <a:solidFill>
                  <a:schemeClr val="tx1"/>
                </a:solidFill>
                <a:latin typeface="VAGRundschriftD" panose="00000500000000000000" pitchFamily="50" charset="0"/>
              </a:rPr>
              <a:t>Computer Architecture</a:t>
            </a:r>
          </a:p>
          <a:p>
            <a:pPr algn="ctr" eaLnBrk="0" hangingPunct="0">
              <a:lnSpc>
                <a:spcPct val="77000"/>
              </a:lnSpc>
            </a:pPr>
            <a:r>
              <a:rPr lang="en-US" sz="2400" dirty="0">
                <a:solidFill>
                  <a:schemeClr val="tx1">
                    <a:lumMod val="50000"/>
                  </a:schemeClr>
                </a:solidFill>
                <a:latin typeface="VAGRundschriftD" panose="00000500000000000000" pitchFamily="50" charset="0"/>
              </a:rPr>
              <a:t>(a.k.a. Machine Structures)</a:t>
            </a:r>
            <a:endParaRPr lang="en-US" sz="3833" b="1" dirty="0">
              <a:solidFill>
                <a:schemeClr val="bg2"/>
              </a:solidFill>
              <a:latin typeface="VAGRundschriftD" panose="00000500000000000000" pitchFamily="50" charset="0"/>
            </a:endParaRPr>
          </a:p>
        </p:txBody>
      </p:sp>
      <p:sp>
        <p:nvSpPr>
          <p:cNvPr id="13" name="Rectangle 11">
            <a:extLst>
              <a:ext uri="{FF2B5EF4-FFF2-40B4-BE49-F238E27FC236}">
                <a16:creationId xmlns:a16="http://schemas.microsoft.com/office/drawing/2014/main" id="{EB3944F9-06D2-8C43-B653-2C25027065D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0871201" y="6248400"/>
            <a:ext cx="1320801" cy="24066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75592" tIns="30237" rIns="75592" bIns="30237">
            <a:prstTxWarp prst="textNoShape">
              <a:avLst/>
            </a:prstTxWarp>
            <a:spAutoFit/>
          </a:bodyPr>
          <a:lstStyle/>
          <a:p>
            <a:pPr algn="r" eaLnBrk="0" hangingPunct="0">
              <a:defRPr/>
            </a:pPr>
            <a:r>
              <a:rPr lang="en-US" sz="1167" b="0" i="0" dirty="0">
                <a:solidFill>
                  <a:schemeClr val="tx1"/>
                </a:solidFill>
                <a:latin typeface="VAGRundschriftDLig" panose="00000400000000000000" pitchFamily="50" charset="0"/>
                <a:ea typeface="+mn-ea"/>
                <a:cs typeface="+mn-cs"/>
              </a:rPr>
              <a:t>Garcia, </a:t>
            </a:r>
            <a:r>
              <a:rPr lang="en-US" sz="1167" b="0" i="0" dirty="0" err="1">
                <a:solidFill>
                  <a:schemeClr val="tx1"/>
                </a:solidFill>
                <a:latin typeface="VAGRundschriftDLig" panose="00000400000000000000" pitchFamily="50" charset="0"/>
                <a:ea typeface="+mn-ea"/>
                <a:cs typeface="+mn-cs"/>
              </a:rPr>
              <a:t>Nikolić</a:t>
            </a:r>
            <a:endParaRPr lang="en-US" sz="1167" b="0" i="0" dirty="0">
              <a:solidFill>
                <a:schemeClr val="tx1"/>
              </a:solidFill>
              <a:latin typeface="VAGRundschriftDLig" panose="00000400000000000000" pitchFamily="50" charset="0"/>
              <a:ea typeface="+mn-ea"/>
              <a:cs typeface="+mn-cs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B45346C-6CDA-0242-B211-E679E89FE3EB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1112283" y="6480099"/>
            <a:ext cx="1079717" cy="37790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A07AA5D-B271-D84F-A242-5CBE7971CFF9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rcRect/>
          <a:stretch/>
        </p:blipFill>
        <p:spPr>
          <a:xfrm>
            <a:off x="101600" y="76200"/>
            <a:ext cx="812800" cy="8128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1A36E3C-0B8E-D148-80CC-68FAAB4D55A7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3018141" y="6375400"/>
            <a:ext cx="1264675" cy="38946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06BABD46-61F1-7C48-91F4-12BDB7C8B8CB}"/>
              </a:ext>
            </a:extLst>
          </p:cNvPr>
          <p:cNvSpPr/>
          <p:nvPr userDrawn="1"/>
        </p:nvSpPr>
        <p:spPr>
          <a:xfrm>
            <a:off x="6297061" y="6390958"/>
            <a:ext cx="264373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sr-Latn-RS" sz="1867" b="1" dirty="0">
                <a:solidFill>
                  <a:schemeClr val="tx1"/>
                </a:solidFill>
                <a:latin typeface="Courier" charset="0"/>
                <a:ea typeface="ＭＳ Ｐゴシック" charset="0"/>
                <a:cs typeface="Courier" charset="0"/>
                <a:sym typeface="Courier" charset="0"/>
              </a:rPr>
              <a:t>c</a:t>
            </a:r>
            <a:r>
              <a:rPr lang="en-US" sz="1867" b="1" dirty="0">
                <a:solidFill>
                  <a:schemeClr val="tx1"/>
                </a:solidFill>
                <a:latin typeface="Courier" charset="0"/>
                <a:ea typeface="ＭＳ Ｐゴシック" charset="0"/>
                <a:cs typeface="Courier" charset="0"/>
                <a:sym typeface="Courier" charset="0"/>
              </a:rPr>
              <a:t>s61c</a:t>
            </a:r>
            <a:r>
              <a:rPr lang="sr-Latn-RS" sz="1867" b="1" dirty="0">
                <a:solidFill>
                  <a:schemeClr val="tx1"/>
                </a:solidFill>
                <a:latin typeface="Courier" charset="0"/>
                <a:ea typeface="ＭＳ Ｐゴシック" charset="0"/>
                <a:cs typeface="Courier" charset="0"/>
                <a:sym typeface="Courier" charset="0"/>
              </a:rPr>
              <a:t>.org</a:t>
            </a:r>
            <a:r>
              <a:rPr lang="en-US" sz="2400" b="1" dirty="0">
                <a:solidFill>
                  <a:schemeClr val="tx1"/>
                </a:solidFill>
                <a:latin typeface="Helvetica" charset="0"/>
                <a:ea typeface="ＭＳ Ｐゴシック" charset="0"/>
                <a:cs typeface="Helvetica" charset="0"/>
                <a:sym typeface="Helvetica" charset="0"/>
              </a:rPr>
              <a:t> </a:t>
            </a:r>
            <a:endParaRPr lang="en-US" sz="21199" dirty="0">
              <a:solidFill>
                <a:schemeClr val="tx1"/>
              </a:solidFill>
            </a:endParaRPr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FC28AFEE-91A4-6C48-A147-EC214E5A8FE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164531" y="405525"/>
            <a:ext cx="6908800" cy="163194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contourClr>
              <a:schemeClr val="bg1"/>
            </a:contourClr>
          </a:sp3d>
        </p:spPr>
        <p:txBody>
          <a:bodyPr wrap="square" lIns="75592" tIns="30237" rIns="75592" bIns="30237" anchor="ctr">
            <a:prstTxWarp prst="textNoShape">
              <a:avLst/>
            </a:prstTxWarp>
            <a:spAutoFit/>
            <a:sp3d extrusionH="25400">
              <a:bevelT w="38100" h="31750"/>
              <a:contourClr>
                <a:srgbClr val="4991B1"/>
              </a:contourClr>
            </a:sp3d>
          </a:bodyPr>
          <a:lstStyle/>
          <a:p>
            <a:pPr algn="ctr" eaLnBrk="0" hangingPunct="0">
              <a:lnSpc>
                <a:spcPct val="77000"/>
              </a:lnSpc>
            </a:pPr>
            <a:r>
              <a:rPr lang="en-US" sz="12800" dirty="0">
                <a:ln w="0"/>
                <a:solidFill>
                  <a:srgbClr val="4991B1"/>
                </a:solidFill>
                <a:effectLst/>
                <a:latin typeface="VAGRundschriftD" panose="00000500000000000000" pitchFamily="50" charset="0"/>
              </a:rPr>
              <a:t>CS61C</a:t>
            </a:r>
            <a:endParaRPr lang="en-US" sz="6400" b="1" dirty="0">
              <a:solidFill>
                <a:srgbClr val="4991B1"/>
              </a:solidFill>
              <a:latin typeface="VAGRundschriftD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499192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One Column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VAGRundschriftD" panose="00000500000000000000" pitchFamily="50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VAGRundschriftD" panose="00000500000000000000" pitchFamily="50" charset="0"/>
              </a:defRPr>
            </a:lvl1pPr>
            <a:lvl2pPr>
              <a:defRPr>
                <a:latin typeface="VAGRundschriftD" panose="00000500000000000000" pitchFamily="50" charset="0"/>
              </a:defRPr>
            </a:lvl2pPr>
            <a:lvl3pPr>
              <a:defRPr>
                <a:latin typeface="VAGRundschriftD" panose="00000500000000000000" pitchFamily="50" charset="0"/>
              </a:defRPr>
            </a:lvl3pPr>
            <a:lvl4pPr>
              <a:defRPr>
                <a:latin typeface="VAGRundschriftD" panose="00000500000000000000" pitchFamily="50" charset="0"/>
              </a:defRPr>
            </a:lvl4pPr>
            <a:lvl5pPr>
              <a:defRPr>
                <a:latin typeface="VAGRundschriftD" panose="00000500000000000000" pitchFamily="50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0999729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lumn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icture containing food&#10;&#10;Description automatically generated">
            <a:extLst>
              <a:ext uri="{FF2B5EF4-FFF2-40B4-BE49-F238E27FC236}">
                <a16:creationId xmlns:a16="http://schemas.microsoft.com/office/drawing/2014/main" id="{8ED939BA-A982-714F-AC2A-BE41FDE6573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3" name="Picture 12" descr="A picture containing light&#10;&#10;Description automatically generated">
            <a:extLst>
              <a:ext uri="{FF2B5EF4-FFF2-40B4-BE49-F238E27FC236}">
                <a16:creationId xmlns:a16="http://schemas.microsoft.com/office/drawing/2014/main" id="{EC63A20D-21AB-2B40-91E4-4FDA4EB93B4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0" y="889000"/>
            <a:ext cx="3937000" cy="5407467"/>
          </a:xfrm>
        </p:spPr>
        <p:txBody>
          <a:bodyPr/>
          <a:lstStyle>
            <a:lvl1pPr>
              <a:defRPr sz="3333">
                <a:latin typeface="VAGRundschriftD" panose="00000500000000000000" pitchFamily="50" charset="0"/>
              </a:defRPr>
            </a:lvl1pPr>
            <a:lvl2pPr>
              <a:defRPr sz="2833">
                <a:latin typeface="VAGRundschriftD" panose="00000500000000000000" pitchFamily="50" charset="0"/>
              </a:defRPr>
            </a:lvl2pPr>
            <a:lvl3pPr>
              <a:defRPr sz="2417">
                <a:latin typeface="VAGRundschriftD" panose="00000500000000000000" pitchFamily="50" charset="0"/>
              </a:defRPr>
            </a:lvl3pPr>
            <a:lvl4pPr>
              <a:defRPr sz="2167">
                <a:latin typeface="VAGRundschriftD" panose="00000500000000000000" pitchFamily="50" charset="0"/>
              </a:defRPr>
            </a:lvl4pPr>
            <a:lvl5pPr>
              <a:defRPr sz="2167">
                <a:latin typeface="VAGRundschriftD" panose="00000500000000000000" pitchFamily="50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620000" y="889000"/>
            <a:ext cx="3971925" cy="5407467"/>
          </a:xfrm>
        </p:spPr>
        <p:txBody>
          <a:bodyPr/>
          <a:lstStyle>
            <a:lvl1pPr>
              <a:defRPr sz="3333">
                <a:latin typeface="VAGRundschriftD" panose="00000500000000000000" pitchFamily="50" charset="0"/>
              </a:defRPr>
            </a:lvl1pPr>
            <a:lvl2pPr>
              <a:defRPr sz="2833">
                <a:latin typeface="VAGRundschriftD" panose="00000500000000000000" pitchFamily="50" charset="0"/>
              </a:defRPr>
            </a:lvl2pPr>
            <a:lvl3pPr>
              <a:defRPr sz="2417">
                <a:latin typeface="VAGRundschriftD" panose="00000500000000000000" pitchFamily="50" charset="0"/>
              </a:defRPr>
            </a:lvl3pPr>
            <a:lvl4pPr>
              <a:defRPr sz="2167">
                <a:latin typeface="VAGRundschriftD" panose="00000500000000000000" pitchFamily="50" charset="0"/>
              </a:defRPr>
            </a:lvl4pPr>
            <a:lvl5pPr>
              <a:defRPr sz="2167">
                <a:latin typeface="VAGRundschriftD" panose="00000500000000000000" pitchFamily="50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itle Placeholder 21">
            <a:extLst>
              <a:ext uri="{FF2B5EF4-FFF2-40B4-BE49-F238E27FC236}">
                <a16:creationId xmlns:a16="http://schemas.microsoft.com/office/drawing/2014/main" id="{83907F55-8DA3-AB4E-B199-AF2531DB4E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7600" y="76200"/>
            <a:ext cx="10502901" cy="762000"/>
          </a:xfrm>
          <a:prstGeom prst="rect">
            <a:avLst/>
          </a:prstGeom>
        </p:spPr>
        <p:txBody>
          <a:bodyPr vert="horz" lIns="130622" tIns="65310" rIns="130622" bIns="65310" anchor="t">
            <a:noAutofit/>
          </a:bodyPr>
          <a:lstStyle>
            <a:lvl1pPr>
              <a:defRPr>
                <a:latin typeface="VAGRundschriftD" panose="00000500000000000000" pitchFamily="50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Rectangle 10">
            <a:extLst>
              <a:ext uri="{FF2B5EF4-FFF2-40B4-BE49-F238E27FC236}">
                <a16:creationId xmlns:a16="http://schemas.microsoft.com/office/drawing/2014/main" id="{844558A7-D2FB-5F4B-864B-BFC87E4F411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048000" y="6578929"/>
            <a:ext cx="9144000" cy="29189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75592" tIns="30237" rIns="75592" bIns="30237">
            <a:prstTxWarp prst="textNoShape">
              <a:avLst/>
            </a:prstTxWarp>
            <a:spAutoFit/>
          </a:bodyPr>
          <a:lstStyle/>
          <a:p>
            <a:pPr algn="ctr" eaLnBrk="0" hangingPunct="0">
              <a:defRPr/>
            </a:pPr>
            <a:r>
              <a:rPr lang="en-US" sz="1500" b="1" dirty="0">
                <a:solidFill>
                  <a:srgbClr val="FFC117"/>
                </a:solidFill>
                <a:latin typeface="VAGRundschriftD" panose="00000500000000000000" pitchFamily="50" charset="0"/>
                <a:ea typeface="+mn-ea"/>
                <a:cs typeface="+mn-cs"/>
              </a:rPr>
              <a:t>Introduction</a:t>
            </a:r>
            <a:r>
              <a:rPr lang="en-US" sz="1500" b="1" dirty="0">
                <a:solidFill>
                  <a:srgbClr val="FFFF00"/>
                </a:solidFill>
                <a:latin typeface="VAGRundschriftD" panose="00000500000000000000" pitchFamily="50" charset="0"/>
                <a:ea typeface="+mn-ea"/>
                <a:cs typeface="+mn-cs"/>
              </a:rPr>
              <a:t> </a:t>
            </a:r>
            <a:r>
              <a:rPr lang="en-US" sz="1500" b="1" dirty="0">
                <a:solidFill>
                  <a:schemeClr val="tx1"/>
                </a:solidFill>
                <a:latin typeface="VAGRundschriftD" panose="00000500000000000000" pitchFamily="50" charset="0"/>
                <a:ea typeface="+mn-ea"/>
                <a:cs typeface="+mn-cs"/>
              </a:rPr>
              <a:t>(</a:t>
            </a:r>
            <a:fld id="{F6F39CF2-87E7-FF4A-9C8E-A745CB692DE9}" type="slidenum">
              <a:rPr lang="en-US" sz="1500" b="1">
                <a:solidFill>
                  <a:schemeClr val="tx1"/>
                </a:solidFill>
                <a:latin typeface="VAGRundschriftD" panose="00000500000000000000" pitchFamily="50" charset="0"/>
                <a:ea typeface="+mn-ea"/>
                <a:cs typeface="+mn-cs"/>
              </a:rPr>
              <a:pPr algn="ctr" eaLnBrk="0" hangingPunct="0">
                <a:defRPr/>
              </a:pPr>
              <a:t>‹#›</a:t>
            </a:fld>
            <a:r>
              <a:rPr lang="en-US" sz="1500" b="1" dirty="0">
                <a:solidFill>
                  <a:schemeClr val="tx1"/>
                </a:solidFill>
                <a:latin typeface="VAGRundschriftD" panose="00000500000000000000" pitchFamily="50" charset="0"/>
                <a:ea typeface="+mn-ea"/>
                <a:cs typeface="+mn-cs"/>
              </a:rPr>
              <a:t>)</a:t>
            </a:r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8F52F5B9-E725-A74B-AAA1-88E65AD7B9D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0871201" y="6248400"/>
            <a:ext cx="1320801" cy="24066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75592" tIns="30237" rIns="75592" bIns="30237">
            <a:prstTxWarp prst="textNoShape">
              <a:avLst/>
            </a:prstTxWarp>
            <a:spAutoFit/>
          </a:bodyPr>
          <a:lstStyle/>
          <a:p>
            <a:pPr algn="r" eaLnBrk="0" hangingPunct="0">
              <a:defRPr/>
            </a:pPr>
            <a:r>
              <a:rPr lang="en-US" sz="1167" b="0" i="0" dirty="0">
                <a:solidFill>
                  <a:schemeClr val="tx1"/>
                </a:solidFill>
                <a:latin typeface="VAGRundschriftDLig" panose="00000400000000000000" pitchFamily="50" charset="0"/>
                <a:ea typeface="+mn-ea"/>
                <a:cs typeface="+mn-cs"/>
              </a:rPr>
              <a:t>Garcia, </a:t>
            </a:r>
            <a:r>
              <a:rPr lang="en-US" sz="1167" b="0" i="0" dirty="0" err="1">
                <a:solidFill>
                  <a:schemeClr val="tx1"/>
                </a:solidFill>
                <a:latin typeface="VAGRundschriftDLig" panose="00000400000000000000" pitchFamily="50" charset="0"/>
                <a:ea typeface="+mn-ea"/>
                <a:cs typeface="+mn-cs"/>
              </a:rPr>
              <a:t>Nikolić</a:t>
            </a:r>
            <a:endParaRPr lang="en-US" sz="1167" b="0" i="0" dirty="0">
              <a:solidFill>
                <a:schemeClr val="tx1"/>
              </a:solidFill>
              <a:latin typeface="VAGRundschriftDLig" panose="00000400000000000000" pitchFamily="50" charset="0"/>
              <a:ea typeface="+mn-ea"/>
              <a:cs typeface="+mn-cs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160B7DD-B895-2049-804B-344CFFDA4DD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101600" y="76200"/>
            <a:ext cx="812800" cy="8128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67B7BEE-7519-024E-B9B3-6388E1716D05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112283" y="6480099"/>
            <a:ext cx="1079717" cy="377901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BC76881-1B14-4D4F-83AB-0BD4F70F885A}"/>
              </a:ext>
            </a:extLst>
          </p:cNvPr>
          <p:cNvCxnSpPr>
            <a:cxnSpLocks/>
          </p:cNvCxnSpPr>
          <p:nvPr userDrawn="1"/>
        </p:nvCxnSpPr>
        <p:spPr>
          <a:xfrm>
            <a:off x="1115843" y="889000"/>
            <a:ext cx="10466559" cy="389"/>
          </a:xfrm>
          <a:prstGeom prst="line">
            <a:avLst/>
          </a:prstGeom>
          <a:ln>
            <a:solidFill>
              <a:schemeClr val="tx2"/>
            </a:solidFill>
          </a:ln>
          <a:effectLst>
            <a:glow rad="101600">
              <a:srgbClr val="5F78A2">
                <a:alpha val="75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F1BAD8DF-85B5-244D-B7EE-8DE77A729BC9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3018141" y="6375400"/>
            <a:ext cx="1264675" cy="389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10685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ub Title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food&#10;&#10;Description automatically generated">
            <a:extLst>
              <a:ext uri="{FF2B5EF4-FFF2-40B4-BE49-F238E27FC236}">
                <a16:creationId xmlns:a16="http://schemas.microsoft.com/office/drawing/2014/main" id="{6BD88787-61C8-AE47-8735-AE6C83007A2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 descr="A picture containing light&#10;&#10;Description automatically generated">
            <a:extLst>
              <a:ext uri="{FF2B5EF4-FFF2-40B4-BE49-F238E27FC236}">
                <a16:creationId xmlns:a16="http://schemas.microsoft.com/office/drawing/2014/main" id="{ADF33AB0-2DBB-E042-B8C0-EC348F7CC18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12756" y="681039"/>
            <a:ext cx="61383" cy="365125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08852" tIns="54425" rIns="108852" bIns="54425" anchor="ctr"/>
          <a:lstStyle/>
          <a:p>
            <a:pPr algn="ctr">
              <a:defRPr/>
            </a:pPr>
            <a:endParaRPr lang="en-US" sz="19062" dirty="0"/>
          </a:p>
        </p:txBody>
      </p:sp>
      <p:sp>
        <p:nvSpPr>
          <p:cNvPr id="5" name="Rectangle 4"/>
          <p:cNvSpPr/>
          <p:nvPr/>
        </p:nvSpPr>
        <p:spPr>
          <a:xfrm>
            <a:off x="357719" y="681039"/>
            <a:ext cx="38100" cy="365125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08852" tIns="54425" rIns="108852" bIns="54425" anchor="ctr"/>
          <a:lstStyle/>
          <a:p>
            <a:pPr algn="ctr">
              <a:defRPr/>
            </a:pPr>
            <a:endParaRPr lang="en-US" sz="19062" dirty="0"/>
          </a:p>
        </p:txBody>
      </p:sp>
      <p:sp>
        <p:nvSpPr>
          <p:cNvPr id="6" name="Rectangle 5"/>
          <p:cNvSpPr/>
          <p:nvPr/>
        </p:nvSpPr>
        <p:spPr>
          <a:xfrm>
            <a:off x="332319" y="681039"/>
            <a:ext cx="12700" cy="365125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08852" tIns="54425" rIns="108852" bIns="54425" anchor="ctr"/>
          <a:lstStyle/>
          <a:p>
            <a:pPr algn="ctr">
              <a:defRPr/>
            </a:pPr>
            <a:endParaRPr lang="en-US" sz="19062"/>
          </a:p>
        </p:txBody>
      </p:sp>
      <p:sp>
        <p:nvSpPr>
          <p:cNvPr id="7" name="Rectangle 6"/>
          <p:cNvSpPr/>
          <p:nvPr/>
        </p:nvSpPr>
        <p:spPr>
          <a:xfrm>
            <a:off x="296333" y="681039"/>
            <a:ext cx="10584" cy="365125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08852" tIns="54425" rIns="108852" bIns="54425" anchor="ctr"/>
          <a:lstStyle/>
          <a:p>
            <a:pPr algn="ctr">
              <a:defRPr/>
            </a:pPr>
            <a:endParaRPr lang="en-US" sz="19062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3657600" y="2834640"/>
            <a:ext cx="7924800" cy="1508760"/>
          </a:xfrm>
        </p:spPr>
        <p:txBody>
          <a:bodyPr lIns="143685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rgbClr val="D0940C"/>
              </a:contourClr>
            </a:sp3d>
          </a:bodyPr>
          <a:lstStyle>
            <a:lvl1pPr marL="0" indent="0" algn="ctr">
              <a:spcBef>
                <a:spcPts val="0"/>
              </a:spcBef>
              <a:buNone/>
              <a:defRPr sz="8417" b="1" cap="none" spc="0">
                <a:ln w="11430"/>
                <a:solidFill>
                  <a:srgbClr val="D0940C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VAGRundschriftD" panose="00000500000000000000" pitchFamily="50" charset="0"/>
              </a:defRPr>
            </a:lvl1pPr>
            <a:lvl2pPr marL="544245" indent="0" algn="ctr">
              <a:buNone/>
            </a:lvl2pPr>
            <a:lvl3pPr marL="1088490" indent="0" algn="ctr">
              <a:buNone/>
            </a:lvl3pPr>
            <a:lvl4pPr marL="1632735" indent="0" algn="ctr">
              <a:buNone/>
            </a:lvl4pPr>
            <a:lvl5pPr marL="2176980" indent="0" algn="ctr">
              <a:buNone/>
            </a:lvl5pPr>
            <a:lvl6pPr marL="2721224" indent="0" algn="ctr">
              <a:buNone/>
            </a:lvl6pPr>
            <a:lvl7pPr marL="3265469" indent="0" algn="ctr">
              <a:buNone/>
            </a:lvl7pPr>
            <a:lvl8pPr marL="3809714" indent="0" algn="ctr">
              <a:buNone/>
            </a:lvl8pPr>
            <a:lvl9pPr marL="4353959" indent="0" algn="ctr">
              <a:buNone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1" name="Oval 10"/>
          <p:cNvSpPr/>
          <p:nvPr userDrawn="1"/>
        </p:nvSpPr>
        <p:spPr>
          <a:xfrm>
            <a:off x="3692918" y="5575709"/>
            <a:ext cx="7864084" cy="393291"/>
          </a:xfrm>
          <a:prstGeom prst="ellipse">
            <a:avLst/>
          </a:prstGeom>
          <a:solidFill>
            <a:schemeClr val="bg1">
              <a:alpha val="17000"/>
            </a:schemeClr>
          </a:solidFill>
          <a:ln>
            <a:noFill/>
          </a:ln>
          <a:effectLst>
            <a:softEdge rad="1397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6200" tIns="38100" rIns="76200" bIns="38100" anchor="ctr"/>
          <a:lstStyle/>
          <a:p>
            <a:pPr algn="ctr">
              <a:defRPr/>
            </a:pPr>
            <a:endParaRPr lang="en-US" sz="19062" dirty="0"/>
          </a:p>
        </p:txBody>
      </p:sp>
    </p:spTree>
    <p:extLst>
      <p:ext uri="{BB962C8B-B14F-4D97-AF65-F5344CB8AC3E}">
        <p14:creationId xmlns:p14="http://schemas.microsoft.com/office/powerpoint/2010/main" val="165431478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food&#10;&#10;Description automatically generated">
            <a:extLst>
              <a:ext uri="{FF2B5EF4-FFF2-40B4-BE49-F238E27FC236}">
                <a16:creationId xmlns:a16="http://schemas.microsoft.com/office/drawing/2014/main" id="{6C194DF9-C0AF-304B-88A9-02036DD4062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81228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food&#10;&#10;Description automatically generated">
            <a:extLst>
              <a:ext uri="{FF2B5EF4-FFF2-40B4-BE49-F238E27FC236}">
                <a16:creationId xmlns:a16="http://schemas.microsoft.com/office/drawing/2014/main" id="{F8288F7D-1E3A-1E47-9FDA-D20C05CD808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12756" y="681039"/>
            <a:ext cx="61383" cy="365125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08852" tIns="54425" rIns="108852" bIns="54425" anchor="ctr"/>
          <a:lstStyle/>
          <a:p>
            <a:pPr algn="ctr">
              <a:defRPr/>
            </a:pPr>
            <a:endParaRPr lang="en-US" sz="19062" dirty="0"/>
          </a:p>
        </p:txBody>
      </p:sp>
      <p:sp>
        <p:nvSpPr>
          <p:cNvPr id="5" name="Rectangle 4"/>
          <p:cNvSpPr/>
          <p:nvPr/>
        </p:nvSpPr>
        <p:spPr>
          <a:xfrm>
            <a:off x="357719" y="681039"/>
            <a:ext cx="38100" cy="365125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08852" tIns="54425" rIns="108852" bIns="54425" anchor="ctr"/>
          <a:lstStyle/>
          <a:p>
            <a:pPr algn="ctr">
              <a:defRPr/>
            </a:pPr>
            <a:endParaRPr lang="en-US" sz="19062" dirty="0"/>
          </a:p>
        </p:txBody>
      </p:sp>
      <p:sp>
        <p:nvSpPr>
          <p:cNvPr id="6" name="Rectangle 5"/>
          <p:cNvSpPr/>
          <p:nvPr/>
        </p:nvSpPr>
        <p:spPr>
          <a:xfrm>
            <a:off x="332319" y="681039"/>
            <a:ext cx="12700" cy="365125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08852" tIns="54425" rIns="108852" bIns="54425" anchor="ctr"/>
          <a:lstStyle/>
          <a:p>
            <a:pPr algn="ctr">
              <a:defRPr/>
            </a:pPr>
            <a:endParaRPr lang="en-US" sz="19062"/>
          </a:p>
        </p:txBody>
      </p:sp>
      <p:sp>
        <p:nvSpPr>
          <p:cNvPr id="7" name="Rectangle 6"/>
          <p:cNvSpPr/>
          <p:nvPr/>
        </p:nvSpPr>
        <p:spPr>
          <a:xfrm>
            <a:off x="296333" y="681039"/>
            <a:ext cx="10584" cy="365125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08852" tIns="54425" rIns="108852" bIns="54425" anchor="ctr"/>
          <a:lstStyle/>
          <a:p>
            <a:pPr algn="ctr">
              <a:defRPr/>
            </a:pPr>
            <a:endParaRPr lang="en-US" sz="19062" dirty="0"/>
          </a:p>
        </p:txBody>
      </p:sp>
      <p:sp>
        <p:nvSpPr>
          <p:cNvPr id="11" name="Oval 10"/>
          <p:cNvSpPr/>
          <p:nvPr userDrawn="1"/>
        </p:nvSpPr>
        <p:spPr>
          <a:xfrm>
            <a:off x="3692918" y="5575709"/>
            <a:ext cx="7864084" cy="393291"/>
          </a:xfrm>
          <a:prstGeom prst="ellipse">
            <a:avLst/>
          </a:prstGeom>
          <a:solidFill>
            <a:schemeClr val="bg1">
              <a:alpha val="17000"/>
            </a:schemeClr>
          </a:solidFill>
          <a:ln>
            <a:noFill/>
          </a:ln>
          <a:effectLst>
            <a:softEdge rad="1397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6200" tIns="38100" rIns="76200" bIns="38100" anchor="ctr"/>
          <a:lstStyle/>
          <a:p>
            <a:pPr algn="ctr">
              <a:defRPr/>
            </a:pPr>
            <a:endParaRPr lang="en-US" sz="19062" dirty="0"/>
          </a:p>
        </p:txBody>
      </p:sp>
      <p:pic>
        <p:nvPicPr>
          <p:cNvPr id="12" name="Picture 11" descr="A picture containing light&#10;&#10;Description automatically generated">
            <a:extLst>
              <a:ext uri="{FF2B5EF4-FFF2-40B4-BE49-F238E27FC236}">
                <a16:creationId xmlns:a16="http://schemas.microsoft.com/office/drawing/2014/main" id="{3F85B7C0-ACB5-AB44-8C40-83F8FCB8A38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71332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4193929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2627AE-C995-6797-2C40-9C48BCC62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901" y="76199"/>
            <a:ext cx="10509504" cy="76809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2C64BA-0D42-6AAA-24D0-2B99AC9097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AD4CD3E-7661-9ED1-E307-83D9CDBD2C60}"/>
              </a:ext>
            </a:extLst>
          </p:cNvPr>
          <p:cNvCxnSpPr>
            <a:cxnSpLocks/>
          </p:cNvCxnSpPr>
          <p:nvPr/>
        </p:nvCxnSpPr>
        <p:spPr>
          <a:xfrm>
            <a:off x="1115843" y="888611"/>
            <a:ext cx="10466559" cy="389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glow rad="101600">
              <a:srgbClr val="5F78A2">
                <a:alpha val="75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EEA16AC-3D5F-DAA1-4E0B-B5CF4BF5390A}"/>
              </a:ext>
            </a:extLst>
          </p:cNvPr>
          <p:cNvCxnSpPr>
            <a:cxnSpLocks/>
          </p:cNvCxnSpPr>
          <p:nvPr/>
        </p:nvCxnSpPr>
        <p:spPr>
          <a:xfrm>
            <a:off x="1115843" y="888611"/>
            <a:ext cx="10466559" cy="389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glow rad="101600">
              <a:srgbClr val="5F78A2">
                <a:alpha val="75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55408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D8D4BA-5CFB-7F64-C19D-CFBCDCDDFD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42475" y="909321"/>
            <a:ext cx="5998909" cy="5364480"/>
          </a:xfrm>
        </p:spPr>
        <p:txBody>
          <a:bodyPr anchor="ctr">
            <a:normAutofit/>
          </a:bodyPr>
          <a:lstStyle>
            <a:lvl1pPr marL="609585" indent="-531271">
              <a:lnSpc>
                <a:spcPct val="100000"/>
              </a:lnSpc>
              <a:buFont typeface="Arial" panose="020B0604020202020204" pitchFamily="34" charset="0"/>
              <a:buChar char="•"/>
              <a:tabLst/>
              <a:defRPr sz="3600" b="0" i="0">
                <a:solidFill>
                  <a:schemeClr val="bg1"/>
                </a:solidFill>
                <a:latin typeface="18 VAG Rounded Light   02390" pitchFamily="2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25CEBC6-3272-877B-6FC0-88185C9300D1}"/>
              </a:ext>
            </a:extLst>
          </p:cNvPr>
          <p:cNvSpPr/>
          <p:nvPr/>
        </p:nvSpPr>
        <p:spPr>
          <a:xfrm>
            <a:off x="0" y="908051"/>
            <a:ext cx="5514021" cy="5365751"/>
          </a:xfrm>
          <a:prstGeom prst="rect">
            <a:avLst/>
          </a:prstGeom>
          <a:gradFill>
            <a:gsLst>
              <a:gs pos="0">
                <a:schemeClr val="tx1">
                  <a:alpha val="15000"/>
                </a:schemeClr>
              </a:gs>
              <a:gs pos="100000">
                <a:srgbClr val="3A7EA2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0" i="0">
              <a:latin typeface="18 VAG Rounded Light   02390" pitchFamily="2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1C5CA34-43CE-D2B0-CA59-D41610FD01AD}"/>
              </a:ext>
            </a:extLst>
          </p:cNvPr>
          <p:cNvCxnSpPr>
            <a:cxnSpLocks/>
          </p:cNvCxnSpPr>
          <p:nvPr/>
        </p:nvCxnSpPr>
        <p:spPr>
          <a:xfrm>
            <a:off x="1115843" y="888611"/>
            <a:ext cx="10466559" cy="389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glow rad="101600">
              <a:srgbClr val="5F78A2">
                <a:alpha val="75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5A31750-A405-1B89-FEC0-D5EA9AD8CE83}"/>
              </a:ext>
            </a:extLst>
          </p:cNvPr>
          <p:cNvCxnSpPr>
            <a:cxnSpLocks/>
          </p:cNvCxnSpPr>
          <p:nvPr/>
        </p:nvCxnSpPr>
        <p:spPr>
          <a:xfrm>
            <a:off x="1115843" y="888611"/>
            <a:ext cx="10466559" cy="389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glow rad="101600">
              <a:srgbClr val="5F78A2">
                <a:alpha val="75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36AF6151-774C-D88A-F797-71D61040CA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437" y="886850"/>
            <a:ext cx="5181600" cy="536575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78315" indent="0">
              <a:tabLst/>
              <a:defRPr sz="5867" b="1" i="0">
                <a:solidFill>
                  <a:schemeClr val="accent3">
                    <a:alpha val="99000"/>
                  </a:schemeClr>
                </a:solidFill>
                <a:latin typeface="18 VAG Rounded Bold   07390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Google Shape;19;p49">
            <a:extLst>
              <a:ext uri="{FF2B5EF4-FFF2-40B4-BE49-F238E27FC236}">
                <a16:creationId xmlns:a16="http://schemas.microsoft.com/office/drawing/2014/main" id="{EE6D3610-51E7-072A-C443-EB48D2CE05B3}"/>
              </a:ext>
            </a:extLst>
          </p:cNvPr>
          <p:cNvSpPr/>
          <p:nvPr/>
        </p:nvSpPr>
        <p:spPr>
          <a:xfrm>
            <a:off x="330438" y="5084098"/>
            <a:ext cx="4740068" cy="471948"/>
          </a:xfrm>
          <a:prstGeom prst="ellipse">
            <a:avLst/>
          </a:prstGeom>
          <a:solidFill>
            <a:srgbClr val="3A7EA2">
              <a:alpha val="16862"/>
            </a:srgbClr>
          </a:solidFill>
          <a:ln>
            <a:noFill/>
          </a:ln>
        </p:spPr>
        <p:txBody>
          <a:bodyPr spcFirstLastPara="1" wrap="square" lIns="108833" tIns="54400" rIns="108833" bIns="544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62" b="0" i="0" u="none" strike="noStrike" cap="non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1029205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23AF8-3354-C1AF-87B5-7D4A7143A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901" y="76199"/>
            <a:ext cx="10509504" cy="76809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1D4C7F-8368-7F6B-D89B-1288477CF3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8413" y="916710"/>
            <a:ext cx="5303520" cy="5260254"/>
          </a:xfrm>
        </p:spPr>
        <p:txBody>
          <a:bodyPr/>
          <a:lstStyle>
            <a:lvl1pPr>
              <a:defRPr sz="3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006F8F-A65B-D532-67B0-48E3513EBC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933316"/>
            <a:ext cx="5394960" cy="5243648"/>
          </a:xfrm>
        </p:spPr>
        <p:txBody>
          <a:bodyPr/>
          <a:lstStyle>
            <a:lvl1pPr>
              <a:defRPr sz="3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B77D10F-3A40-C609-3618-CF470B0B02F3}"/>
              </a:ext>
            </a:extLst>
          </p:cNvPr>
          <p:cNvCxnSpPr>
            <a:cxnSpLocks/>
          </p:cNvCxnSpPr>
          <p:nvPr/>
        </p:nvCxnSpPr>
        <p:spPr>
          <a:xfrm>
            <a:off x="1115843" y="888611"/>
            <a:ext cx="10466559" cy="389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glow rad="101600">
              <a:srgbClr val="5F78A2">
                <a:alpha val="75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17E0520-96D2-C5AA-6269-0C2469184946}"/>
              </a:ext>
            </a:extLst>
          </p:cNvPr>
          <p:cNvCxnSpPr>
            <a:cxnSpLocks/>
          </p:cNvCxnSpPr>
          <p:nvPr/>
        </p:nvCxnSpPr>
        <p:spPr>
          <a:xfrm>
            <a:off x="1115843" y="888611"/>
            <a:ext cx="10466559" cy="389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glow rad="101600">
              <a:srgbClr val="5F78A2">
                <a:alpha val="75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55433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111067-BA44-3904-7E43-138A62BA99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901" y="76199"/>
            <a:ext cx="10509504" cy="76809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E714379-5477-4D73-C7EF-823FDEF56496}"/>
              </a:ext>
            </a:extLst>
          </p:cNvPr>
          <p:cNvCxnSpPr>
            <a:cxnSpLocks/>
          </p:cNvCxnSpPr>
          <p:nvPr/>
        </p:nvCxnSpPr>
        <p:spPr>
          <a:xfrm>
            <a:off x="1115843" y="888611"/>
            <a:ext cx="10466559" cy="389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glow rad="101600">
              <a:srgbClr val="5F78A2">
                <a:alpha val="75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46669C0-8787-EED5-07F5-111A4D70AA8F}"/>
              </a:ext>
            </a:extLst>
          </p:cNvPr>
          <p:cNvCxnSpPr>
            <a:cxnSpLocks/>
          </p:cNvCxnSpPr>
          <p:nvPr/>
        </p:nvCxnSpPr>
        <p:spPr>
          <a:xfrm>
            <a:off x="1115843" y="888611"/>
            <a:ext cx="10466559" cy="389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glow rad="101600">
              <a:srgbClr val="5F78A2">
                <a:alpha val="75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81156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35125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ent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79A3CF7-6031-BD55-66FF-DEF78D03F4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7465" y="2306249"/>
            <a:ext cx="8137073" cy="2245505"/>
          </a:xfrm>
        </p:spPr>
        <p:txBody>
          <a:bodyPr>
            <a:noAutofit/>
          </a:bodyPr>
          <a:lstStyle>
            <a:lvl1pPr algn="ctr">
              <a:defRPr sz="8533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08304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_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675D6C36-AF3C-3D5D-85D0-B0BCB39B2FA3}"/>
              </a:ext>
            </a:extLst>
          </p:cNvPr>
          <p:cNvCxnSpPr/>
          <p:nvPr/>
        </p:nvCxnSpPr>
        <p:spPr>
          <a:xfrm>
            <a:off x="6096000" y="0"/>
            <a:ext cx="0" cy="685800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06562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tif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18" Type="http://schemas.openxmlformats.org/officeDocument/2006/relationships/image" Target="../media/image2.tiff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image" Target="../media/image7.png"/><Relationship Id="rId2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2.xml"/><Relationship Id="rId19" Type="http://schemas.openxmlformats.org/officeDocument/2006/relationships/image" Target="../media/image8.emf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50000">
              <a:schemeClr val="tx1"/>
            </a:gs>
            <a:gs pos="100000">
              <a:srgbClr val="003262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Placeholder 18">
            <a:extLst>
              <a:ext uri="{FF2B5EF4-FFF2-40B4-BE49-F238E27FC236}">
                <a16:creationId xmlns:a16="http://schemas.microsoft.com/office/drawing/2014/main" id="{07444E4B-B667-204F-6CBC-6541042F79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0997" y="76200"/>
            <a:ext cx="10509504" cy="7680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0BFD2F-B4A1-0BFE-9946-F9ACEA1C17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8413" y="916710"/>
            <a:ext cx="11332079" cy="52879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Google Shape;13;p48">
            <a:extLst>
              <a:ext uri="{FF2B5EF4-FFF2-40B4-BE49-F238E27FC236}">
                <a16:creationId xmlns:a16="http://schemas.microsoft.com/office/drawing/2014/main" id="{86EC8A50-6ED8-8792-AC2D-624D27BA987D}"/>
              </a:ext>
            </a:extLst>
          </p:cNvPr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109176" y="6362905"/>
            <a:ext cx="1264675" cy="389467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11">
            <a:extLst>
              <a:ext uri="{FF2B5EF4-FFF2-40B4-BE49-F238E27FC236}">
                <a16:creationId xmlns:a16="http://schemas.microsoft.com/office/drawing/2014/main" id="{08B9CA94-F131-E614-7E81-A8439B33C3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71201" y="6248400"/>
            <a:ext cx="1320801" cy="24066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75592" tIns="30237" rIns="75592" bIns="30237">
            <a:prstTxWarp prst="textNoShape">
              <a:avLst/>
            </a:prstTxWarp>
            <a:spAutoFit/>
          </a:bodyPr>
          <a:lstStyle/>
          <a:p>
            <a:pPr algn="r" eaLnBrk="0" hangingPunct="0">
              <a:defRPr/>
            </a:pPr>
            <a:r>
              <a:rPr lang="en-US" sz="1167" b="0" i="0">
                <a:solidFill>
                  <a:schemeClr val="bg1"/>
                </a:solidFill>
                <a:latin typeface="18 VAG Rounded Thin   55390" pitchFamily="2" charset="0"/>
                <a:ea typeface="+mn-ea"/>
                <a:cs typeface="+mn-cs"/>
              </a:rPr>
              <a:t>Garcia, Yan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D6FE450-8072-3EB0-9EC8-CEC906BCB0A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112283" y="6480099"/>
            <a:ext cx="1079717" cy="37790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0F0B3E7-42CF-CC16-BDE1-F34A834A2E4D}"/>
              </a:ext>
            </a:extLst>
          </p:cNvPr>
          <p:cNvPicPr>
            <a:picLocks noChangeAspect="1"/>
          </p:cNvPicPr>
          <p:nvPr/>
        </p:nvPicPr>
        <p:blipFill>
          <a:blip r:embed="rId16"/>
          <a:srcRect/>
          <a:stretch/>
        </p:blipFill>
        <p:spPr>
          <a:xfrm>
            <a:off x="101600" y="76200"/>
            <a:ext cx="812800" cy="812800"/>
          </a:xfrm>
          <a:prstGeom prst="rect">
            <a:avLst/>
          </a:prstGeom>
        </p:spPr>
      </p:pic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2A0FAD0D-407A-AF39-C897-CF71FFDD5768}"/>
              </a:ext>
            </a:extLst>
          </p:cNvPr>
          <p:cNvSpPr txBox="1">
            <a:spLocks/>
          </p:cNvSpPr>
          <p:nvPr/>
        </p:nvSpPr>
        <p:spPr>
          <a:xfrm>
            <a:off x="2243221" y="6512634"/>
            <a:ext cx="7705556" cy="2918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685800" rtl="0" eaLnBrk="1" latinLnBrk="0" hangingPunct="1">
              <a:defRPr sz="1507" b="1" i="0" kern="1200">
                <a:solidFill>
                  <a:schemeClr val="accent3"/>
                </a:solidFill>
                <a:latin typeface="18 VAG Rounded Black   09390" pitchFamily="2" charset="0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19-RISC V Datapath II </a:t>
            </a:r>
            <a:r>
              <a:rPr lang="en-US" dirty="0">
                <a:solidFill>
                  <a:schemeClr val="bg1"/>
                </a:solidFill>
              </a:rPr>
              <a:t>(</a:t>
            </a:r>
            <a:fld id="{3EDD3F8F-BC2B-154F-AF31-E00B26DD77F2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8423622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267" b="1" i="0" kern="1200">
          <a:solidFill>
            <a:schemeClr val="bg2">
              <a:alpha val="99099"/>
            </a:schemeClr>
          </a:solidFill>
          <a:latin typeface="18 VAG Rounded Bold   07390" pitchFamily="2" charset="0"/>
          <a:ea typeface="+mj-ea"/>
          <a:cs typeface="+mj-cs"/>
        </a:defRPr>
      </a:lvl1pPr>
    </p:titleStyle>
    <p:bodyStyle>
      <a:lvl1pPr marL="467772" indent="-383108" algn="l" defTabSz="914377" rtl="0" eaLnBrk="1" latinLnBrk="0" hangingPunct="1">
        <a:lnSpc>
          <a:spcPct val="100000"/>
        </a:lnSpc>
        <a:spcBef>
          <a:spcPts val="1000"/>
        </a:spcBef>
        <a:buClrTx/>
        <a:buSzPct val="95000"/>
        <a:buFont typeface="Wingdings" pitchFamily="2" charset="2"/>
        <a:buChar char="§"/>
        <a:tabLst/>
        <a:defRPr sz="3600" b="1" i="0" kern="1200">
          <a:ln>
            <a:noFill/>
          </a:ln>
          <a:solidFill>
            <a:schemeClr val="bg1">
              <a:alpha val="99000"/>
            </a:schemeClr>
          </a:solidFill>
          <a:latin typeface="18 VAG Rounded Bold   07390" pitchFamily="2" charset="0"/>
          <a:ea typeface="+mn-ea"/>
          <a:cs typeface="+mn-cs"/>
        </a:defRPr>
      </a:lvl1pPr>
      <a:lvl2pPr marL="768331" indent="-311143" algn="l" defTabSz="914377" rtl="0" eaLnBrk="1" latinLnBrk="0" hangingPunct="1">
        <a:lnSpc>
          <a:spcPct val="100000"/>
        </a:lnSpc>
        <a:spcBef>
          <a:spcPts val="500"/>
        </a:spcBef>
        <a:buSzPct val="90000"/>
        <a:buFont typeface=".Hiragino Kaku Gothic Interface W3"/>
        <a:buChar char="▫"/>
        <a:tabLst/>
        <a:defRPr sz="3200" b="0" i="0" kern="1200">
          <a:solidFill>
            <a:schemeClr val="accent2"/>
          </a:solidFill>
          <a:latin typeface="18 VAG Rounded Light   02390" pitchFamily="2" charset="0"/>
          <a:ea typeface="+mn-ea"/>
          <a:cs typeface="+mn-cs"/>
        </a:defRPr>
      </a:lvl2pPr>
      <a:lvl3pPr marL="1066773" indent="-298443" algn="l" defTabSz="914377" rtl="0" eaLnBrk="1" latinLnBrk="0" hangingPunct="1">
        <a:lnSpc>
          <a:spcPct val="100000"/>
        </a:lnSpc>
        <a:spcBef>
          <a:spcPts val="500"/>
        </a:spcBef>
        <a:buFont typeface=".Hiragino Kaku Gothic Interface W3"/>
        <a:buChar char="▪"/>
        <a:tabLst/>
        <a:defRPr sz="2800" b="0" i="0" kern="1200">
          <a:solidFill>
            <a:schemeClr val="accent1"/>
          </a:solidFill>
          <a:latin typeface="18 VAG Rounded Light   02390" pitchFamily="2" charset="0"/>
          <a:ea typeface="+mn-ea"/>
          <a:cs typeface="+mn-cs"/>
        </a:defRPr>
      </a:lvl3pPr>
      <a:lvl4pPr marL="1449881" indent="-298443" algn="l" defTabSz="914377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tabLst/>
        <a:defRPr sz="2400" b="0" i="0" kern="1200">
          <a:solidFill>
            <a:schemeClr val="accent3"/>
          </a:solidFill>
          <a:latin typeface="18 VAG Rounded Light   02390" pitchFamily="2" charset="0"/>
          <a:ea typeface="+mn-ea"/>
          <a:cs typeface="+mn-cs"/>
        </a:defRPr>
      </a:lvl4pPr>
      <a:lvl5pPr marL="1763140" indent="-226478" algn="l" defTabSz="914377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tabLst/>
        <a:defRPr sz="2000" b="0" i="0" kern="1200">
          <a:solidFill>
            <a:schemeClr val="bg2"/>
          </a:solidFill>
          <a:latin typeface="18 VAG Rounded Light   02390" pitchFamily="2" charset="0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icture containing food&#10;&#10;Description automatically generated">
            <a:extLst>
              <a:ext uri="{FF2B5EF4-FFF2-40B4-BE49-F238E27FC236}">
                <a16:creationId xmlns:a16="http://schemas.microsoft.com/office/drawing/2014/main" id="{DD4C6C20-F48B-6B49-86FF-DB6B770C5747}"/>
              </a:ext>
            </a:extLst>
          </p:cNvPr>
          <p:cNvPicPr>
            <a:picLocks noChangeAspect="1"/>
          </p:cNvPicPr>
          <p:nvPr userDrawn="1"/>
        </p:nvPicPr>
        <p:blipFill>
          <a:blip r:embed="rId1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8" name="Rectangle 10"/>
          <p:cNvSpPr>
            <a:spLocks noChangeArrowheads="1"/>
          </p:cNvSpPr>
          <p:nvPr userDrawn="1"/>
        </p:nvSpPr>
        <p:spPr bwMode="auto">
          <a:xfrm>
            <a:off x="3048000" y="6578929"/>
            <a:ext cx="9144000" cy="29189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75592" tIns="30237" rIns="75592" bIns="30237">
            <a:prstTxWarp prst="textNoShape">
              <a:avLst/>
            </a:prstTxWarp>
            <a:spAutoFit/>
          </a:bodyPr>
          <a:lstStyle/>
          <a:p>
            <a:pPr algn="ctr" eaLnBrk="0" hangingPunct="0">
              <a:defRPr/>
            </a:pPr>
            <a:r>
              <a:rPr lang="en-US" sz="1500" b="1" dirty="0">
                <a:solidFill>
                  <a:srgbClr val="FFC115"/>
                </a:solidFill>
                <a:latin typeface="VAGRundschriftD" panose="00000500000000000000" pitchFamily="50" charset="0"/>
                <a:ea typeface="+mn-ea"/>
                <a:cs typeface="+mn-cs"/>
              </a:rPr>
              <a:t>RISC-V</a:t>
            </a:r>
            <a:r>
              <a:rPr lang="en-US" sz="1500" b="1" dirty="0">
                <a:solidFill>
                  <a:srgbClr val="FFFF00"/>
                </a:solidFill>
                <a:latin typeface="VAGRundschriftD" panose="00000500000000000000" pitchFamily="50" charset="0"/>
                <a:ea typeface="+mn-ea"/>
                <a:cs typeface="+mn-cs"/>
              </a:rPr>
              <a:t> </a:t>
            </a:r>
            <a:r>
              <a:rPr lang="en-US" sz="1500" b="1" dirty="0">
                <a:solidFill>
                  <a:schemeClr val="tx1"/>
                </a:solidFill>
                <a:latin typeface="VAGRundschriftD" panose="00000500000000000000" pitchFamily="50" charset="0"/>
                <a:ea typeface="+mn-ea"/>
                <a:cs typeface="+mn-cs"/>
              </a:rPr>
              <a:t>(</a:t>
            </a:r>
            <a:fld id="{F6F39CF2-87E7-FF4A-9C8E-A745CB692DE9}" type="slidenum">
              <a:rPr lang="en-US" sz="1500" b="1">
                <a:solidFill>
                  <a:schemeClr val="tx1"/>
                </a:solidFill>
                <a:latin typeface="VAGRundschriftD" panose="00000500000000000000" pitchFamily="50" charset="0"/>
                <a:ea typeface="+mn-ea"/>
                <a:cs typeface="+mn-cs"/>
              </a:rPr>
              <a:pPr algn="ctr" eaLnBrk="0" hangingPunct="0">
                <a:defRPr/>
              </a:pPr>
              <a:t>‹#›</a:t>
            </a:fld>
            <a:r>
              <a:rPr lang="en-US" sz="1500" b="1" dirty="0">
                <a:solidFill>
                  <a:schemeClr val="tx1"/>
                </a:solidFill>
                <a:latin typeface="VAGRundschriftD" panose="00000500000000000000" pitchFamily="50" charset="0"/>
                <a:ea typeface="+mn-ea"/>
                <a:cs typeface="+mn-cs"/>
              </a:rPr>
              <a:t>)</a:t>
            </a:r>
          </a:p>
        </p:txBody>
      </p:sp>
      <p:cxnSp>
        <p:nvCxnSpPr>
          <p:cNvPr id="13" name="Straight Connector 12"/>
          <p:cNvCxnSpPr>
            <a:cxnSpLocks/>
          </p:cNvCxnSpPr>
          <p:nvPr userDrawn="1"/>
        </p:nvCxnSpPr>
        <p:spPr>
          <a:xfrm>
            <a:off x="1115843" y="888611"/>
            <a:ext cx="10466559" cy="389"/>
          </a:xfrm>
          <a:prstGeom prst="line">
            <a:avLst/>
          </a:prstGeom>
          <a:ln>
            <a:solidFill>
              <a:schemeClr val="tx2"/>
            </a:solidFill>
          </a:ln>
          <a:effectLst>
            <a:glow rad="101600">
              <a:srgbClr val="5F78A2">
                <a:alpha val="75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27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3048000" y="908050"/>
            <a:ext cx="8572501" cy="53657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30622" tIns="65310" rIns="130622" bIns="6531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Rectangle 11"/>
          <p:cNvSpPr>
            <a:spLocks noChangeArrowheads="1"/>
          </p:cNvSpPr>
          <p:nvPr userDrawn="1"/>
        </p:nvSpPr>
        <p:spPr bwMode="auto">
          <a:xfrm>
            <a:off x="10871201" y="6248400"/>
            <a:ext cx="1320801" cy="24066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75592" tIns="30237" rIns="75592" bIns="30237">
            <a:prstTxWarp prst="textNoShape">
              <a:avLst/>
            </a:prstTxWarp>
            <a:spAutoFit/>
          </a:bodyPr>
          <a:lstStyle/>
          <a:p>
            <a:pPr algn="r" eaLnBrk="0" hangingPunct="0">
              <a:defRPr/>
            </a:pPr>
            <a:r>
              <a:rPr lang="en-US" sz="1167" b="0" i="0" dirty="0">
                <a:solidFill>
                  <a:schemeClr val="tx1"/>
                </a:solidFill>
                <a:latin typeface="18 VAG Rounded Thin   55390" pitchFamily="2" charset="0"/>
                <a:ea typeface="+mn-ea"/>
                <a:cs typeface="+mn-cs"/>
              </a:rPr>
              <a:t>Garcia, </a:t>
            </a:r>
            <a:r>
              <a:rPr lang="en-US" sz="1167" b="0" i="0" dirty="0" err="1">
                <a:solidFill>
                  <a:schemeClr val="tx1"/>
                </a:solidFill>
                <a:latin typeface="18 VAG Rounded Thin   55390" pitchFamily="2" charset="0"/>
                <a:ea typeface="+mn-ea"/>
                <a:cs typeface="+mn-cs"/>
              </a:rPr>
              <a:t>Nikolić</a:t>
            </a:r>
            <a:endParaRPr lang="en-US" sz="1167" b="0" i="0" dirty="0">
              <a:solidFill>
                <a:schemeClr val="tx1"/>
              </a:solidFill>
              <a:latin typeface="18 VAG Rounded Thin   55390" pitchFamily="2" charset="0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4926C7-7ABA-BC4B-B059-3F085BB916B3}"/>
              </a:ext>
            </a:extLst>
          </p:cNvPr>
          <p:cNvPicPr>
            <a:picLocks noChangeAspect="1"/>
          </p:cNvPicPr>
          <p:nvPr userDrawn="1"/>
        </p:nvPicPr>
        <p:blipFill>
          <a:blip r:embed="rId18"/>
          <a:stretch>
            <a:fillRect/>
          </a:stretch>
        </p:blipFill>
        <p:spPr>
          <a:xfrm>
            <a:off x="11112283" y="6480099"/>
            <a:ext cx="1079717" cy="377901"/>
          </a:xfrm>
          <a:prstGeom prst="rect">
            <a:avLst/>
          </a:prstGeom>
        </p:spPr>
      </p:pic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1117600" y="76200"/>
            <a:ext cx="10502901" cy="762000"/>
          </a:xfrm>
          <a:prstGeom prst="rect">
            <a:avLst/>
          </a:prstGeom>
        </p:spPr>
        <p:txBody>
          <a:bodyPr vert="horz" lIns="130622" tIns="65310" rIns="130622" bIns="6531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073723A-86A7-6746-8062-52657EB054C9}"/>
              </a:ext>
            </a:extLst>
          </p:cNvPr>
          <p:cNvPicPr>
            <a:picLocks noChangeAspect="1"/>
          </p:cNvPicPr>
          <p:nvPr userDrawn="1"/>
        </p:nvPicPr>
        <p:blipFill>
          <a:blip r:embed="rId19"/>
          <a:stretch>
            <a:fillRect/>
          </a:stretch>
        </p:blipFill>
        <p:spPr>
          <a:xfrm>
            <a:off x="3018141" y="6375400"/>
            <a:ext cx="1264675" cy="38946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154BFA1-742A-6040-9A02-17161CC49CF5}"/>
              </a:ext>
            </a:extLst>
          </p:cNvPr>
          <p:cNvPicPr>
            <a:picLocks noChangeAspect="1"/>
          </p:cNvPicPr>
          <p:nvPr userDrawn="1"/>
        </p:nvPicPr>
        <p:blipFill>
          <a:blip r:embed="rId20"/>
          <a:srcRect/>
          <a:stretch/>
        </p:blipFill>
        <p:spPr>
          <a:xfrm>
            <a:off x="101600" y="762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521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  <p:sldLayoutId id="2147483721" r:id="rId12"/>
    <p:sldLayoutId id="2147483722" r:id="rId13"/>
    <p:sldLayoutId id="2147483723" r:id="rId14"/>
    <p:sldLayoutId id="2147483724" r:id="rId15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4267" kern="1200" spc="-119">
          <a:solidFill>
            <a:srgbClr val="E4DDD2"/>
          </a:solidFill>
          <a:latin typeface="18 VAG Rounded Bold   07390"/>
          <a:ea typeface="ＭＳ Ｐゴシック" charset="-128"/>
          <a:cs typeface="AppleGaramond Bd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833">
          <a:solidFill>
            <a:srgbClr val="C1EEFF"/>
          </a:solidFill>
          <a:latin typeface="18 VAG Rounded Bold   07390" charset="0"/>
          <a:ea typeface="ＭＳ Ｐゴシック" charset="-128"/>
          <a:cs typeface="ＭＳ Ｐゴシック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833">
          <a:solidFill>
            <a:srgbClr val="C1EEFF"/>
          </a:solidFill>
          <a:latin typeface="18 VAG Rounded Bold   07390" charset="0"/>
          <a:ea typeface="ＭＳ Ｐゴシック" charset="-128"/>
          <a:cs typeface="ＭＳ Ｐゴシック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833">
          <a:solidFill>
            <a:srgbClr val="C1EEFF"/>
          </a:solidFill>
          <a:latin typeface="18 VAG Rounded Bold   07390" charset="0"/>
          <a:ea typeface="ＭＳ Ｐゴシック" charset="-128"/>
          <a:cs typeface="ＭＳ Ｐゴシック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833">
          <a:solidFill>
            <a:srgbClr val="C1EEFF"/>
          </a:solidFill>
          <a:latin typeface="18 VAG Rounded Bold   07390" charset="0"/>
          <a:ea typeface="ＭＳ Ｐゴシック" charset="-128"/>
          <a:cs typeface="ＭＳ Ｐゴシック" charset="-128"/>
        </a:defRPr>
      </a:lvl5pPr>
      <a:lvl6pPr marL="544245" algn="l" rtl="0" fontAlgn="base">
        <a:spcBef>
          <a:spcPct val="0"/>
        </a:spcBef>
        <a:spcAft>
          <a:spcPct val="0"/>
        </a:spcAft>
        <a:defRPr sz="4833" b="1">
          <a:solidFill>
            <a:srgbClr val="C1EEFF"/>
          </a:solidFill>
          <a:latin typeface="Corbel" charset="0"/>
          <a:ea typeface="ＭＳ Ｐゴシック" charset="-128"/>
          <a:cs typeface="ＭＳ Ｐゴシック" charset="-128"/>
        </a:defRPr>
      </a:lvl6pPr>
      <a:lvl7pPr marL="1088490" algn="l" rtl="0" fontAlgn="base">
        <a:spcBef>
          <a:spcPct val="0"/>
        </a:spcBef>
        <a:spcAft>
          <a:spcPct val="0"/>
        </a:spcAft>
        <a:defRPr sz="4833" b="1">
          <a:solidFill>
            <a:srgbClr val="C1EEFF"/>
          </a:solidFill>
          <a:latin typeface="Corbel" charset="0"/>
          <a:ea typeface="ＭＳ Ｐゴシック" charset="-128"/>
          <a:cs typeface="ＭＳ Ｐゴシック" charset="-128"/>
        </a:defRPr>
      </a:lvl7pPr>
      <a:lvl8pPr marL="1632735" algn="l" rtl="0" fontAlgn="base">
        <a:spcBef>
          <a:spcPct val="0"/>
        </a:spcBef>
        <a:spcAft>
          <a:spcPct val="0"/>
        </a:spcAft>
        <a:defRPr sz="4833" b="1">
          <a:solidFill>
            <a:srgbClr val="C1EEFF"/>
          </a:solidFill>
          <a:latin typeface="Corbel" charset="0"/>
          <a:ea typeface="ＭＳ Ｐゴシック" charset="-128"/>
          <a:cs typeface="ＭＳ Ｐゴシック" charset="-128"/>
        </a:defRPr>
      </a:lvl8pPr>
      <a:lvl9pPr marL="2176980" algn="l" rtl="0" fontAlgn="base">
        <a:spcBef>
          <a:spcPct val="0"/>
        </a:spcBef>
        <a:spcAft>
          <a:spcPct val="0"/>
        </a:spcAft>
        <a:defRPr sz="4833" b="1">
          <a:solidFill>
            <a:srgbClr val="C1EEFF"/>
          </a:solidFill>
          <a:latin typeface="Corbel" charset="0"/>
          <a:ea typeface="ＭＳ Ｐゴシック" charset="-128"/>
          <a:cs typeface="ＭＳ Ｐゴシック" charset="-128"/>
        </a:defRPr>
      </a:lvl9pPr>
    </p:titleStyle>
    <p:bodyStyle>
      <a:lvl1pPr marL="489442" indent="-408184" algn="l" rtl="0" eaLnBrk="0" fontAlgn="base" hangingPunct="0">
        <a:spcBef>
          <a:spcPts val="833"/>
        </a:spcBef>
        <a:spcAft>
          <a:spcPct val="0"/>
        </a:spcAft>
        <a:buClr>
          <a:srgbClr val="E4DDD2"/>
        </a:buClr>
        <a:buSzPct val="95000"/>
        <a:buFont typeface="Wingdings" pitchFamily="-1" charset="2"/>
        <a:buChar char=""/>
        <a:defRPr sz="3200" b="0" i="0" kern="1200">
          <a:solidFill>
            <a:schemeClr val="tx1"/>
          </a:solidFill>
          <a:latin typeface="VAG Rundschrift D Light" pitchFamily="2" charset="77"/>
          <a:ea typeface="ＭＳ Ｐゴシック" charset="-128"/>
          <a:cs typeface="VAG Rundschrift D Light" pitchFamily="2" charset="77"/>
        </a:defRPr>
      </a:lvl1pPr>
      <a:lvl2pPr marL="880619" indent="-340153" algn="l" rtl="0" eaLnBrk="0" fontAlgn="base" hangingPunct="0">
        <a:spcBef>
          <a:spcPct val="20000"/>
        </a:spcBef>
        <a:spcAft>
          <a:spcPct val="0"/>
        </a:spcAft>
        <a:buSzPct val="90000"/>
        <a:buFont typeface="Wingdings" pitchFamily="-1" charset="2"/>
        <a:buChar char=""/>
        <a:defRPr sz="2667" b="0" i="0" kern="1200">
          <a:solidFill>
            <a:srgbClr val="C5DBC3"/>
          </a:solidFill>
          <a:latin typeface="VAG Rundschrift D Light" pitchFamily="2" charset="77"/>
          <a:ea typeface="ＭＳ Ｐゴシック" charset="-128"/>
          <a:cs typeface="+mn-cs"/>
        </a:defRPr>
      </a:lvl2pPr>
      <a:lvl3pPr marL="1184868" indent="-272123" algn="l" rtl="0" eaLnBrk="0" fontAlgn="base" hangingPunct="0">
        <a:spcBef>
          <a:spcPct val="20000"/>
        </a:spcBef>
        <a:spcAft>
          <a:spcPct val="0"/>
        </a:spcAft>
        <a:buFont typeface="Wingdings 2" pitchFamily="-1" charset="2"/>
        <a:buChar char=""/>
        <a:defRPr sz="2667" b="0" i="0" kern="1200">
          <a:solidFill>
            <a:srgbClr val="00BEE2"/>
          </a:solidFill>
          <a:latin typeface="VAG Rundschrift D Light" pitchFamily="2" charset="77"/>
          <a:ea typeface="ＭＳ Ｐゴシック" charset="-128"/>
          <a:cs typeface="+mn-cs"/>
        </a:defRPr>
      </a:lvl3pPr>
      <a:lvl4pPr marL="1685519" indent="-457189" algn="l" rtl="0" eaLnBrk="0" fontAlgn="base" hangingPunct="0">
        <a:spcBef>
          <a:spcPct val="20000"/>
        </a:spcBef>
        <a:spcAft>
          <a:spcPct val="0"/>
        </a:spcAft>
        <a:buClr>
          <a:srgbClr val="FFC000"/>
        </a:buClr>
        <a:buFont typeface="Arial" panose="020B0604020202020204" pitchFamily="34" charset="0"/>
        <a:buChar char="•"/>
        <a:defRPr sz="2500" b="0" i="0" kern="1200">
          <a:solidFill>
            <a:srgbClr val="FFC117"/>
          </a:solidFill>
          <a:latin typeface="VAG Rundschrift D Light" pitchFamily="2" charset="77"/>
          <a:ea typeface="ＭＳ Ｐゴシック" charset="-128"/>
          <a:cs typeface="+mn-cs"/>
        </a:defRPr>
      </a:lvl4pPr>
      <a:lvl5pPr marL="1763128" indent="-249446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Wingdings 2" pitchFamily="-1" charset="2"/>
        <a:buChar char=""/>
        <a:defRPr sz="2400" b="0" i="0" kern="1200">
          <a:solidFill>
            <a:srgbClr val="E4DDD2"/>
          </a:solidFill>
          <a:latin typeface="VAG Rundschrift D Light" pitchFamily="2" charset="77"/>
          <a:ea typeface="ＭＳ Ｐゴシック" charset="-128"/>
          <a:cs typeface="+mn-cs"/>
        </a:defRPr>
      </a:lvl5pPr>
      <a:lvl6pPr marL="2035476" indent="-250352" algn="l" rtl="0" eaLnBrk="1" latinLnBrk="0" hangingPunct="1">
        <a:spcBef>
          <a:spcPct val="20000"/>
        </a:spcBef>
        <a:buClr>
          <a:schemeClr val="accent3"/>
        </a:buClr>
        <a:buFont typeface="Wingdings 2"/>
        <a:buChar char=""/>
        <a:defRPr kumimoji="0" sz="2167" kern="1200">
          <a:solidFill>
            <a:schemeClr val="tx1"/>
          </a:solidFill>
          <a:latin typeface="+mn-lt"/>
          <a:ea typeface="+mn-ea"/>
          <a:cs typeface="+mn-cs"/>
        </a:defRPr>
      </a:lvl6pPr>
      <a:lvl7pPr marL="2264058" indent="-217699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833" kern="1200">
          <a:solidFill>
            <a:schemeClr val="tx1"/>
          </a:solidFill>
          <a:latin typeface="+mn-lt"/>
          <a:ea typeface="+mn-ea"/>
          <a:cs typeface="+mn-cs"/>
        </a:defRPr>
      </a:lvl7pPr>
      <a:lvl8pPr marL="2492642" indent="-217699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833" kern="1200">
          <a:solidFill>
            <a:schemeClr val="tx1"/>
          </a:solidFill>
          <a:latin typeface="+mn-lt"/>
          <a:ea typeface="+mn-ea"/>
          <a:cs typeface="+mn-cs"/>
        </a:defRPr>
      </a:lvl8pPr>
      <a:lvl9pPr marL="2721224" indent="-217699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83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544245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108849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632735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217698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721224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3265469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809714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4353959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6A98A-F146-FDBB-1362-B3A7BD3C23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RISC V Datapath II</a:t>
            </a:r>
          </a:p>
        </p:txBody>
      </p:sp>
      <p:pic>
        <p:nvPicPr>
          <p:cNvPr id="4" name="Picture 2" descr="CS Colloquium - Natacha Crooks | Computer Science">
            <a:extLst>
              <a:ext uri="{FF2B5EF4-FFF2-40B4-BE49-F238E27FC236}">
                <a16:creationId xmlns:a16="http://schemas.microsoft.com/office/drawing/2014/main" id="{6874C1CC-7D85-E357-894A-C1BF551623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768359" y="5449583"/>
            <a:ext cx="1056902" cy="1175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44631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0F34E2EF-E6E4-480A-85BB-220BE1C28AFF}"/>
              </a:ext>
            </a:extLst>
          </p:cNvPr>
          <p:cNvSpPr/>
          <p:nvPr/>
        </p:nvSpPr>
        <p:spPr>
          <a:xfrm>
            <a:off x="4095066" y="4684066"/>
            <a:ext cx="734547" cy="615137"/>
          </a:xfrm>
          <a:prstGeom prst="roundRect">
            <a:avLst/>
          </a:prstGeom>
          <a:noFill/>
          <a:ln w="1905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r>
              <a:rPr lang="en-US" sz="1400" dirty="0" err="1">
                <a:solidFill>
                  <a:schemeClr val="bg1"/>
                </a:solidFill>
                <a:latin typeface="18 VAG Rounded Light   02390" pitchFamily="2" charset="0"/>
              </a:rPr>
              <a:t>Imm</a:t>
            </a:r>
            <a:r>
              <a:rPr lang="en-US" sz="1400" dirty="0">
                <a:solidFill>
                  <a:schemeClr val="bg1"/>
                </a:solidFill>
                <a:latin typeface="18 VAG Rounded Light   02390" pitchFamily="2" charset="0"/>
              </a:rPr>
              <a:t>. Gen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A5E8AD9-296E-37B4-4E87-99DCBDA65600}"/>
              </a:ext>
            </a:extLst>
          </p:cNvPr>
          <p:cNvSpPr txBox="1"/>
          <p:nvPr/>
        </p:nvSpPr>
        <p:spPr>
          <a:xfrm>
            <a:off x="3131237" y="4777354"/>
            <a:ext cx="103425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en-US" sz="1100" b="1" i="0" u="none" strike="noStrike" kern="1200" cap="none" spc="0" normalizeH="0" baseline="0" noProof="0" dirty="0" err="1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inst</a:t>
            </a: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[31:7]</a:t>
            </a:r>
            <a:endParaRPr lang="en-US" sz="2000" b="1" dirty="0">
              <a:solidFill>
                <a:schemeClr val="accent5"/>
              </a:solidFill>
              <a:latin typeface="18 VAG Rounded Light   02390" pitchFamily="2" charset="0"/>
            </a:endParaRPr>
          </a:p>
        </p:txBody>
      </p:sp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id="{C4CABF1C-C840-9F3E-AB67-F1D6561813BC}"/>
              </a:ext>
            </a:extLst>
          </p:cNvPr>
          <p:cNvCxnSpPr>
            <a:cxnSpLocks/>
          </p:cNvCxnSpPr>
          <p:nvPr/>
        </p:nvCxnSpPr>
        <p:spPr>
          <a:xfrm rot="10800000" flipH="1">
            <a:off x="4808959" y="4530234"/>
            <a:ext cx="2936970" cy="596712"/>
          </a:xfrm>
          <a:prstGeom prst="bentConnector3">
            <a:avLst>
              <a:gd name="adj1" fmla="val 92537"/>
            </a:avLst>
          </a:prstGeom>
          <a:ln w="28575">
            <a:solidFill>
              <a:schemeClr val="accent5"/>
            </a:solidFill>
            <a:tailEnd type="triangle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6" name="Straight Arrow Connector 425">
            <a:extLst>
              <a:ext uri="{FF2B5EF4-FFF2-40B4-BE49-F238E27FC236}">
                <a16:creationId xmlns:a16="http://schemas.microsoft.com/office/drawing/2014/main" id="{E4D1DEAE-7AAB-4FA5-9AC7-CEF254DF6C1E}"/>
              </a:ext>
            </a:extLst>
          </p:cNvPr>
          <p:cNvCxnSpPr>
            <a:cxnSpLocks/>
          </p:cNvCxnSpPr>
          <p:nvPr/>
        </p:nvCxnSpPr>
        <p:spPr>
          <a:xfrm>
            <a:off x="7983123" y="4427042"/>
            <a:ext cx="301752" cy="1490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163182A8-AAC2-5CFD-2ED1-D6AE1F385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tabLst>
                <a:tab pos="10280650" algn="r"/>
              </a:tabLst>
            </a:pPr>
            <a:r>
              <a:rPr lang="en-US" dirty="0"/>
              <a:t>Updated Blocks for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sw</a:t>
            </a:r>
            <a:endParaRPr lang="en-US" dirty="0">
              <a:solidFill>
                <a:schemeClr val="bg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07" name="Rectangle 306">
            <a:extLst>
              <a:ext uri="{FF2B5EF4-FFF2-40B4-BE49-F238E27FC236}">
                <a16:creationId xmlns:a16="http://schemas.microsoft.com/office/drawing/2014/main" id="{5E2B3D3E-7682-F6FD-4010-CC6BCDC1F9BA}"/>
              </a:ext>
            </a:extLst>
          </p:cNvPr>
          <p:cNvSpPr/>
          <p:nvPr/>
        </p:nvSpPr>
        <p:spPr>
          <a:xfrm>
            <a:off x="2124990" y="3375224"/>
            <a:ext cx="934483" cy="1152150"/>
          </a:xfrm>
          <a:prstGeom prst="rect">
            <a:avLst/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b"/>
          <a:lstStyle/>
          <a:p>
            <a:r>
              <a:rPr lang="en-US" sz="1400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18 VAG Rounded Light   02390" pitchFamily="2" charset="0"/>
              </a:rPr>
              <a:t>addr</a:t>
            </a:r>
            <a:endParaRPr lang="en-US" sz="1400" i="1" dirty="0">
              <a:solidFill>
                <a:schemeClr val="tx1">
                  <a:lumMod val="50000"/>
                  <a:lumOff val="50000"/>
                </a:schemeClr>
              </a:solidFill>
              <a:latin typeface="18 VAG Rounded Light   02390" pitchFamily="2" charset="0"/>
            </a:endParaRPr>
          </a:p>
          <a:p>
            <a:pPr algn="r"/>
            <a:r>
              <a:rPr lang="en-US" sz="1400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18 VAG Rounded Light   02390" pitchFamily="2" charset="0"/>
              </a:rPr>
              <a:t>inst</a:t>
            </a:r>
            <a:endParaRPr lang="en-US" sz="1400" i="1" dirty="0">
              <a:solidFill>
                <a:schemeClr val="tx1">
                  <a:lumMod val="50000"/>
                  <a:lumOff val="50000"/>
                </a:schemeClr>
              </a:solidFill>
              <a:latin typeface="18 VAG Rounded Light   02390" pitchFamily="2" charset="0"/>
            </a:endParaRPr>
          </a:p>
          <a:p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  <a:latin typeface="18 VAG Rounded Light   02390" pitchFamily="2" charset="0"/>
            </a:endParaRPr>
          </a:p>
          <a:p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IMEM</a:t>
            </a:r>
          </a:p>
        </p:txBody>
      </p:sp>
      <p:sp>
        <p:nvSpPr>
          <p:cNvPr id="324" name="Freeform 323">
            <a:extLst>
              <a:ext uri="{FF2B5EF4-FFF2-40B4-BE49-F238E27FC236}">
                <a16:creationId xmlns:a16="http://schemas.microsoft.com/office/drawing/2014/main" id="{C3F319D4-E9C9-BF79-1D0B-B024CF36D456}"/>
              </a:ext>
            </a:extLst>
          </p:cNvPr>
          <p:cNvSpPr>
            <a:spLocks/>
          </p:cNvSpPr>
          <p:nvPr/>
        </p:nvSpPr>
        <p:spPr>
          <a:xfrm>
            <a:off x="2458278" y="2385959"/>
            <a:ext cx="644039" cy="714015"/>
          </a:xfrm>
          <a:custGeom>
            <a:avLst/>
            <a:gdLst>
              <a:gd name="connsiteX0" fmla="*/ 0 w 1793965"/>
              <a:gd name="connsiteY0" fmla="*/ 0 h 4650377"/>
              <a:gd name="connsiteX1" fmla="*/ 0 w 1793965"/>
              <a:gd name="connsiteY1" fmla="*/ 1898469 h 4650377"/>
              <a:gd name="connsiteX2" fmla="*/ 478971 w 1793965"/>
              <a:gd name="connsiteY2" fmla="*/ 2333897 h 4650377"/>
              <a:gd name="connsiteX3" fmla="*/ 0 w 1793965"/>
              <a:gd name="connsiteY3" fmla="*/ 2778034 h 4650377"/>
              <a:gd name="connsiteX4" fmla="*/ 0 w 1793965"/>
              <a:gd name="connsiteY4" fmla="*/ 4650377 h 4650377"/>
              <a:gd name="connsiteX5" fmla="*/ 1793965 w 1793965"/>
              <a:gd name="connsiteY5" fmla="*/ 3666309 h 4650377"/>
              <a:gd name="connsiteX6" fmla="*/ 1793965 w 1793965"/>
              <a:gd name="connsiteY6" fmla="*/ 984069 h 4650377"/>
              <a:gd name="connsiteX7" fmla="*/ 0 w 1793965"/>
              <a:gd name="connsiteY7" fmla="*/ 0 h 4650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3965" h="4650377">
                <a:moveTo>
                  <a:pt x="0" y="0"/>
                </a:moveTo>
                <a:lnTo>
                  <a:pt x="0" y="1898469"/>
                </a:lnTo>
                <a:lnTo>
                  <a:pt x="478971" y="2333897"/>
                </a:lnTo>
                <a:lnTo>
                  <a:pt x="0" y="2778034"/>
                </a:lnTo>
                <a:lnTo>
                  <a:pt x="0" y="4650377"/>
                </a:lnTo>
                <a:lnTo>
                  <a:pt x="1793965" y="3666309"/>
                </a:lnTo>
                <a:lnTo>
                  <a:pt x="1793965" y="984069"/>
                </a:lnTo>
                <a:lnTo>
                  <a:pt x="0" y="0"/>
                </a:lnTo>
                <a:close/>
              </a:path>
            </a:pathLst>
          </a:custGeom>
          <a:noFill/>
          <a:ln w="28575">
            <a:solidFill>
              <a:schemeClr val="tx1">
                <a:lumMod val="50000"/>
                <a:lumOff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rtlCol="0" anchor="ctr"/>
          <a:lstStyle/>
          <a:p>
            <a:pPr algn="r"/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18 VAG Rounded Light   02390" pitchFamily="2" charset="0"/>
              </a:rPr>
              <a:t>add</a:t>
            </a:r>
          </a:p>
        </p:txBody>
      </p:sp>
      <p:sp>
        <p:nvSpPr>
          <p:cNvPr id="327" name="Isosceles Triangle 59">
            <a:extLst>
              <a:ext uri="{FF2B5EF4-FFF2-40B4-BE49-F238E27FC236}">
                <a16:creationId xmlns:a16="http://schemas.microsoft.com/office/drawing/2014/main" id="{EFECB578-3A21-E891-8D71-0213F089D1C0}"/>
              </a:ext>
            </a:extLst>
          </p:cNvPr>
          <p:cNvSpPr>
            <a:spLocks noChangeAspect="1"/>
          </p:cNvSpPr>
          <p:nvPr/>
        </p:nvSpPr>
        <p:spPr>
          <a:xfrm>
            <a:off x="5943281" y="4428532"/>
            <a:ext cx="182880" cy="142528"/>
          </a:xfrm>
          <a:prstGeom prst="triangle">
            <a:avLst/>
          </a:prstGeom>
          <a:noFill/>
          <a:ln w="2857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u="none" strike="noStrike" kern="0" cap="none" spc="0" normalizeH="0" baseline="0" noProof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18 VAG Rounded Light   02390" pitchFamily="2" charset="0"/>
            </a:endParaRPr>
          </a:p>
        </p:txBody>
      </p:sp>
      <p:sp>
        <p:nvSpPr>
          <p:cNvPr id="329" name="Isosceles Triangle 59">
            <a:extLst>
              <a:ext uri="{FF2B5EF4-FFF2-40B4-BE49-F238E27FC236}">
                <a16:creationId xmlns:a16="http://schemas.microsoft.com/office/drawing/2014/main" id="{4BB69EA9-5AFD-ECF3-6FBC-565768226B64}"/>
              </a:ext>
            </a:extLst>
          </p:cNvPr>
          <p:cNvSpPr/>
          <p:nvPr/>
        </p:nvSpPr>
        <p:spPr>
          <a:xfrm>
            <a:off x="9886099" y="4540637"/>
            <a:ext cx="182880" cy="172777"/>
          </a:xfrm>
          <a:prstGeom prst="triangle">
            <a:avLst/>
          </a:prstGeom>
          <a:noFill/>
          <a:ln w="2857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u="none" strike="noStrike" kern="0" cap="none" spc="0" normalizeH="0" baseline="0" noProof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18 VAG Rounded Light   02390" pitchFamily="2" charset="0"/>
            </a:endParaRPr>
          </a:p>
        </p:txBody>
      </p:sp>
      <p:grpSp>
        <p:nvGrpSpPr>
          <p:cNvPr id="330" name="Group 329">
            <a:extLst>
              <a:ext uri="{FF2B5EF4-FFF2-40B4-BE49-F238E27FC236}">
                <a16:creationId xmlns:a16="http://schemas.microsoft.com/office/drawing/2014/main" id="{B7F7F169-A5F4-56F1-6936-D7E5E795DF1A}"/>
              </a:ext>
            </a:extLst>
          </p:cNvPr>
          <p:cNvGrpSpPr/>
          <p:nvPr/>
        </p:nvGrpSpPr>
        <p:grpSpPr>
          <a:xfrm>
            <a:off x="1430760" y="3270286"/>
            <a:ext cx="349772" cy="747357"/>
            <a:chOff x="959047" y="3126189"/>
            <a:chExt cx="415675" cy="914792"/>
          </a:xfrm>
        </p:grpSpPr>
        <p:sp>
          <p:nvSpPr>
            <p:cNvPr id="331" name="Rectangle 330">
              <a:extLst>
                <a:ext uri="{FF2B5EF4-FFF2-40B4-BE49-F238E27FC236}">
                  <a16:creationId xmlns:a16="http://schemas.microsoft.com/office/drawing/2014/main" id="{A5C8CA32-3065-E6B7-1BD4-077B2DB839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9047" y="3126189"/>
              <a:ext cx="415675" cy="914792"/>
            </a:xfrm>
            <a:prstGeom prst="rect">
              <a:avLst/>
            </a:prstGeom>
            <a:noFill/>
            <a:ln w="28575">
              <a:solidFill>
                <a:schemeClr val="tx1">
                  <a:lumMod val="50000"/>
                  <a:lumOff val="50000"/>
                </a:schemeClr>
              </a:solidFill>
              <a:miter lim="800000"/>
              <a:headEnd/>
              <a:tailEnd/>
            </a:ln>
          </p:spPr>
          <p:txBody>
            <a:bodyPr wrap="none" lIns="68580" tIns="34290" rIns="68580" bIns="34290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LnTx/>
                  <a:uFillTx/>
                  <a:latin typeface="Courier New" panose="02070309020205020404" pitchFamily="49" charset="0"/>
                  <a:ea typeface="ＭＳ Ｐゴシック" pitchFamily="-1" charset="-128"/>
                  <a:cs typeface="Courier New" panose="02070309020205020404" pitchFamily="49" charset="0"/>
                </a:rPr>
                <a:t>PC</a:t>
              </a:r>
            </a:p>
          </p:txBody>
        </p:sp>
        <p:sp>
          <p:nvSpPr>
            <p:cNvPr id="332" name="Isosceles Triangle 58">
              <a:extLst>
                <a:ext uri="{FF2B5EF4-FFF2-40B4-BE49-F238E27FC236}">
                  <a16:creationId xmlns:a16="http://schemas.microsoft.com/office/drawing/2014/main" id="{CC9BC0A6-4DFD-877B-775C-BD92FA021900}"/>
                </a:ext>
              </a:extLst>
            </p:cNvPr>
            <p:cNvSpPr/>
            <p:nvPr/>
          </p:nvSpPr>
          <p:spPr>
            <a:xfrm>
              <a:off x="1069894" y="3868203"/>
              <a:ext cx="221693" cy="172777"/>
            </a:xfrm>
            <a:prstGeom prst="triangle">
              <a:avLst/>
            </a:prstGeom>
            <a:noFill/>
            <a:ln w="2857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18 VAG Rounded Light   02390" pitchFamily="2" charset="0"/>
              </a:endParaRPr>
            </a:p>
          </p:txBody>
        </p:sp>
      </p:grpSp>
      <p:cxnSp>
        <p:nvCxnSpPr>
          <p:cNvPr id="375" name="Elbow Connector 374">
            <a:extLst>
              <a:ext uri="{FF2B5EF4-FFF2-40B4-BE49-F238E27FC236}">
                <a16:creationId xmlns:a16="http://schemas.microsoft.com/office/drawing/2014/main" id="{8CB4FC43-FB1E-DAD9-6933-1031DF7B151C}"/>
              </a:ext>
            </a:extLst>
          </p:cNvPr>
          <p:cNvCxnSpPr>
            <a:cxnSpLocks/>
          </p:cNvCxnSpPr>
          <p:nvPr/>
        </p:nvCxnSpPr>
        <p:spPr>
          <a:xfrm flipV="1">
            <a:off x="3059473" y="3420761"/>
            <a:ext cx="1734699" cy="530538"/>
          </a:xfrm>
          <a:prstGeom prst="bentConnector3">
            <a:avLst>
              <a:gd name="adj1" fmla="val 17787"/>
            </a:avLst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6" name="Straight Arrow Connector 375">
            <a:extLst>
              <a:ext uri="{FF2B5EF4-FFF2-40B4-BE49-F238E27FC236}">
                <a16:creationId xmlns:a16="http://schemas.microsoft.com/office/drawing/2014/main" id="{06C5600C-FF32-7B65-A838-616535BD3D13}"/>
              </a:ext>
            </a:extLst>
          </p:cNvPr>
          <p:cNvCxnSpPr/>
          <p:nvPr/>
        </p:nvCxnSpPr>
        <p:spPr>
          <a:xfrm>
            <a:off x="3357586" y="3685070"/>
            <a:ext cx="1452348" cy="0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7" name="Straight Arrow Connector 376">
            <a:extLst>
              <a:ext uri="{FF2B5EF4-FFF2-40B4-BE49-F238E27FC236}">
                <a16:creationId xmlns:a16="http://schemas.microsoft.com/office/drawing/2014/main" id="{205D2502-C217-CFAD-90DA-7224BAC69EC5}"/>
              </a:ext>
            </a:extLst>
          </p:cNvPr>
          <p:cNvCxnSpPr/>
          <p:nvPr/>
        </p:nvCxnSpPr>
        <p:spPr>
          <a:xfrm>
            <a:off x="3357586" y="3951299"/>
            <a:ext cx="1452348" cy="0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6" name="Straight Arrow Connector 385">
            <a:extLst>
              <a:ext uri="{FF2B5EF4-FFF2-40B4-BE49-F238E27FC236}">
                <a16:creationId xmlns:a16="http://schemas.microsoft.com/office/drawing/2014/main" id="{5795E669-F7FD-51D5-9708-7B3C9BD34CCE}"/>
              </a:ext>
            </a:extLst>
          </p:cNvPr>
          <p:cNvCxnSpPr/>
          <p:nvPr/>
        </p:nvCxnSpPr>
        <p:spPr>
          <a:xfrm>
            <a:off x="3190630" y="3951299"/>
            <a:ext cx="0" cy="1575442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7" name="Straight Arrow Connector 386">
            <a:extLst>
              <a:ext uri="{FF2B5EF4-FFF2-40B4-BE49-F238E27FC236}">
                <a16:creationId xmlns:a16="http://schemas.microsoft.com/office/drawing/2014/main" id="{A5D422CF-1692-106D-093A-8F6E171C79D9}"/>
              </a:ext>
            </a:extLst>
          </p:cNvPr>
          <p:cNvCxnSpPr>
            <a:cxnSpLocks/>
          </p:cNvCxnSpPr>
          <p:nvPr/>
        </p:nvCxnSpPr>
        <p:spPr>
          <a:xfrm flipV="1">
            <a:off x="3187909" y="5013221"/>
            <a:ext cx="914400" cy="0"/>
          </a:xfrm>
          <a:prstGeom prst="straightConnector1">
            <a:avLst/>
          </a:prstGeom>
          <a:ln w="28575">
            <a:solidFill>
              <a:schemeClr val="accent5"/>
            </a:solidFill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5" name="TextBox 404">
            <a:extLst>
              <a:ext uri="{FF2B5EF4-FFF2-40B4-BE49-F238E27FC236}">
                <a16:creationId xmlns:a16="http://schemas.microsoft.com/office/drawing/2014/main" id="{FEB16DF6-43AA-9A5F-FFF9-30CB1A3DA5D6}"/>
              </a:ext>
            </a:extLst>
          </p:cNvPr>
          <p:cNvSpPr txBox="1"/>
          <p:nvPr/>
        </p:nvSpPr>
        <p:spPr>
          <a:xfrm>
            <a:off x="6200437" y="3455146"/>
            <a:ext cx="6944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R[rs1]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  <a:latin typeface="18 VAG Rounded Light   02390" pitchFamily="2" charset="0"/>
            </a:endParaRPr>
          </a:p>
        </p:txBody>
      </p:sp>
      <p:sp>
        <p:nvSpPr>
          <p:cNvPr id="309" name="Rectangle 308">
            <a:extLst>
              <a:ext uri="{FF2B5EF4-FFF2-40B4-BE49-F238E27FC236}">
                <a16:creationId xmlns:a16="http://schemas.microsoft.com/office/drawing/2014/main" id="{6BC64DA7-A1B1-1E33-61B5-D83764BAC155}"/>
              </a:ext>
            </a:extLst>
          </p:cNvPr>
          <p:cNvSpPr/>
          <p:nvPr/>
        </p:nvSpPr>
        <p:spPr>
          <a:xfrm>
            <a:off x="9120628" y="3586419"/>
            <a:ext cx="1021734" cy="1127284"/>
          </a:xfrm>
          <a:prstGeom prst="rect">
            <a:avLst/>
          </a:prstGeom>
          <a:noFill/>
          <a:ln w="57150">
            <a:solidFill>
              <a:schemeClr val="accent6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b"/>
          <a:lstStyle/>
          <a:p>
            <a:pPr>
              <a:spcBef>
                <a:spcPts val="400"/>
              </a:spcBef>
              <a:tabLst>
                <a:tab pos="1249363" algn="r"/>
              </a:tabLst>
            </a:pP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18 VAG Rounded Light   02390" pitchFamily="2" charset="0"/>
              </a:rPr>
              <a:t>	</a:t>
            </a:r>
            <a:r>
              <a:rPr lang="en-US" sz="1400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18 VAG Rounded Light   02390" pitchFamily="2" charset="0"/>
              </a:rPr>
              <a:t>dataR</a:t>
            </a:r>
            <a:endParaRPr lang="en-US" sz="1400" i="1" dirty="0">
              <a:solidFill>
                <a:schemeClr val="tx1">
                  <a:lumMod val="50000"/>
                  <a:lumOff val="50000"/>
                </a:schemeClr>
              </a:solidFill>
              <a:latin typeface="18 VAG Rounded Light   02390" pitchFamily="2" charset="0"/>
            </a:endParaRPr>
          </a:p>
          <a:p>
            <a:pPr>
              <a:spcBef>
                <a:spcPts val="400"/>
              </a:spcBef>
              <a:tabLst>
                <a:tab pos="1249363" algn="r"/>
              </a:tabLst>
            </a:pPr>
            <a:r>
              <a:rPr lang="en-US" sz="1400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18 VAG Rounded Light   02390" pitchFamily="2" charset="0"/>
              </a:rPr>
              <a:t>addr</a:t>
            </a:r>
            <a:endParaRPr lang="en-US" sz="1400" i="1" dirty="0">
              <a:solidFill>
                <a:schemeClr val="tx1">
                  <a:lumMod val="50000"/>
                  <a:lumOff val="50000"/>
                </a:schemeClr>
              </a:solidFill>
              <a:latin typeface="18 VAG Rounded Light   02390" pitchFamily="2" charset="0"/>
            </a:endParaRPr>
          </a:p>
          <a:p>
            <a:pPr algn="r">
              <a:spcBef>
                <a:spcPts val="400"/>
              </a:spcBef>
              <a:tabLst>
                <a:tab pos="1249363" algn="r"/>
              </a:tabLst>
            </a:pP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DMEM</a:t>
            </a:r>
          </a:p>
          <a:p>
            <a:pPr>
              <a:spcBef>
                <a:spcPts val="400"/>
              </a:spcBef>
              <a:spcAft>
                <a:spcPts val="400"/>
              </a:spcAft>
              <a:tabLst>
                <a:tab pos="1249363" algn="r"/>
              </a:tabLst>
            </a:pPr>
            <a:r>
              <a:rPr lang="en-US" sz="1200" i="1" dirty="0" err="1">
                <a:solidFill>
                  <a:schemeClr val="bg1"/>
                </a:solidFill>
                <a:latin typeface="18 VAG ROUNDED LIGHT   02390" pitchFamily="2" charset="0"/>
                <a:cs typeface="Courier New" panose="02070309020205020404" pitchFamily="49" charset="0"/>
              </a:rPr>
              <a:t>dataW</a:t>
            </a:r>
            <a:r>
              <a:rPr lang="en-US" sz="1600" i="1" dirty="0">
                <a:solidFill>
                  <a:schemeClr val="bg1"/>
                </a:solidFill>
                <a:latin typeface="18 VAG ROUNDED LIGHT   02390" pitchFamily="2" charset="0"/>
                <a:cs typeface="Courier New" panose="02070309020205020404" pitchFamily="49" charset="0"/>
              </a:rPr>
              <a:t> </a:t>
            </a:r>
            <a:endParaRPr lang="en-US" sz="1200" i="1" dirty="0">
              <a:solidFill>
                <a:schemeClr val="bg1"/>
              </a:solidFill>
              <a:latin typeface="18 VAG ROUNDED LIGHT   02390" pitchFamily="2" charset="0"/>
              <a:cs typeface="Courier New" panose="02070309020205020404" pitchFamily="49" charset="0"/>
            </a:endParaRPr>
          </a:p>
        </p:txBody>
      </p:sp>
      <p:cxnSp>
        <p:nvCxnSpPr>
          <p:cNvPr id="449" name="Straight Arrow Connector 448">
            <a:extLst>
              <a:ext uri="{FF2B5EF4-FFF2-40B4-BE49-F238E27FC236}">
                <a16:creationId xmlns:a16="http://schemas.microsoft.com/office/drawing/2014/main" id="{98CA2B2E-5BEF-6E19-FC37-311D08B845B0}"/>
              </a:ext>
            </a:extLst>
          </p:cNvPr>
          <p:cNvCxnSpPr>
            <a:cxnSpLocks/>
          </p:cNvCxnSpPr>
          <p:nvPr/>
        </p:nvCxnSpPr>
        <p:spPr>
          <a:xfrm flipV="1">
            <a:off x="9596488" y="4736341"/>
            <a:ext cx="0" cy="801140"/>
          </a:xfrm>
          <a:prstGeom prst="straightConnector1">
            <a:avLst/>
          </a:prstGeom>
          <a:ln w="127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4" name="TextBox 453">
            <a:extLst>
              <a:ext uri="{FF2B5EF4-FFF2-40B4-BE49-F238E27FC236}">
                <a16:creationId xmlns:a16="http://schemas.microsoft.com/office/drawing/2014/main" id="{B01F1A18-F34F-006C-C71D-DCC3DF9FCB76}"/>
              </a:ext>
            </a:extLst>
          </p:cNvPr>
          <p:cNvSpPr txBox="1"/>
          <p:nvPr/>
        </p:nvSpPr>
        <p:spPr>
          <a:xfrm>
            <a:off x="1442540" y="4120124"/>
            <a:ext cx="3417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18 VAG Rounded Light   02390" pitchFamily="2" charset="0"/>
              </a:rPr>
              <a:t>clk</a:t>
            </a:r>
            <a:endParaRPr lang="en-US" sz="1100" dirty="0">
              <a:solidFill>
                <a:schemeClr val="tx1">
                  <a:lumMod val="50000"/>
                  <a:lumOff val="50000"/>
                </a:schemeClr>
              </a:solidFill>
              <a:latin typeface="18 VAG Rounded Light   02390" pitchFamily="2" charset="0"/>
            </a:endParaRPr>
          </a:p>
        </p:txBody>
      </p:sp>
      <p:cxnSp>
        <p:nvCxnSpPr>
          <p:cNvPr id="456" name="Straight Connector 455">
            <a:extLst>
              <a:ext uri="{FF2B5EF4-FFF2-40B4-BE49-F238E27FC236}">
                <a16:creationId xmlns:a16="http://schemas.microsoft.com/office/drawing/2014/main" id="{245940B4-83F7-A371-DDED-84DC79891141}"/>
              </a:ext>
            </a:extLst>
          </p:cNvPr>
          <p:cNvCxnSpPr>
            <a:cxnSpLocks/>
            <a:stCxn id="454" idx="0"/>
            <a:endCxn id="332" idx="3"/>
          </p:cNvCxnSpPr>
          <p:nvPr/>
        </p:nvCxnSpPr>
        <p:spPr>
          <a:xfrm flipV="1">
            <a:off x="1613420" y="4017643"/>
            <a:ext cx="3886" cy="102481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7" name="TextBox 456">
            <a:extLst>
              <a:ext uri="{FF2B5EF4-FFF2-40B4-BE49-F238E27FC236}">
                <a16:creationId xmlns:a16="http://schemas.microsoft.com/office/drawing/2014/main" id="{5F1F7DB0-6CD9-15D8-A9C7-594A704DE0B1}"/>
              </a:ext>
            </a:extLst>
          </p:cNvPr>
          <p:cNvSpPr txBox="1"/>
          <p:nvPr/>
        </p:nvSpPr>
        <p:spPr>
          <a:xfrm>
            <a:off x="5853568" y="4679996"/>
            <a:ext cx="341760" cy="2616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18 VAG Rounded Light   02390" pitchFamily="2" charset="0"/>
              </a:rPr>
              <a:t>clk</a:t>
            </a:r>
            <a:endParaRPr lang="en-US" sz="1100" dirty="0">
              <a:solidFill>
                <a:schemeClr val="tx1">
                  <a:lumMod val="50000"/>
                  <a:lumOff val="50000"/>
                </a:schemeClr>
              </a:solidFill>
              <a:latin typeface="18 VAG Rounded Light   02390" pitchFamily="2" charset="0"/>
            </a:endParaRPr>
          </a:p>
        </p:txBody>
      </p:sp>
      <p:sp>
        <p:nvSpPr>
          <p:cNvPr id="461" name="TextBox 460">
            <a:extLst>
              <a:ext uri="{FF2B5EF4-FFF2-40B4-BE49-F238E27FC236}">
                <a16:creationId xmlns:a16="http://schemas.microsoft.com/office/drawing/2014/main" id="{FE738B2C-2C36-2578-E323-38E7D6FA3739}"/>
              </a:ext>
            </a:extLst>
          </p:cNvPr>
          <p:cNvSpPr txBox="1"/>
          <p:nvPr/>
        </p:nvSpPr>
        <p:spPr>
          <a:xfrm>
            <a:off x="9813943" y="4842550"/>
            <a:ext cx="341760" cy="2616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18 VAG Rounded Light   02390" pitchFamily="2" charset="0"/>
              </a:rPr>
              <a:t>clk</a:t>
            </a:r>
            <a:endParaRPr lang="en-US" sz="1100" dirty="0">
              <a:solidFill>
                <a:schemeClr val="tx1">
                  <a:lumMod val="50000"/>
                  <a:lumOff val="50000"/>
                </a:schemeClr>
              </a:solidFill>
              <a:latin typeface="18 VAG Rounded Light   02390" pitchFamily="2" charset="0"/>
            </a:endParaRPr>
          </a:p>
        </p:txBody>
      </p:sp>
      <p:cxnSp>
        <p:nvCxnSpPr>
          <p:cNvPr id="462" name="Straight Connector 461">
            <a:extLst>
              <a:ext uri="{FF2B5EF4-FFF2-40B4-BE49-F238E27FC236}">
                <a16:creationId xmlns:a16="http://schemas.microsoft.com/office/drawing/2014/main" id="{C60DDE42-432D-6CCE-975F-C92E5D285C26}"/>
              </a:ext>
            </a:extLst>
          </p:cNvPr>
          <p:cNvCxnSpPr>
            <a:cxnSpLocks/>
            <a:stCxn id="461" idx="0"/>
          </p:cNvCxnSpPr>
          <p:nvPr/>
        </p:nvCxnSpPr>
        <p:spPr>
          <a:xfrm flipV="1">
            <a:off x="9984823" y="4713414"/>
            <a:ext cx="0" cy="129136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2" name="Straight Arrow Connector 471">
            <a:extLst>
              <a:ext uri="{FF2B5EF4-FFF2-40B4-BE49-F238E27FC236}">
                <a16:creationId xmlns:a16="http://schemas.microsoft.com/office/drawing/2014/main" id="{908456E4-D4F5-2EA1-FF19-789AA5C3F8DA}"/>
              </a:ext>
            </a:extLst>
          </p:cNvPr>
          <p:cNvCxnSpPr>
            <a:cxnSpLocks/>
          </p:cNvCxnSpPr>
          <p:nvPr/>
        </p:nvCxnSpPr>
        <p:spPr>
          <a:xfrm flipH="1" flipV="1">
            <a:off x="5816885" y="4604793"/>
            <a:ext cx="0" cy="932688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5" name="Straight Arrow Connector 474">
            <a:extLst>
              <a:ext uri="{FF2B5EF4-FFF2-40B4-BE49-F238E27FC236}">
                <a16:creationId xmlns:a16="http://schemas.microsoft.com/office/drawing/2014/main" id="{908607ED-5082-B8EB-0CB6-ED344CA1BE73}"/>
              </a:ext>
            </a:extLst>
          </p:cNvPr>
          <p:cNvCxnSpPr>
            <a:cxnSpLocks/>
          </p:cNvCxnSpPr>
          <p:nvPr/>
        </p:nvCxnSpPr>
        <p:spPr>
          <a:xfrm flipV="1">
            <a:off x="4408736" y="5301220"/>
            <a:ext cx="0" cy="236261"/>
          </a:xfrm>
          <a:prstGeom prst="straightConnector1">
            <a:avLst/>
          </a:prstGeom>
          <a:ln w="127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2" name="Straight Arrow Connector 441">
            <a:extLst>
              <a:ext uri="{FF2B5EF4-FFF2-40B4-BE49-F238E27FC236}">
                <a16:creationId xmlns:a16="http://schemas.microsoft.com/office/drawing/2014/main" id="{77D15A79-CBAA-3476-E953-9E88EC542CAD}"/>
              </a:ext>
            </a:extLst>
          </p:cNvPr>
          <p:cNvCxnSpPr>
            <a:cxnSpLocks/>
          </p:cNvCxnSpPr>
          <p:nvPr/>
        </p:nvCxnSpPr>
        <p:spPr>
          <a:xfrm flipV="1">
            <a:off x="7883379" y="4657965"/>
            <a:ext cx="0" cy="879516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8" name="Straight Arrow Connector 447">
            <a:extLst>
              <a:ext uri="{FF2B5EF4-FFF2-40B4-BE49-F238E27FC236}">
                <a16:creationId xmlns:a16="http://schemas.microsoft.com/office/drawing/2014/main" id="{30435E35-829A-9B0E-3C1B-8AC96951ACA1}"/>
              </a:ext>
            </a:extLst>
          </p:cNvPr>
          <p:cNvCxnSpPr>
            <a:cxnSpLocks/>
          </p:cNvCxnSpPr>
          <p:nvPr/>
        </p:nvCxnSpPr>
        <p:spPr>
          <a:xfrm flipH="1" flipV="1">
            <a:off x="8608065" y="4473876"/>
            <a:ext cx="0" cy="1063605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A1D8640-1BD8-BEED-DD26-8BB1044FBB16}"/>
              </a:ext>
            </a:extLst>
          </p:cNvPr>
          <p:cNvSpPr txBox="1"/>
          <p:nvPr/>
        </p:nvSpPr>
        <p:spPr>
          <a:xfrm>
            <a:off x="4789384" y="4884927"/>
            <a:ext cx="94929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en-US" sz="1100" b="1" i="0" u="none" strike="noStrike" kern="1200" cap="none" spc="0" normalizeH="0" baseline="0" noProof="0" dirty="0" err="1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imm</a:t>
            </a: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[31:0]</a:t>
            </a:r>
            <a:endParaRPr lang="en-US" sz="2000" b="1" dirty="0">
              <a:solidFill>
                <a:schemeClr val="accent5"/>
              </a:solidFill>
              <a:latin typeface="18 VAG Rounded Light   02390" pitchFamily="2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F8A3D43-23D6-8073-FA9C-E13A73CB5D24}"/>
              </a:ext>
            </a:extLst>
          </p:cNvPr>
          <p:cNvSpPr txBox="1"/>
          <p:nvPr/>
        </p:nvSpPr>
        <p:spPr>
          <a:xfrm>
            <a:off x="1733676" y="3669569"/>
            <a:ext cx="35458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pc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  <a:latin typeface="18 VAG Rounded Light   02390" pitchFamily="2" charset="0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27B03F4-4F70-EB67-2FC8-0AEE5100B90D}"/>
              </a:ext>
            </a:extLst>
          </p:cNvPr>
          <p:cNvCxnSpPr>
            <a:cxnSpLocks/>
          </p:cNvCxnSpPr>
          <p:nvPr/>
        </p:nvCxnSpPr>
        <p:spPr>
          <a:xfrm flipV="1">
            <a:off x="1772305" y="3654124"/>
            <a:ext cx="365760" cy="0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4EECC671-A924-2356-B7DC-DE13636CBDA5}"/>
              </a:ext>
            </a:extLst>
          </p:cNvPr>
          <p:cNvSpPr txBox="1"/>
          <p:nvPr/>
        </p:nvSpPr>
        <p:spPr>
          <a:xfrm>
            <a:off x="1968985" y="2379486"/>
            <a:ext cx="35458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+4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  <a:latin typeface="18 VAG Rounded Light   02390" pitchFamily="2" charset="0"/>
            </a:endParaRP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BA7E8C0-8665-164F-DB94-DAE69967F440}"/>
              </a:ext>
            </a:extLst>
          </p:cNvPr>
          <p:cNvCxnSpPr>
            <a:cxnSpLocks/>
          </p:cNvCxnSpPr>
          <p:nvPr/>
        </p:nvCxnSpPr>
        <p:spPr>
          <a:xfrm flipH="1">
            <a:off x="2270690" y="2496757"/>
            <a:ext cx="182880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74264EDC-6D20-221A-1FA0-C23197F903B2}"/>
              </a:ext>
            </a:extLst>
          </p:cNvPr>
          <p:cNvCxnSpPr>
            <a:cxnSpLocks/>
            <a:stCxn id="20" idx="0"/>
          </p:cNvCxnSpPr>
          <p:nvPr/>
        </p:nvCxnSpPr>
        <p:spPr>
          <a:xfrm rot="5400000" flipH="1" flipV="1">
            <a:off x="1830481" y="3046480"/>
            <a:ext cx="703576" cy="542602"/>
          </a:xfrm>
          <a:prstGeom prst="bentConnector3">
            <a:avLst>
              <a:gd name="adj1" fmla="val 100542"/>
            </a:avLst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4" name="TextBox 473">
            <a:extLst>
              <a:ext uri="{FF2B5EF4-FFF2-40B4-BE49-F238E27FC236}">
                <a16:creationId xmlns:a16="http://schemas.microsoft.com/office/drawing/2014/main" id="{EADA092F-D4E9-20EF-B62D-834B9B1CF63B}"/>
              </a:ext>
            </a:extLst>
          </p:cNvPr>
          <p:cNvSpPr txBox="1"/>
          <p:nvPr/>
        </p:nvSpPr>
        <p:spPr>
          <a:xfrm>
            <a:off x="10106672" y="3711143"/>
            <a:ext cx="4395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mem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  <a:latin typeface="18 VAG Rounded Light   02390" pitchFamily="2" charset="0"/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9E730C79-AAC2-7A21-158E-0E25313D56F3}"/>
              </a:ext>
            </a:extLst>
          </p:cNvPr>
          <p:cNvSpPr txBox="1"/>
          <p:nvPr/>
        </p:nvSpPr>
        <p:spPr>
          <a:xfrm>
            <a:off x="2780297" y="5579638"/>
            <a:ext cx="1034257" cy="2425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inst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[31:0]</a:t>
            </a:r>
            <a:endParaRPr lang="en-US" sz="2000" dirty="0">
              <a:solidFill>
                <a:schemeClr val="bg1"/>
              </a:solidFill>
              <a:latin typeface="18 VAG Rounded Light   02390" pitchFamily="2" charset="0"/>
            </a:endParaRP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805FC406-05B2-8242-650C-D6E9D3BC10DC}"/>
              </a:ext>
            </a:extLst>
          </p:cNvPr>
          <p:cNvSpPr txBox="1"/>
          <p:nvPr/>
        </p:nvSpPr>
        <p:spPr>
          <a:xfrm>
            <a:off x="4062897" y="5552119"/>
            <a:ext cx="817853" cy="5201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1600" dirty="0" err="1">
                <a:solidFill>
                  <a:schemeClr val="accent3"/>
                </a:solidFill>
                <a:latin typeface="18 VAG Rounded Light   02390" pitchFamily="2" charset="0"/>
              </a:rPr>
              <a:t>ImmSel</a:t>
            </a:r>
            <a:endParaRPr lang="en-US" sz="1600" dirty="0">
              <a:solidFill>
                <a:schemeClr val="accent3"/>
              </a:solidFill>
              <a:latin typeface="18 VAG Rounded Light   02390" pitchFamily="2" charset="0"/>
            </a:endParaRPr>
          </a:p>
          <a:p>
            <a:pPr algn="ctr">
              <a:lnSpc>
                <a:spcPct val="85000"/>
              </a:lnSpc>
            </a:pPr>
            <a:r>
              <a:rPr lang="en-US" sz="16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224C16BB-9DF8-AF11-E4A9-F5900F58BC4D}"/>
              </a:ext>
            </a:extLst>
          </p:cNvPr>
          <p:cNvSpPr txBox="1"/>
          <p:nvPr/>
        </p:nvSpPr>
        <p:spPr>
          <a:xfrm>
            <a:off x="5333604" y="5554208"/>
            <a:ext cx="885179" cy="7228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18 VAG Rounded Light   02390" pitchFamily="2" charset="0"/>
              </a:rPr>
              <a:t>RegWEn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  <a:latin typeface="18 VAG Rounded Light   02390" pitchFamily="2" charset="0"/>
            </a:endParaRPr>
          </a:p>
          <a:p>
            <a:pPr algn="ctr">
              <a:lnSpc>
                <a:spcPct val="85000"/>
              </a:lnSpc>
            </a:pPr>
            <a:b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18 VAG Rounded Light   02390" pitchFamily="2" charset="0"/>
              </a:rPr>
            </a:b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  <a:latin typeface="18 VAG Rounded Light   02390" pitchFamily="2" charset="0"/>
            </a:endParaRP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3632A612-D2B9-ADCD-8A02-64FC0648A297}"/>
              </a:ext>
            </a:extLst>
          </p:cNvPr>
          <p:cNvSpPr txBox="1"/>
          <p:nvPr/>
        </p:nvSpPr>
        <p:spPr>
          <a:xfrm>
            <a:off x="7558332" y="5524627"/>
            <a:ext cx="449161" cy="2513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18 VAG Rounded Light   02390" pitchFamily="2" charset="0"/>
              </a:rPr>
              <a:t>Bsel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18 VAG Rounded Light   02390" pitchFamily="2" charset="0"/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0D0C1867-1FFD-F311-31BB-7C2A4E3DB4AD}"/>
              </a:ext>
            </a:extLst>
          </p:cNvPr>
          <p:cNvSpPr txBox="1"/>
          <p:nvPr/>
        </p:nvSpPr>
        <p:spPr>
          <a:xfrm>
            <a:off x="8421291" y="5536765"/>
            <a:ext cx="702436" cy="2778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18 VAG Rounded Light   02390" pitchFamily="2" charset="0"/>
              </a:rPr>
              <a:t>ALUSel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18 VAG Rounded Light   02390" pitchFamily="2" charset="0"/>
            </a:endParaRP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0574EDEE-392B-DC05-E19A-7C22B2FFABF2}"/>
              </a:ext>
            </a:extLst>
          </p:cNvPr>
          <p:cNvSpPr txBox="1"/>
          <p:nvPr/>
        </p:nvSpPr>
        <p:spPr>
          <a:xfrm>
            <a:off x="9285659" y="5555777"/>
            <a:ext cx="817853" cy="4609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1400" dirty="0" err="1">
                <a:solidFill>
                  <a:schemeClr val="accent3"/>
                </a:solidFill>
                <a:latin typeface="18 VAG Rounded Light   02390" pitchFamily="2" charset="0"/>
              </a:rPr>
              <a:t>MemRW</a:t>
            </a:r>
            <a:endParaRPr lang="en-US" sz="1400" dirty="0">
              <a:solidFill>
                <a:schemeClr val="accent3"/>
              </a:solidFill>
              <a:latin typeface="18 VAG Rounded Light   02390" pitchFamily="2" charset="0"/>
            </a:endParaRPr>
          </a:p>
          <a:p>
            <a:pPr algn="ctr">
              <a:lnSpc>
                <a:spcPct val="85000"/>
              </a:lnSpc>
            </a:pPr>
            <a:r>
              <a:rPr lang="en-US" sz="1400" dirty="0">
                <a:solidFill>
                  <a:schemeClr val="accent6"/>
                </a:solidFill>
                <a:latin typeface="18 VAG Rounded Light   02390" pitchFamily="2" charset="0"/>
              </a:rPr>
              <a:t>Write</a:t>
            </a: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FF0F850A-25DC-02DE-3D8E-F4BBFD4155E2}"/>
              </a:ext>
            </a:extLst>
          </p:cNvPr>
          <p:cNvSpPr txBox="1"/>
          <p:nvPr/>
        </p:nvSpPr>
        <p:spPr>
          <a:xfrm>
            <a:off x="10252493" y="5557253"/>
            <a:ext cx="646331" cy="2778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18 VAG Rounded Light   02390" pitchFamily="2" charset="0"/>
              </a:rPr>
              <a:t>WBSel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18 VAG Rounded Light   02390" pitchFamily="2" charset="0"/>
            </a:endParaRPr>
          </a:p>
        </p:txBody>
      </p:sp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D5574E08-8C14-422C-BD9C-969F4F3B25C2}"/>
              </a:ext>
            </a:extLst>
          </p:cNvPr>
          <p:cNvCxnSpPr>
            <a:cxnSpLocks/>
          </p:cNvCxnSpPr>
          <p:nvPr/>
        </p:nvCxnSpPr>
        <p:spPr>
          <a:xfrm flipV="1">
            <a:off x="10664370" y="3759701"/>
            <a:ext cx="0" cy="1767040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Rectangle 170">
            <a:extLst>
              <a:ext uri="{FF2B5EF4-FFF2-40B4-BE49-F238E27FC236}">
                <a16:creationId xmlns:a16="http://schemas.microsoft.com/office/drawing/2014/main" id="{B2E54D0A-9FBB-BD56-7769-DC00BEB2FC6E}"/>
              </a:ext>
            </a:extLst>
          </p:cNvPr>
          <p:cNvSpPr/>
          <p:nvPr/>
        </p:nvSpPr>
        <p:spPr>
          <a:xfrm>
            <a:off x="324172" y="5540557"/>
            <a:ext cx="10627823" cy="741060"/>
          </a:xfrm>
          <a:prstGeom prst="rect">
            <a:avLst/>
          </a:prstGeom>
          <a:noFill/>
          <a:ln w="28575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b"/>
          <a:lstStyle/>
          <a:p>
            <a:r>
              <a:rPr lang="en-US" sz="1600" b="1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Control Logic</a:t>
            </a:r>
          </a:p>
        </p:txBody>
      </p:sp>
      <p:sp>
        <p:nvSpPr>
          <p:cNvPr id="308" name="Rectangle 307">
            <a:extLst>
              <a:ext uri="{FF2B5EF4-FFF2-40B4-BE49-F238E27FC236}">
                <a16:creationId xmlns:a16="http://schemas.microsoft.com/office/drawing/2014/main" id="{B5F21712-74F9-1B1C-C348-211340BF727D}"/>
              </a:ext>
            </a:extLst>
          </p:cNvPr>
          <p:cNvSpPr/>
          <p:nvPr/>
        </p:nvSpPr>
        <p:spPr>
          <a:xfrm>
            <a:off x="4805939" y="2918076"/>
            <a:ext cx="1440473" cy="1655090"/>
          </a:xfrm>
          <a:prstGeom prst="rect">
            <a:avLst/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b"/>
          <a:lstStyle/>
          <a:p>
            <a:pPr>
              <a:spcBef>
                <a:spcPts val="400"/>
              </a:spcBef>
            </a:pPr>
            <a:r>
              <a:rPr lang="en-US" sz="1400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18 VAG Rounded Light   02390" pitchFamily="2" charset="0"/>
              </a:rPr>
              <a:t>dataW</a:t>
            </a:r>
            <a:endParaRPr lang="en-US" sz="1400" i="1" dirty="0">
              <a:solidFill>
                <a:schemeClr val="tx1">
                  <a:lumMod val="50000"/>
                  <a:lumOff val="50000"/>
                </a:schemeClr>
              </a:solidFill>
              <a:latin typeface="18 VAG Rounded Light   02390" pitchFamily="2" charset="0"/>
            </a:endParaRPr>
          </a:p>
          <a:p>
            <a:pPr>
              <a:spcBef>
                <a:spcPts val="1000"/>
              </a:spcBef>
            </a:pPr>
            <a:r>
              <a:rPr lang="en-US" sz="1400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18 VAG Rounded Light   02390" pitchFamily="2" charset="0"/>
              </a:rPr>
              <a:t>rsW</a:t>
            </a:r>
            <a:endParaRPr lang="en-US" sz="1400" i="1" dirty="0">
              <a:solidFill>
                <a:schemeClr val="tx1">
                  <a:lumMod val="50000"/>
                  <a:lumOff val="50000"/>
                </a:schemeClr>
              </a:solidFill>
              <a:latin typeface="18 VAG Rounded Light   02390" pitchFamily="2" charset="0"/>
            </a:endParaRPr>
          </a:p>
          <a:p>
            <a:pPr>
              <a:spcBef>
                <a:spcPts val="400"/>
              </a:spcBef>
              <a:tabLst>
                <a:tab pos="1249363" algn="r"/>
              </a:tabLst>
            </a:pP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18 VAG Rounded Light   02390" pitchFamily="2" charset="0"/>
              </a:rPr>
              <a:t>rsR1	dataR1</a:t>
            </a:r>
          </a:p>
          <a:p>
            <a:pPr>
              <a:spcBef>
                <a:spcPts val="400"/>
              </a:spcBef>
              <a:tabLst>
                <a:tab pos="1249363" algn="r"/>
              </a:tabLst>
            </a:pP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18 VAG Rounded Light   02390" pitchFamily="2" charset="0"/>
              </a:rPr>
              <a:t>rsR2	</a:t>
            </a:r>
          </a:p>
          <a:p>
            <a:pPr>
              <a:spcBef>
                <a:spcPts val="400"/>
              </a:spcBef>
              <a:tabLst>
                <a:tab pos="1249363" algn="r"/>
              </a:tabLst>
            </a:pP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18 VAG Rounded Light   02390" pitchFamily="2" charset="0"/>
              </a:rPr>
              <a:t>	dataR2</a:t>
            </a:r>
          </a:p>
          <a:p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Reg[]</a:t>
            </a: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CD295204-4CA2-FED3-4ABC-4B0EE63D057A}"/>
              </a:ext>
            </a:extLst>
          </p:cNvPr>
          <p:cNvSpPr txBox="1"/>
          <p:nvPr/>
        </p:nvSpPr>
        <p:spPr>
          <a:xfrm>
            <a:off x="657480" y="2967174"/>
            <a:ext cx="52450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pc+4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  <a:latin typeface="18 VAG Rounded Light   02390" pitchFamily="2" charset="0"/>
            </a:endParaRPr>
          </a:p>
        </p:txBody>
      </p:sp>
      <p:cxnSp>
        <p:nvCxnSpPr>
          <p:cNvPr id="196" name="Straight Connector 195">
            <a:extLst>
              <a:ext uri="{FF2B5EF4-FFF2-40B4-BE49-F238E27FC236}">
                <a16:creationId xmlns:a16="http://schemas.microsoft.com/office/drawing/2014/main" id="{5B1182A6-0946-CC24-2378-F3DAB18A8640}"/>
              </a:ext>
            </a:extLst>
          </p:cNvPr>
          <p:cNvCxnSpPr/>
          <p:nvPr/>
        </p:nvCxnSpPr>
        <p:spPr>
          <a:xfrm flipV="1">
            <a:off x="6024448" y="4561851"/>
            <a:ext cx="0" cy="118145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Arrow Connector 200">
            <a:extLst>
              <a:ext uri="{FF2B5EF4-FFF2-40B4-BE49-F238E27FC236}">
                <a16:creationId xmlns:a16="http://schemas.microsoft.com/office/drawing/2014/main" id="{3CD8F465-4708-7101-87E2-4AAEE10F4240}"/>
              </a:ext>
            </a:extLst>
          </p:cNvPr>
          <p:cNvCxnSpPr>
            <a:cxnSpLocks/>
          </p:cNvCxnSpPr>
          <p:nvPr/>
        </p:nvCxnSpPr>
        <p:spPr>
          <a:xfrm>
            <a:off x="8861193" y="3967940"/>
            <a:ext cx="297442" cy="0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9" name="Freeform 318">
            <a:extLst>
              <a:ext uri="{FF2B5EF4-FFF2-40B4-BE49-F238E27FC236}">
                <a16:creationId xmlns:a16="http://schemas.microsoft.com/office/drawing/2014/main" id="{50D48F20-2317-959C-0E0D-67B0974EEDE2}"/>
              </a:ext>
            </a:extLst>
          </p:cNvPr>
          <p:cNvSpPr>
            <a:spLocks/>
          </p:cNvSpPr>
          <p:nvPr/>
        </p:nvSpPr>
        <p:spPr>
          <a:xfrm>
            <a:off x="8279464" y="3549544"/>
            <a:ext cx="581729" cy="1053232"/>
          </a:xfrm>
          <a:custGeom>
            <a:avLst/>
            <a:gdLst>
              <a:gd name="connsiteX0" fmla="*/ 0 w 1793965"/>
              <a:gd name="connsiteY0" fmla="*/ 0 h 4650377"/>
              <a:gd name="connsiteX1" fmla="*/ 0 w 1793965"/>
              <a:gd name="connsiteY1" fmla="*/ 1898469 h 4650377"/>
              <a:gd name="connsiteX2" fmla="*/ 478971 w 1793965"/>
              <a:gd name="connsiteY2" fmla="*/ 2333897 h 4650377"/>
              <a:gd name="connsiteX3" fmla="*/ 0 w 1793965"/>
              <a:gd name="connsiteY3" fmla="*/ 2778034 h 4650377"/>
              <a:gd name="connsiteX4" fmla="*/ 0 w 1793965"/>
              <a:gd name="connsiteY4" fmla="*/ 4650377 h 4650377"/>
              <a:gd name="connsiteX5" fmla="*/ 1793965 w 1793965"/>
              <a:gd name="connsiteY5" fmla="*/ 3666309 h 4650377"/>
              <a:gd name="connsiteX6" fmla="*/ 1793965 w 1793965"/>
              <a:gd name="connsiteY6" fmla="*/ 984069 h 4650377"/>
              <a:gd name="connsiteX7" fmla="*/ 0 w 1793965"/>
              <a:gd name="connsiteY7" fmla="*/ 0 h 4650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3965" h="4650377">
                <a:moveTo>
                  <a:pt x="0" y="0"/>
                </a:moveTo>
                <a:lnTo>
                  <a:pt x="0" y="1898469"/>
                </a:lnTo>
                <a:lnTo>
                  <a:pt x="478971" y="2333897"/>
                </a:lnTo>
                <a:lnTo>
                  <a:pt x="0" y="2778034"/>
                </a:lnTo>
                <a:lnTo>
                  <a:pt x="0" y="4650377"/>
                </a:lnTo>
                <a:lnTo>
                  <a:pt x="1793965" y="3666309"/>
                </a:lnTo>
                <a:lnTo>
                  <a:pt x="1793965" y="984069"/>
                </a:lnTo>
                <a:lnTo>
                  <a:pt x="0" y="0"/>
                </a:lnTo>
                <a:close/>
              </a:path>
            </a:pathLst>
          </a:custGeom>
          <a:noFill/>
          <a:ln w="28575">
            <a:solidFill>
              <a:schemeClr val="tx1">
                <a:lumMod val="50000"/>
                <a:lumOff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rtlCol="0" anchor="ctr"/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r">
              <a:spcBef>
                <a:spcPts val="600"/>
              </a:spcBef>
              <a:spcAft>
                <a:spcPts val="600"/>
              </a:spcAft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18 VAG Rounded Light   02390" pitchFamily="2" charset="0"/>
              </a:rPr>
              <a:t>ALU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89BF9E9-DBDE-9ABE-5DC3-F471518D1619}"/>
              </a:ext>
            </a:extLst>
          </p:cNvPr>
          <p:cNvSpPr txBox="1"/>
          <p:nvPr/>
        </p:nvSpPr>
        <p:spPr>
          <a:xfrm>
            <a:off x="7982779" y="1378561"/>
            <a:ext cx="4053248" cy="6186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5000"/>
              </a:lnSpc>
            </a:pPr>
            <a:r>
              <a:rPr lang="en-US" sz="1800" dirty="0">
                <a:solidFill>
                  <a:schemeClr val="accent6"/>
                </a:solidFill>
                <a:latin typeface="18 VAG Rounded Light   02390" pitchFamily="2" charset="0"/>
              </a:rPr>
              <a:t>Control </a:t>
            </a:r>
            <a:r>
              <a:rPr lang="en-US" sz="1800" dirty="0" err="1">
                <a:solidFill>
                  <a:schemeClr val="accent3"/>
                </a:solidFill>
                <a:latin typeface="18 VAG Rounded Light   02390" pitchFamily="2" charset="0"/>
              </a:rPr>
              <a:t>MemRW</a:t>
            </a:r>
            <a:r>
              <a:rPr lang="en-US" sz="1800" dirty="0">
                <a:solidFill>
                  <a:schemeClr val="accent6"/>
                </a:solidFill>
                <a:latin typeface="18 VAG Rounded Light   02390" pitchFamily="2" charset="0"/>
              </a:rPr>
              <a:t>=Write saves </a:t>
            </a:r>
            <a:r>
              <a:rPr lang="en-US" sz="18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rs2</a:t>
            </a:r>
            <a:r>
              <a:rPr lang="en-US" sz="1800" dirty="0">
                <a:solidFill>
                  <a:schemeClr val="accent6"/>
                </a:solidFill>
                <a:latin typeface="18 VAG Rounded Light   02390" pitchFamily="2" charset="0"/>
              </a:rPr>
              <a:t> to memory on the next rising clock edge.</a:t>
            </a:r>
          </a:p>
        </p:txBody>
      </p:sp>
      <p:sp>
        <p:nvSpPr>
          <p:cNvPr id="14" name="Trapezoid 13">
            <a:extLst>
              <a:ext uri="{FF2B5EF4-FFF2-40B4-BE49-F238E27FC236}">
                <a16:creationId xmlns:a16="http://schemas.microsoft.com/office/drawing/2014/main" id="{1FA82655-74D3-4483-7C00-4AA72A5B4B28}"/>
              </a:ext>
            </a:extLst>
          </p:cNvPr>
          <p:cNvSpPr/>
          <p:nvPr/>
        </p:nvSpPr>
        <p:spPr>
          <a:xfrm rot="5400000">
            <a:off x="7564091" y="4309794"/>
            <a:ext cx="598172" cy="234496"/>
          </a:xfrm>
          <a:prstGeom prst="trapezoid">
            <a:avLst>
              <a:gd name="adj" fmla="val 62818"/>
            </a:avLst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vert270" rtlCol="0" anchor="ctr"/>
          <a:lstStyle/>
          <a:p>
            <a:pPr algn="ctr">
              <a:spcBef>
                <a:spcPts val="600"/>
              </a:spcBef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  <a:p>
            <a:pPr algn="ctr">
              <a:spcBef>
                <a:spcPts val="600"/>
              </a:spcBef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5FF65934-C540-D4EB-5E26-A7998F695809}"/>
              </a:ext>
            </a:extLst>
          </p:cNvPr>
          <p:cNvSpPr/>
          <p:nvPr/>
        </p:nvSpPr>
        <p:spPr>
          <a:xfrm>
            <a:off x="4095066" y="4684066"/>
            <a:ext cx="734547" cy="615137"/>
          </a:xfrm>
          <a:prstGeom prst="roundRect">
            <a:avLst/>
          </a:prstGeom>
          <a:solidFill>
            <a:srgbClr val="011223"/>
          </a:solidFill>
          <a:ln w="57150">
            <a:solidFill>
              <a:schemeClr val="accent5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r>
              <a:rPr lang="en-US" sz="1400" dirty="0" err="1">
                <a:solidFill>
                  <a:schemeClr val="accent5"/>
                </a:solidFill>
                <a:latin typeface="18 VAG Rounded Light   02390" pitchFamily="2" charset="0"/>
              </a:rPr>
              <a:t>Imm</a:t>
            </a:r>
            <a:r>
              <a:rPr lang="en-US" sz="1400" dirty="0">
                <a:solidFill>
                  <a:schemeClr val="accent5"/>
                </a:solidFill>
                <a:latin typeface="18 VAG Rounded Light   02390" pitchFamily="2" charset="0"/>
              </a:rPr>
              <a:t>. Gen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844C30EE-0B46-F596-A1E7-DBBD05AA6E8C}"/>
              </a:ext>
            </a:extLst>
          </p:cNvPr>
          <p:cNvCxnSpPr>
            <a:cxnSpLocks/>
          </p:cNvCxnSpPr>
          <p:nvPr/>
        </p:nvCxnSpPr>
        <p:spPr>
          <a:xfrm>
            <a:off x="6246032" y="3676635"/>
            <a:ext cx="2039112" cy="0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CEAE60E-1B04-A561-A120-15A6EECD0B3C}"/>
              </a:ext>
            </a:extLst>
          </p:cNvPr>
          <p:cNvCxnSpPr>
            <a:cxnSpLocks/>
          </p:cNvCxnSpPr>
          <p:nvPr/>
        </p:nvCxnSpPr>
        <p:spPr>
          <a:xfrm flipV="1">
            <a:off x="10142760" y="3707112"/>
            <a:ext cx="403456" cy="7631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3F4F1F9-4F76-1372-D4F1-22ECF8F756A1}"/>
              </a:ext>
            </a:extLst>
          </p:cNvPr>
          <p:cNvGrpSpPr/>
          <p:nvPr/>
        </p:nvGrpSpPr>
        <p:grpSpPr>
          <a:xfrm>
            <a:off x="3802643" y="2375192"/>
            <a:ext cx="7334708" cy="1124151"/>
            <a:chOff x="3802643" y="2375192"/>
            <a:chExt cx="7334708" cy="1124151"/>
          </a:xfrm>
          <a:effectLst/>
        </p:grpSpPr>
        <p:cxnSp>
          <p:nvCxnSpPr>
            <p:cNvPr id="40" name="Elbow Connector 39">
              <a:extLst>
                <a:ext uri="{FF2B5EF4-FFF2-40B4-BE49-F238E27FC236}">
                  <a16:creationId xmlns:a16="http://schemas.microsoft.com/office/drawing/2014/main" id="{AF93AAFC-A844-9592-B8A6-40257AC06B05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3970539" y="2216906"/>
              <a:ext cx="657210" cy="993002"/>
            </a:xfrm>
            <a:prstGeom prst="bentConnector2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F0BE1E6D-A9DA-D5A7-EE77-201810F89177}"/>
                </a:ext>
              </a:extLst>
            </p:cNvPr>
            <p:cNvCxnSpPr/>
            <p:nvPr/>
          </p:nvCxnSpPr>
          <p:spPr>
            <a:xfrm>
              <a:off x="3802643" y="2384802"/>
              <a:ext cx="7334708" cy="6903"/>
            </a:xfrm>
            <a:prstGeom prst="line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Elbow Connector 41">
              <a:extLst>
                <a:ext uri="{FF2B5EF4-FFF2-40B4-BE49-F238E27FC236}">
                  <a16:creationId xmlns:a16="http://schemas.microsoft.com/office/drawing/2014/main" id="{726D6F6D-DB6D-7664-F2B0-A90EB5753625}"/>
                </a:ext>
              </a:extLst>
            </p:cNvPr>
            <p:cNvCxnSpPr>
              <a:cxnSpLocks/>
              <a:stCxn id="43" idx="0"/>
            </p:cNvCxnSpPr>
            <p:nvPr/>
          </p:nvCxnSpPr>
          <p:spPr>
            <a:xfrm flipV="1">
              <a:off x="10817058" y="2375192"/>
              <a:ext cx="320293" cy="1124151"/>
            </a:xfrm>
            <a:prstGeom prst="bentConnector2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Trapezoid 42">
            <a:extLst>
              <a:ext uri="{FF2B5EF4-FFF2-40B4-BE49-F238E27FC236}">
                <a16:creationId xmlns:a16="http://schemas.microsoft.com/office/drawing/2014/main" id="{3D49AA6C-FDC0-F71F-C1EB-10C8698B9FBB}"/>
              </a:ext>
            </a:extLst>
          </p:cNvPr>
          <p:cNvSpPr/>
          <p:nvPr/>
        </p:nvSpPr>
        <p:spPr>
          <a:xfrm rot="5400000">
            <a:off x="10337532" y="3361302"/>
            <a:ext cx="682970" cy="276082"/>
          </a:xfrm>
          <a:prstGeom prst="trapezoid">
            <a:avLst>
              <a:gd name="adj" fmla="val 62818"/>
            </a:avLst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vert270" rtlCol="0" anchor="ctr"/>
          <a:lstStyle/>
          <a:p>
            <a:pPr algn="ctr">
              <a:spcBef>
                <a:spcPts val="600"/>
              </a:spcBef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  <a:p>
            <a:pPr algn="ctr">
              <a:spcBef>
                <a:spcPts val="600"/>
              </a:spcBef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cxnSp>
        <p:nvCxnSpPr>
          <p:cNvPr id="52" name="Elbow Connector 51">
            <a:extLst>
              <a:ext uri="{FF2B5EF4-FFF2-40B4-BE49-F238E27FC236}">
                <a16:creationId xmlns:a16="http://schemas.microsoft.com/office/drawing/2014/main" id="{57CF8F99-0286-E37E-F3FB-E0346336384D}"/>
              </a:ext>
            </a:extLst>
          </p:cNvPr>
          <p:cNvCxnSpPr>
            <a:cxnSpLocks/>
          </p:cNvCxnSpPr>
          <p:nvPr/>
        </p:nvCxnSpPr>
        <p:spPr>
          <a:xfrm flipV="1">
            <a:off x="8929306" y="3375224"/>
            <a:ext cx="1611670" cy="592716"/>
          </a:xfrm>
          <a:prstGeom prst="bentConnector3">
            <a:avLst>
              <a:gd name="adj1" fmla="val 288"/>
            </a:avLst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Down Arrow 180">
            <a:extLst>
              <a:ext uri="{FF2B5EF4-FFF2-40B4-BE49-F238E27FC236}">
                <a16:creationId xmlns:a16="http://schemas.microsoft.com/office/drawing/2014/main" id="{14165230-C955-91A8-A885-C783996D26E7}"/>
              </a:ext>
            </a:extLst>
          </p:cNvPr>
          <p:cNvSpPr/>
          <p:nvPr/>
        </p:nvSpPr>
        <p:spPr>
          <a:xfrm>
            <a:off x="9210586" y="1925880"/>
            <a:ext cx="338898" cy="1580900"/>
          </a:xfrm>
          <a:prstGeom prst="downArrow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noFill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  <a:latin typeface="18 VAG Rounded Light   02390" pitchFamily="2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1CA6838-BFD6-90A2-80BB-BBF4B38A452B}"/>
              </a:ext>
            </a:extLst>
          </p:cNvPr>
          <p:cNvSpPr txBox="1"/>
          <p:nvPr/>
        </p:nvSpPr>
        <p:spPr>
          <a:xfrm>
            <a:off x="3180493" y="1057457"/>
            <a:ext cx="2443232" cy="8852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5000"/>
              </a:lnSpc>
            </a:pPr>
            <a:r>
              <a:rPr lang="en-US" sz="1800" dirty="0">
                <a:solidFill>
                  <a:schemeClr val="accent5"/>
                </a:solidFill>
                <a:latin typeface="18 VAG Rounded Light   02390" pitchFamily="2" charset="0"/>
              </a:rPr>
              <a:t>Control </a:t>
            </a:r>
            <a:r>
              <a:rPr lang="en-US" sz="1800" dirty="0" err="1">
                <a:solidFill>
                  <a:schemeClr val="accent3"/>
                </a:solidFill>
                <a:latin typeface="18 VAG Rounded Light   02390" pitchFamily="2" charset="0"/>
              </a:rPr>
              <a:t>ImmSel</a:t>
            </a:r>
            <a:r>
              <a:rPr lang="en-US" sz="1800" dirty="0">
                <a:solidFill>
                  <a:schemeClr val="accent5"/>
                </a:solidFill>
                <a:latin typeface="18 VAG Rounded Light   02390" pitchFamily="2" charset="0"/>
              </a:rPr>
              <a:t> selects how to generate immediate type: </a:t>
            </a:r>
            <a:r>
              <a:rPr lang="en-US" sz="18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800" dirty="0">
                <a:solidFill>
                  <a:schemeClr val="accent5"/>
                </a:solidFill>
                <a:latin typeface="18 VAG Rounded Light   02390" pitchFamily="2" charset="0"/>
              </a:rPr>
              <a:t>, </a:t>
            </a:r>
            <a:r>
              <a:rPr lang="en-US" sz="18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en-US" sz="1800" dirty="0">
                <a:solidFill>
                  <a:schemeClr val="accent5"/>
                </a:solidFill>
                <a:latin typeface="18 VAG Rounded Light   02390" pitchFamily="2" charset="0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9530E4-C0FE-A21E-37D3-FDDEA2978D64}"/>
              </a:ext>
            </a:extLst>
          </p:cNvPr>
          <p:cNvSpPr txBox="1"/>
          <p:nvPr/>
        </p:nvSpPr>
        <p:spPr>
          <a:xfrm>
            <a:off x="6200437" y="4004802"/>
            <a:ext cx="6944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R[rs2]</a:t>
            </a:r>
            <a:endParaRPr lang="en-US" sz="2000" dirty="0">
              <a:solidFill>
                <a:schemeClr val="bg1"/>
              </a:solidFill>
              <a:latin typeface="18 VAG Rounded Light   02390" pitchFamily="2" charset="0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AA97298-3155-EC1D-2E13-3B49BAFEFE37}"/>
              </a:ext>
            </a:extLst>
          </p:cNvPr>
          <p:cNvCxnSpPr>
            <a:cxnSpLocks/>
          </p:cNvCxnSpPr>
          <p:nvPr/>
        </p:nvCxnSpPr>
        <p:spPr>
          <a:xfrm>
            <a:off x="6261052" y="4241300"/>
            <a:ext cx="1484877" cy="0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A6C6B3E-480A-D5B6-1FD6-2F9FEFAD5971}"/>
              </a:ext>
            </a:extLst>
          </p:cNvPr>
          <p:cNvSpPr txBox="1"/>
          <p:nvPr/>
        </p:nvSpPr>
        <p:spPr>
          <a:xfrm>
            <a:off x="3302715" y="3211102"/>
            <a:ext cx="1119217" cy="8053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Bef>
                <a:spcPts val="800"/>
              </a:spcBef>
            </a:pP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inst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[11:7]</a:t>
            </a:r>
          </a:p>
          <a:p>
            <a:pPr algn="l">
              <a:spcBef>
                <a:spcPts val="800"/>
              </a:spcBef>
            </a:pP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inst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[19:15]</a:t>
            </a:r>
          </a:p>
          <a:p>
            <a:pPr algn="l">
              <a:spcBef>
                <a:spcPts val="800"/>
              </a:spcBef>
            </a:pP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inst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[24:20]</a:t>
            </a:r>
          </a:p>
        </p:txBody>
      </p:sp>
      <p:sp>
        <p:nvSpPr>
          <p:cNvPr id="32" name="Down Arrow 31">
            <a:extLst>
              <a:ext uri="{FF2B5EF4-FFF2-40B4-BE49-F238E27FC236}">
                <a16:creationId xmlns:a16="http://schemas.microsoft.com/office/drawing/2014/main" id="{C1FFFAF5-29E1-C5D2-0652-AE9C5C86AB32}"/>
              </a:ext>
            </a:extLst>
          </p:cNvPr>
          <p:cNvSpPr/>
          <p:nvPr/>
        </p:nvSpPr>
        <p:spPr>
          <a:xfrm>
            <a:off x="4225740" y="1925880"/>
            <a:ext cx="415708" cy="2601493"/>
          </a:xfrm>
          <a:prstGeom prst="downArrow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  <a:latin typeface="18 VAG Rounded Light   02390" pitchFamily="2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D6FEF63-6F10-FB33-E208-0487C4E0B43F}"/>
              </a:ext>
            </a:extLst>
          </p:cNvPr>
          <p:cNvGrpSpPr/>
          <p:nvPr/>
        </p:nvGrpSpPr>
        <p:grpSpPr>
          <a:xfrm>
            <a:off x="669619" y="2248996"/>
            <a:ext cx="2712208" cy="1417320"/>
            <a:chOff x="669619" y="2248996"/>
            <a:chExt cx="2712208" cy="1417320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71789B83-E28C-A5AD-37E8-931DCDB03D2D}"/>
                </a:ext>
              </a:extLst>
            </p:cNvPr>
            <p:cNvGrpSpPr/>
            <p:nvPr/>
          </p:nvGrpSpPr>
          <p:grpSpPr>
            <a:xfrm>
              <a:off x="669619" y="2260284"/>
              <a:ext cx="2712208" cy="1389326"/>
              <a:chOff x="669619" y="2260284"/>
              <a:chExt cx="2712208" cy="1389326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1F1C45B5-4C5A-ABD0-3A57-FC4963B0AF90}"/>
                  </a:ext>
                </a:extLst>
              </p:cNvPr>
              <p:cNvGrpSpPr/>
              <p:nvPr/>
            </p:nvGrpSpPr>
            <p:grpSpPr>
              <a:xfrm>
                <a:off x="675203" y="2260284"/>
                <a:ext cx="2706624" cy="477526"/>
                <a:chOff x="675203" y="2260284"/>
                <a:chExt cx="2706624" cy="477526"/>
              </a:xfrm>
            </p:grpSpPr>
            <p:cxnSp>
              <p:nvCxnSpPr>
                <p:cNvPr id="44" name="Elbow Connector 43">
                  <a:extLst>
                    <a:ext uri="{FF2B5EF4-FFF2-40B4-BE49-F238E27FC236}">
                      <a16:creationId xmlns:a16="http://schemas.microsoft.com/office/drawing/2014/main" id="{B03094BC-8F6A-D387-7898-A9D47393FBB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 flipH="1" flipV="1">
                  <a:off x="2999590" y="2363686"/>
                  <a:ext cx="477525" cy="270723"/>
                </a:xfrm>
                <a:prstGeom prst="bentConnector3">
                  <a:avLst>
                    <a:gd name="adj1" fmla="val -2954"/>
                  </a:avLst>
                </a:prstGeom>
                <a:ln w="28575">
                  <a:solidFill>
                    <a:schemeClr val="tx1">
                      <a:lumMod val="50000"/>
                      <a:lumOff val="50000"/>
                    </a:schemeClr>
                  </a:solidFill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Straight Connector 44">
                  <a:extLst>
                    <a:ext uri="{FF2B5EF4-FFF2-40B4-BE49-F238E27FC236}">
                      <a16:creationId xmlns:a16="http://schemas.microsoft.com/office/drawing/2014/main" id="{B48E345A-8A63-15F9-232E-CBD5A84FDAE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75203" y="2260284"/>
                  <a:ext cx="2706624" cy="1985"/>
                </a:xfrm>
                <a:prstGeom prst="line">
                  <a:avLst/>
                </a:prstGeom>
                <a:ln w="28575">
                  <a:solidFill>
                    <a:schemeClr val="tx1">
                      <a:lumMod val="50000"/>
                      <a:lumOff val="50000"/>
                    </a:schemeClr>
                  </a:solidFill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6" name="Straight Arrow Connector 35">
                <a:extLst>
                  <a:ext uri="{FF2B5EF4-FFF2-40B4-BE49-F238E27FC236}">
                    <a16:creationId xmlns:a16="http://schemas.microsoft.com/office/drawing/2014/main" id="{A10B9C42-5699-EE8C-AC36-0AE32275C98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9619" y="3649608"/>
                <a:ext cx="768096" cy="2"/>
              </a:xfrm>
              <a:prstGeom prst="straightConnector1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EACE085-2455-FEFB-4E16-26171C21839B}"/>
                </a:ext>
              </a:extLst>
            </p:cNvPr>
            <p:cNvCxnSpPr/>
            <p:nvPr/>
          </p:nvCxnSpPr>
          <p:spPr>
            <a:xfrm flipH="1">
              <a:off x="675203" y="2248996"/>
              <a:ext cx="0" cy="1417320"/>
            </a:xfrm>
            <a:prstGeom prst="line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9571505-DBB8-FDEF-A4BB-855D3019DB8E}"/>
              </a:ext>
            </a:extLst>
          </p:cNvPr>
          <p:cNvGrpSpPr/>
          <p:nvPr/>
        </p:nvGrpSpPr>
        <p:grpSpPr>
          <a:xfrm>
            <a:off x="6246032" y="4232591"/>
            <a:ext cx="2874596" cy="560751"/>
            <a:chOff x="6246032" y="4232591"/>
            <a:chExt cx="2874596" cy="560751"/>
          </a:xfrm>
        </p:grpSpPr>
        <p:cxnSp>
          <p:nvCxnSpPr>
            <p:cNvPr id="420" name="Elbow Connector 419">
              <a:extLst>
                <a:ext uri="{FF2B5EF4-FFF2-40B4-BE49-F238E27FC236}">
                  <a16:creationId xmlns:a16="http://schemas.microsoft.com/office/drawing/2014/main" id="{DE0A5376-D330-42E2-FB65-5A8544619591}"/>
                </a:ext>
              </a:extLst>
            </p:cNvPr>
            <p:cNvCxnSpPr>
              <a:cxnSpLocks/>
            </p:cNvCxnSpPr>
            <p:nvPr/>
          </p:nvCxnSpPr>
          <p:spPr>
            <a:xfrm>
              <a:off x="6409509" y="4232591"/>
              <a:ext cx="2490278" cy="552042"/>
            </a:xfrm>
            <a:prstGeom prst="bentConnector3">
              <a:avLst>
                <a:gd name="adj1" fmla="val 55"/>
              </a:avLst>
            </a:prstGeom>
            <a:ln w="28575">
              <a:solidFill>
                <a:schemeClr val="accent6"/>
              </a:solidFill>
              <a:headEnd type="oval"/>
              <a:tailEnd type="none" w="lg" len="lg"/>
            </a:ln>
            <a:effectLst>
              <a:glow rad="63500">
                <a:srgbClr val="011223">
                  <a:alpha val="90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1" name="Elbow Connector 420">
              <a:extLst>
                <a:ext uri="{FF2B5EF4-FFF2-40B4-BE49-F238E27FC236}">
                  <a16:creationId xmlns:a16="http://schemas.microsoft.com/office/drawing/2014/main" id="{356B3A68-0F26-F67A-1004-D091F831F6EB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8879358" y="4552072"/>
              <a:ext cx="252992" cy="229548"/>
            </a:xfrm>
            <a:prstGeom prst="bentConnector2">
              <a:avLst/>
            </a:prstGeom>
            <a:ln w="28575">
              <a:solidFill>
                <a:schemeClr val="accent6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199E010E-3349-AC85-4092-D306DAEA12C0}"/>
                </a:ext>
              </a:extLst>
            </p:cNvPr>
            <p:cNvCxnSpPr/>
            <p:nvPr/>
          </p:nvCxnSpPr>
          <p:spPr>
            <a:xfrm>
              <a:off x="6246032" y="4241300"/>
              <a:ext cx="202306" cy="0"/>
            </a:xfrm>
            <a:prstGeom prst="line">
              <a:avLst/>
            </a:prstGeom>
            <a:ln w="28575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30C5C4FD-043B-2028-0702-89630D57B48C}"/>
              </a:ext>
            </a:extLst>
          </p:cNvPr>
          <p:cNvSpPr txBox="1"/>
          <p:nvPr/>
        </p:nvSpPr>
        <p:spPr>
          <a:xfrm>
            <a:off x="6200437" y="4747081"/>
            <a:ext cx="6944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R[rs2]</a:t>
            </a:r>
            <a:endParaRPr lang="en-US" sz="2000" b="1" dirty="0">
              <a:solidFill>
                <a:schemeClr val="accent6"/>
              </a:solidFill>
              <a:latin typeface="18 VAG Rounded Light   02390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D50A5A6-0A9D-72E8-DD3C-D78B44AA6811}"/>
              </a:ext>
            </a:extLst>
          </p:cNvPr>
          <p:cNvSpPr txBox="1"/>
          <p:nvPr/>
        </p:nvSpPr>
        <p:spPr>
          <a:xfrm>
            <a:off x="3768078" y="5951091"/>
            <a:ext cx="13885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1"/>
                </a:solidFill>
                <a:latin typeface="18 VAG Rounded Light   02390" pitchFamily="2" charset="0"/>
              </a:rPr>
              <a:t>(to discuss later)</a:t>
            </a:r>
          </a:p>
        </p:txBody>
      </p:sp>
    </p:spTree>
    <p:extLst>
      <p:ext uri="{BB962C8B-B14F-4D97-AF65-F5344CB8AC3E}">
        <p14:creationId xmlns:p14="http://schemas.microsoft.com/office/powerpoint/2010/main" val="8060952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DAAFC2FB-B4FA-5822-B5F3-F861F08BBEB7}"/>
              </a:ext>
            </a:extLst>
          </p:cNvPr>
          <p:cNvGrpSpPr/>
          <p:nvPr/>
        </p:nvGrpSpPr>
        <p:grpSpPr>
          <a:xfrm>
            <a:off x="3790286" y="2375192"/>
            <a:ext cx="7347065" cy="1124151"/>
            <a:chOff x="3790286" y="2375192"/>
            <a:chExt cx="7347065" cy="1124151"/>
          </a:xfrm>
          <a:effectLst/>
        </p:grpSpPr>
        <p:cxnSp>
          <p:nvCxnSpPr>
            <p:cNvPr id="18" name="Elbow Connector 17">
              <a:extLst>
                <a:ext uri="{FF2B5EF4-FFF2-40B4-BE49-F238E27FC236}">
                  <a16:creationId xmlns:a16="http://schemas.microsoft.com/office/drawing/2014/main" id="{F0549970-41BE-6EBF-2A8B-13BC29938AEA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3970539" y="2216906"/>
              <a:ext cx="657210" cy="993002"/>
            </a:xfrm>
            <a:prstGeom prst="bentConnector2">
              <a:avLst/>
            </a:prstGeom>
            <a:ln w="28575">
              <a:solidFill>
                <a:schemeClr val="bg1"/>
              </a:solidFill>
              <a:tailEnd type="triangle" w="lg" len="lg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AC4C321-B7CE-5B1F-C842-3A80AF075348}"/>
                </a:ext>
              </a:extLst>
            </p:cNvPr>
            <p:cNvCxnSpPr/>
            <p:nvPr/>
          </p:nvCxnSpPr>
          <p:spPr>
            <a:xfrm>
              <a:off x="3790286" y="2384802"/>
              <a:ext cx="7334708" cy="0"/>
            </a:xfrm>
            <a:prstGeom prst="line">
              <a:avLst/>
            </a:prstGeom>
            <a:ln w="28575">
              <a:solidFill>
                <a:schemeClr val="bg1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Elbow Connector 21">
              <a:extLst>
                <a:ext uri="{FF2B5EF4-FFF2-40B4-BE49-F238E27FC236}">
                  <a16:creationId xmlns:a16="http://schemas.microsoft.com/office/drawing/2014/main" id="{EE7C1A44-2C86-0F5E-5BFB-86738F2E99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17058" y="2375192"/>
              <a:ext cx="320293" cy="1124151"/>
            </a:xfrm>
            <a:prstGeom prst="bentConnector2">
              <a:avLst/>
            </a:prstGeom>
            <a:ln w="28575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0F34E2EF-E6E4-480A-85BB-220BE1C28AFF}"/>
              </a:ext>
            </a:extLst>
          </p:cNvPr>
          <p:cNvSpPr/>
          <p:nvPr/>
        </p:nvSpPr>
        <p:spPr>
          <a:xfrm>
            <a:off x="4095066" y="4684066"/>
            <a:ext cx="734547" cy="615137"/>
          </a:xfrm>
          <a:prstGeom prst="roundRect">
            <a:avLst/>
          </a:prstGeom>
          <a:noFill/>
          <a:ln w="1905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r>
              <a:rPr lang="en-US" sz="1400" dirty="0" err="1">
                <a:solidFill>
                  <a:schemeClr val="bg1"/>
                </a:solidFill>
                <a:latin typeface="18 VAG Rounded Light   02390" pitchFamily="2" charset="0"/>
              </a:rPr>
              <a:t>Imm</a:t>
            </a:r>
            <a:r>
              <a:rPr lang="en-US" sz="1400" dirty="0">
                <a:solidFill>
                  <a:schemeClr val="bg1"/>
                </a:solidFill>
                <a:latin typeface="18 VAG Rounded Light   02390" pitchFamily="2" charset="0"/>
              </a:rPr>
              <a:t>. Gen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A5E8AD9-296E-37B4-4E87-99DCBDA65600}"/>
              </a:ext>
            </a:extLst>
          </p:cNvPr>
          <p:cNvSpPr txBox="1"/>
          <p:nvPr/>
        </p:nvSpPr>
        <p:spPr>
          <a:xfrm>
            <a:off x="3131237" y="4777354"/>
            <a:ext cx="103425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en-US" sz="110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inst</a:t>
            </a:r>
            <a:r>
              <a:rPr kumimoji="0" lang="en-US" sz="11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[31:7]</a:t>
            </a:r>
            <a:endParaRPr lang="en-US" sz="2000" dirty="0">
              <a:solidFill>
                <a:schemeClr val="bg1"/>
              </a:solidFill>
              <a:latin typeface="18 VAG Rounded Light   02390" pitchFamily="2" charset="0"/>
            </a:endParaRPr>
          </a:p>
        </p:txBody>
      </p:sp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id="{C4CABF1C-C840-9F3E-AB67-F1D6561813BC}"/>
              </a:ext>
            </a:extLst>
          </p:cNvPr>
          <p:cNvCxnSpPr>
            <a:cxnSpLocks/>
          </p:cNvCxnSpPr>
          <p:nvPr/>
        </p:nvCxnSpPr>
        <p:spPr>
          <a:xfrm rot="10800000" flipH="1">
            <a:off x="4808959" y="4530234"/>
            <a:ext cx="2936970" cy="596712"/>
          </a:xfrm>
          <a:prstGeom prst="bentConnector3">
            <a:avLst>
              <a:gd name="adj1" fmla="val 92537"/>
            </a:avLst>
          </a:prstGeom>
          <a:ln w="28575">
            <a:solidFill>
              <a:schemeClr val="bg1"/>
            </a:solidFill>
            <a:tailEnd type="triangle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6" name="Straight Arrow Connector 425">
            <a:extLst>
              <a:ext uri="{FF2B5EF4-FFF2-40B4-BE49-F238E27FC236}">
                <a16:creationId xmlns:a16="http://schemas.microsoft.com/office/drawing/2014/main" id="{E4D1DEAE-7AAB-4FA5-9AC7-CEF254DF6C1E}"/>
              </a:ext>
            </a:extLst>
          </p:cNvPr>
          <p:cNvCxnSpPr>
            <a:cxnSpLocks/>
          </p:cNvCxnSpPr>
          <p:nvPr/>
        </p:nvCxnSpPr>
        <p:spPr>
          <a:xfrm>
            <a:off x="7983123" y="4427042"/>
            <a:ext cx="301752" cy="1490"/>
          </a:xfrm>
          <a:prstGeom prst="straightConnector1">
            <a:avLst/>
          </a:prstGeom>
          <a:ln w="28575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163182A8-AAC2-5CFD-2ED1-D6AE1F385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tabLst>
                <a:tab pos="10280650" algn="r"/>
              </a:tabLst>
            </a:pPr>
            <a:r>
              <a:rPr lang="en-US" dirty="0"/>
              <a:t>How to Set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sw</a:t>
            </a:r>
            <a:r>
              <a:rPr lang="en-US" dirty="0"/>
              <a:t> Control Lines?</a:t>
            </a:r>
            <a:endParaRPr lang="en-US" dirty="0">
              <a:solidFill>
                <a:schemeClr val="bg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07" name="Rectangle 306">
            <a:extLst>
              <a:ext uri="{FF2B5EF4-FFF2-40B4-BE49-F238E27FC236}">
                <a16:creationId xmlns:a16="http://schemas.microsoft.com/office/drawing/2014/main" id="{5E2B3D3E-7682-F6FD-4010-CC6BCDC1F9BA}"/>
              </a:ext>
            </a:extLst>
          </p:cNvPr>
          <p:cNvSpPr/>
          <p:nvPr/>
        </p:nvSpPr>
        <p:spPr>
          <a:xfrm>
            <a:off x="2124990" y="3375224"/>
            <a:ext cx="934483" cy="1152150"/>
          </a:xfrm>
          <a:prstGeom prst="rect">
            <a:avLst/>
          </a:prstGeom>
          <a:noFill/>
          <a:ln w="28575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b"/>
          <a:lstStyle/>
          <a:p>
            <a:r>
              <a:rPr lang="en-US" sz="1400" i="1" dirty="0" err="1">
                <a:solidFill>
                  <a:schemeClr val="bg1"/>
                </a:solidFill>
                <a:latin typeface="18 VAG Rounded Light   02390" pitchFamily="2" charset="0"/>
              </a:rPr>
              <a:t>addr</a:t>
            </a:r>
            <a:endParaRPr lang="en-US" sz="1400" i="1" dirty="0">
              <a:solidFill>
                <a:schemeClr val="bg1"/>
              </a:solidFill>
              <a:latin typeface="18 VAG Rounded Light   02390" pitchFamily="2" charset="0"/>
            </a:endParaRPr>
          </a:p>
          <a:p>
            <a:pPr algn="r"/>
            <a:r>
              <a:rPr lang="en-US" sz="1400" i="1" dirty="0" err="1">
                <a:solidFill>
                  <a:schemeClr val="bg1"/>
                </a:solidFill>
                <a:latin typeface="18 VAG Rounded Light   02390" pitchFamily="2" charset="0"/>
              </a:rPr>
              <a:t>inst</a:t>
            </a:r>
            <a:endParaRPr lang="en-US" sz="1400" i="1" dirty="0">
              <a:solidFill>
                <a:schemeClr val="bg1"/>
              </a:solidFill>
              <a:latin typeface="18 VAG Rounded Light   02390" pitchFamily="2" charset="0"/>
            </a:endParaRPr>
          </a:p>
          <a:p>
            <a:endParaRPr lang="en-US" sz="1600" dirty="0">
              <a:solidFill>
                <a:schemeClr val="bg1"/>
              </a:solidFill>
              <a:latin typeface="18 VAG Rounded Light   02390" pitchFamily="2" charset="0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IMEM</a:t>
            </a:r>
          </a:p>
        </p:txBody>
      </p:sp>
      <p:sp>
        <p:nvSpPr>
          <p:cNvPr id="324" name="Freeform 323">
            <a:extLst>
              <a:ext uri="{FF2B5EF4-FFF2-40B4-BE49-F238E27FC236}">
                <a16:creationId xmlns:a16="http://schemas.microsoft.com/office/drawing/2014/main" id="{C3F319D4-E9C9-BF79-1D0B-B024CF36D456}"/>
              </a:ext>
            </a:extLst>
          </p:cNvPr>
          <p:cNvSpPr>
            <a:spLocks/>
          </p:cNvSpPr>
          <p:nvPr/>
        </p:nvSpPr>
        <p:spPr>
          <a:xfrm>
            <a:off x="2458278" y="2385959"/>
            <a:ext cx="644039" cy="714015"/>
          </a:xfrm>
          <a:custGeom>
            <a:avLst/>
            <a:gdLst>
              <a:gd name="connsiteX0" fmla="*/ 0 w 1793965"/>
              <a:gd name="connsiteY0" fmla="*/ 0 h 4650377"/>
              <a:gd name="connsiteX1" fmla="*/ 0 w 1793965"/>
              <a:gd name="connsiteY1" fmla="*/ 1898469 h 4650377"/>
              <a:gd name="connsiteX2" fmla="*/ 478971 w 1793965"/>
              <a:gd name="connsiteY2" fmla="*/ 2333897 h 4650377"/>
              <a:gd name="connsiteX3" fmla="*/ 0 w 1793965"/>
              <a:gd name="connsiteY3" fmla="*/ 2778034 h 4650377"/>
              <a:gd name="connsiteX4" fmla="*/ 0 w 1793965"/>
              <a:gd name="connsiteY4" fmla="*/ 4650377 h 4650377"/>
              <a:gd name="connsiteX5" fmla="*/ 1793965 w 1793965"/>
              <a:gd name="connsiteY5" fmla="*/ 3666309 h 4650377"/>
              <a:gd name="connsiteX6" fmla="*/ 1793965 w 1793965"/>
              <a:gd name="connsiteY6" fmla="*/ 984069 h 4650377"/>
              <a:gd name="connsiteX7" fmla="*/ 0 w 1793965"/>
              <a:gd name="connsiteY7" fmla="*/ 0 h 4650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3965" h="4650377">
                <a:moveTo>
                  <a:pt x="0" y="0"/>
                </a:moveTo>
                <a:lnTo>
                  <a:pt x="0" y="1898469"/>
                </a:lnTo>
                <a:lnTo>
                  <a:pt x="478971" y="2333897"/>
                </a:lnTo>
                <a:lnTo>
                  <a:pt x="0" y="2778034"/>
                </a:lnTo>
                <a:lnTo>
                  <a:pt x="0" y="4650377"/>
                </a:lnTo>
                <a:lnTo>
                  <a:pt x="1793965" y="3666309"/>
                </a:lnTo>
                <a:lnTo>
                  <a:pt x="1793965" y="984069"/>
                </a:lnTo>
                <a:lnTo>
                  <a:pt x="0" y="0"/>
                </a:lnTo>
                <a:close/>
              </a:path>
            </a:pathLst>
          </a:custGeom>
          <a:noFill/>
          <a:ln w="28575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rtlCol="0" anchor="ctr"/>
          <a:lstStyle/>
          <a:p>
            <a:pPr algn="r"/>
            <a:r>
              <a:rPr lang="en-US" sz="1600" dirty="0">
                <a:solidFill>
                  <a:schemeClr val="bg1"/>
                </a:solidFill>
                <a:latin typeface="18 VAG Rounded Light   02390" pitchFamily="2" charset="0"/>
              </a:rPr>
              <a:t>add</a:t>
            </a:r>
          </a:p>
        </p:txBody>
      </p:sp>
      <p:sp>
        <p:nvSpPr>
          <p:cNvPr id="327" name="Isosceles Triangle 59">
            <a:extLst>
              <a:ext uri="{FF2B5EF4-FFF2-40B4-BE49-F238E27FC236}">
                <a16:creationId xmlns:a16="http://schemas.microsoft.com/office/drawing/2014/main" id="{EFECB578-3A21-E891-8D71-0213F089D1C0}"/>
              </a:ext>
            </a:extLst>
          </p:cNvPr>
          <p:cNvSpPr>
            <a:spLocks noChangeAspect="1"/>
          </p:cNvSpPr>
          <p:nvPr/>
        </p:nvSpPr>
        <p:spPr>
          <a:xfrm>
            <a:off x="5943281" y="4428532"/>
            <a:ext cx="182880" cy="142528"/>
          </a:xfrm>
          <a:prstGeom prst="triangle">
            <a:avLst/>
          </a:prstGeom>
          <a:noFill/>
          <a:ln w="28575" cap="flat" cmpd="sng" algn="ctr">
            <a:solidFill>
              <a:schemeClr val="bg1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18 VAG Rounded Light   02390" pitchFamily="2" charset="0"/>
            </a:endParaRPr>
          </a:p>
        </p:txBody>
      </p:sp>
      <p:sp>
        <p:nvSpPr>
          <p:cNvPr id="329" name="Isosceles Triangle 59">
            <a:extLst>
              <a:ext uri="{FF2B5EF4-FFF2-40B4-BE49-F238E27FC236}">
                <a16:creationId xmlns:a16="http://schemas.microsoft.com/office/drawing/2014/main" id="{4BB69EA9-5AFD-ECF3-6FBC-565768226B64}"/>
              </a:ext>
            </a:extLst>
          </p:cNvPr>
          <p:cNvSpPr/>
          <p:nvPr/>
        </p:nvSpPr>
        <p:spPr>
          <a:xfrm>
            <a:off x="9886099" y="4540637"/>
            <a:ext cx="182880" cy="172777"/>
          </a:xfrm>
          <a:prstGeom prst="triangle">
            <a:avLst/>
          </a:prstGeom>
          <a:noFill/>
          <a:ln w="28575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18 VAG Rounded Light   02390" pitchFamily="2" charset="0"/>
            </a:endParaRPr>
          </a:p>
        </p:txBody>
      </p:sp>
      <p:grpSp>
        <p:nvGrpSpPr>
          <p:cNvPr id="330" name="Group 329">
            <a:extLst>
              <a:ext uri="{FF2B5EF4-FFF2-40B4-BE49-F238E27FC236}">
                <a16:creationId xmlns:a16="http://schemas.microsoft.com/office/drawing/2014/main" id="{B7F7F169-A5F4-56F1-6936-D7E5E795DF1A}"/>
              </a:ext>
            </a:extLst>
          </p:cNvPr>
          <p:cNvGrpSpPr/>
          <p:nvPr/>
        </p:nvGrpSpPr>
        <p:grpSpPr>
          <a:xfrm>
            <a:off x="1430760" y="3270286"/>
            <a:ext cx="349772" cy="747357"/>
            <a:chOff x="959047" y="3126189"/>
            <a:chExt cx="415675" cy="914792"/>
          </a:xfrm>
        </p:grpSpPr>
        <p:sp>
          <p:nvSpPr>
            <p:cNvPr id="331" name="Rectangle 330">
              <a:extLst>
                <a:ext uri="{FF2B5EF4-FFF2-40B4-BE49-F238E27FC236}">
                  <a16:creationId xmlns:a16="http://schemas.microsoft.com/office/drawing/2014/main" id="{A5C8CA32-3065-E6B7-1BD4-077B2DB839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9047" y="3126189"/>
              <a:ext cx="415675" cy="914792"/>
            </a:xfrm>
            <a:prstGeom prst="rect">
              <a:avLst/>
            </a:prstGeom>
            <a:noFill/>
            <a:ln w="28575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lIns="68580" tIns="34290" rIns="68580" bIns="34290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urier New" panose="02070309020205020404" pitchFamily="49" charset="0"/>
                  <a:ea typeface="ＭＳ Ｐゴシック" pitchFamily="-1" charset="-128"/>
                  <a:cs typeface="Courier New" panose="02070309020205020404" pitchFamily="49" charset="0"/>
                </a:rPr>
                <a:t>PC</a:t>
              </a:r>
            </a:p>
          </p:txBody>
        </p:sp>
        <p:sp>
          <p:nvSpPr>
            <p:cNvPr id="332" name="Isosceles Triangle 58">
              <a:extLst>
                <a:ext uri="{FF2B5EF4-FFF2-40B4-BE49-F238E27FC236}">
                  <a16:creationId xmlns:a16="http://schemas.microsoft.com/office/drawing/2014/main" id="{CC9BC0A6-4DFD-877B-775C-BD92FA021900}"/>
                </a:ext>
              </a:extLst>
            </p:cNvPr>
            <p:cNvSpPr/>
            <p:nvPr/>
          </p:nvSpPr>
          <p:spPr>
            <a:xfrm>
              <a:off x="1069894" y="3868203"/>
              <a:ext cx="221693" cy="172777"/>
            </a:xfrm>
            <a:prstGeom prst="triangle">
              <a:avLst/>
            </a:prstGeom>
            <a:noFill/>
            <a:ln w="28575" cap="flat" cmpd="sng" algn="ctr">
              <a:solidFill>
                <a:schemeClr val="bg1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18 VAG Rounded Light   02390" pitchFamily="2" charset="0"/>
              </a:endParaRPr>
            </a:p>
          </p:txBody>
        </p:sp>
      </p:grpSp>
      <p:cxnSp>
        <p:nvCxnSpPr>
          <p:cNvPr id="375" name="Elbow Connector 374">
            <a:extLst>
              <a:ext uri="{FF2B5EF4-FFF2-40B4-BE49-F238E27FC236}">
                <a16:creationId xmlns:a16="http://schemas.microsoft.com/office/drawing/2014/main" id="{8CB4FC43-FB1E-DAD9-6933-1031DF7B151C}"/>
              </a:ext>
            </a:extLst>
          </p:cNvPr>
          <p:cNvCxnSpPr>
            <a:cxnSpLocks/>
          </p:cNvCxnSpPr>
          <p:nvPr/>
        </p:nvCxnSpPr>
        <p:spPr>
          <a:xfrm flipV="1">
            <a:off x="3059473" y="3420761"/>
            <a:ext cx="1734699" cy="530538"/>
          </a:xfrm>
          <a:prstGeom prst="bentConnector3">
            <a:avLst>
              <a:gd name="adj1" fmla="val 17787"/>
            </a:avLst>
          </a:prstGeom>
          <a:ln w="28575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6" name="Straight Arrow Connector 375">
            <a:extLst>
              <a:ext uri="{FF2B5EF4-FFF2-40B4-BE49-F238E27FC236}">
                <a16:creationId xmlns:a16="http://schemas.microsoft.com/office/drawing/2014/main" id="{06C5600C-FF32-7B65-A838-616535BD3D13}"/>
              </a:ext>
            </a:extLst>
          </p:cNvPr>
          <p:cNvCxnSpPr/>
          <p:nvPr/>
        </p:nvCxnSpPr>
        <p:spPr>
          <a:xfrm>
            <a:off x="3357586" y="3685070"/>
            <a:ext cx="1452348" cy="0"/>
          </a:xfrm>
          <a:prstGeom prst="straightConnector1">
            <a:avLst/>
          </a:prstGeom>
          <a:ln w="28575">
            <a:solidFill>
              <a:schemeClr val="bg1"/>
            </a:solidFill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7" name="Straight Arrow Connector 376">
            <a:extLst>
              <a:ext uri="{FF2B5EF4-FFF2-40B4-BE49-F238E27FC236}">
                <a16:creationId xmlns:a16="http://schemas.microsoft.com/office/drawing/2014/main" id="{205D2502-C217-CFAD-90DA-7224BAC69EC5}"/>
              </a:ext>
            </a:extLst>
          </p:cNvPr>
          <p:cNvCxnSpPr/>
          <p:nvPr/>
        </p:nvCxnSpPr>
        <p:spPr>
          <a:xfrm>
            <a:off x="3357586" y="3951299"/>
            <a:ext cx="1452348" cy="0"/>
          </a:xfrm>
          <a:prstGeom prst="straightConnector1">
            <a:avLst/>
          </a:prstGeom>
          <a:ln w="28575">
            <a:solidFill>
              <a:schemeClr val="bg1"/>
            </a:solidFill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6" name="Straight Arrow Connector 385">
            <a:extLst>
              <a:ext uri="{FF2B5EF4-FFF2-40B4-BE49-F238E27FC236}">
                <a16:creationId xmlns:a16="http://schemas.microsoft.com/office/drawing/2014/main" id="{5795E669-F7FD-51D5-9708-7B3C9BD34CCE}"/>
              </a:ext>
            </a:extLst>
          </p:cNvPr>
          <p:cNvCxnSpPr/>
          <p:nvPr/>
        </p:nvCxnSpPr>
        <p:spPr>
          <a:xfrm>
            <a:off x="3190630" y="3951299"/>
            <a:ext cx="0" cy="1575442"/>
          </a:xfrm>
          <a:prstGeom prst="straightConnector1">
            <a:avLst/>
          </a:prstGeom>
          <a:ln w="28575">
            <a:solidFill>
              <a:schemeClr val="bg1"/>
            </a:solidFill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7" name="Straight Arrow Connector 386">
            <a:extLst>
              <a:ext uri="{FF2B5EF4-FFF2-40B4-BE49-F238E27FC236}">
                <a16:creationId xmlns:a16="http://schemas.microsoft.com/office/drawing/2014/main" id="{A5D422CF-1692-106D-093A-8F6E171C79D9}"/>
              </a:ext>
            </a:extLst>
          </p:cNvPr>
          <p:cNvCxnSpPr>
            <a:cxnSpLocks/>
          </p:cNvCxnSpPr>
          <p:nvPr/>
        </p:nvCxnSpPr>
        <p:spPr>
          <a:xfrm flipV="1">
            <a:off x="3187909" y="5013221"/>
            <a:ext cx="914400" cy="0"/>
          </a:xfrm>
          <a:prstGeom prst="straightConnector1">
            <a:avLst/>
          </a:prstGeom>
          <a:ln w="28575">
            <a:solidFill>
              <a:schemeClr val="bg1"/>
            </a:solidFill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5" name="TextBox 404">
            <a:extLst>
              <a:ext uri="{FF2B5EF4-FFF2-40B4-BE49-F238E27FC236}">
                <a16:creationId xmlns:a16="http://schemas.microsoft.com/office/drawing/2014/main" id="{FEB16DF6-43AA-9A5F-FFF9-30CB1A3DA5D6}"/>
              </a:ext>
            </a:extLst>
          </p:cNvPr>
          <p:cNvSpPr txBox="1"/>
          <p:nvPr/>
        </p:nvSpPr>
        <p:spPr>
          <a:xfrm>
            <a:off x="6200437" y="3455146"/>
            <a:ext cx="6944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R[rs1]</a:t>
            </a:r>
            <a:endParaRPr lang="en-US" sz="2000" dirty="0">
              <a:solidFill>
                <a:schemeClr val="bg1"/>
              </a:solidFill>
              <a:latin typeface="18 VAG Rounded Light   02390" pitchFamily="2" charset="0"/>
            </a:endParaRPr>
          </a:p>
        </p:txBody>
      </p:sp>
      <p:grpSp>
        <p:nvGrpSpPr>
          <p:cNvPr id="466" name="Group 465">
            <a:extLst>
              <a:ext uri="{FF2B5EF4-FFF2-40B4-BE49-F238E27FC236}">
                <a16:creationId xmlns:a16="http://schemas.microsoft.com/office/drawing/2014/main" id="{D9AC5A45-167B-FAFC-8F95-7FB83C097F1E}"/>
              </a:ext>
            </a:extLst>
          </p:cNvPr>
          <p:cNvGrpSpPr/>
          <p:nvPr/>
        </p:nvGrpSpPr>
        <p:grpSpPr>
          <a:xfrm>
            <a:off x="9120628" y="3586419"/>
            <a:ext cx="1021734" cy="1127284"/>
            <a:chOff x="9120628" y="3586419"/>
            <a:chExt cx="1021734" cy="1127284"/>
          </a:xfrm>
        </p:grpSpPr>
        <p:sp>
          <p:nvSpPr>
            <p:cNvPr id="309" name="Rectangle 308">
              <a:extLst>
                <a:ext uri="{FF2B5EF4-FFF2-40B4-BE49-F238E27FC236}">
                  <a16:creationId xmlns:a16="http://schemas.microsoft.com/office/drawing/2014/main" id="{6BC64DA7-A1B1-1E33-61B5-D83764BAC155}"/>
                </a:ext>
              </a:extLst>
            </p:cNvPr>
            <p:cNvSpPr/>
            <p:nvPr/>
          </p:nvSpPr>
          <p:spPr>
            <a:xfrm>
              <a:off x="9120628" y="3586419"/>
              <a:ext cx="1021734" cy="1127284"/>
            </a:xfrm>
            <a:prstGeom prst="rect">
              <a:avLst/>
            </a:prstGeom>
            <a:noFill/>
            <a:ln w="28575">
              <a:solidFill>
                <a:schemeClr val="bg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b"/>
            <a:lstStyle/>
            <a:p>
              <a:pPr>
                <a:spcBef>
                  <a:spcPts val="400"/>
                </a:spcBef>
                <a:tabLst>
                  <a:tab pos="1249363" algn="r"/>
                </a:tabLst>
              </a:pPr>
              <a:r>
                <a:rPr lang="en-US" sz="1400" i="1" dirty="0">
                  <a:solidFill>
                    <a:schemeClr val="bg1"/>
                  </a:solidFill>
                  <a:latin typeface="18 VAG Rounded Light   02390" pitchFamily="2" charset="0"/>
                </a:rPr>
                <a:t>	</a:t>
              </a:r>
              <a:r>
                <a:rPr lang="en-US" sz="1400" i="1" dirty="0" err="1">
                  <a:solidFill>
                    <a:schemeClr val="bg1"/>
                  </a:solidFill>
                  <a:latin typeface="18 VAG Rounded Light   02390" pitchFamily="2" charset="0"/>
                </a:rPr>
                <a:t>dataR</a:t>
              </a:r>
              <a:endParaRPr lang="en-US" sz="1400" i="1" dirty="0">
                <a:solidFill>
                  <a:schemeClr val="bg1"/>
                </a:solidFill>
                <a:latin typeface="18 VAG Rounded Light   02390" pitchFamily="2" charset="0"/>
              </a:endParaRPr>
            </a:p>
            <a:p>
              <a:pPr>
                <a:spcBef>
                  <a:spcPts val="400"/>
                </a:spcBef>
                <a:tabLst>
                  <a:tab pos="1249363" algn="r"/>
                </a:tabLst>
              </a:pPr>
              <a:r>
                <a:rPr lang="en-US" sz="1400" i="1" dirty="0" err="1">
                  <a:solidFill>
                    <a:schemeClr val="bg1"/>
                  </a:solidFill>
                  <a:latin typeface="18 VAG Rounded Light   02390" pitchFamily="2" charset="0"/>
                </a:rPr>
                <a:t>addr</a:t>
              </a:r>
              <a:endParaRPr lang="en-US" sz="1400" i="1" dirty="0">
                <a:solidFill>
                  <a:schemeClr val="bg1"/>
                </a:solidFill>
                <a:latin typeface="18 VAG Rounded Light   02390" pitchFamily="2" charset="0"/>
              </a:endParaRPr>
            </a:p>
            <a:p>
              <a:pPr algn="r">
                <a:spcBef>
                  <a:spcPts val="400"/>
                </a:spcBef>
                <a:tabLst>
                  <a:tab pos="1249363" algn="r"/>
                </a:tabLst>
              </a:pPr>
              <a:r>
                <a:rPr lang="en-US" sz="1600" b="1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DMEM</a:t>
              </a:r>
            </a:p>
            <a:p>
              <a:pPr>
                <a:spcBef>
                  <a:spcPts val="400"/>
                </a:spcBef>
                <a:spcAft>
                  <a:spcPts val="400"/>
                </a:spcAft>
                <a:tabLst>
                  <a:tab pos="1249363" algn="r"/>
                </a:tabLst>
              </a:pPr>
              <a:r>
                <a:rPr lang="en-US" sz="1200" i="1" dirty="0" err="1">
                  <a:solidFill>
                    <a:schemeClr val="bg1"/>
                  </a:solidFill>
                  <a:latin typeface="18 VAG ROUNDED LIGHT   02390" pitchFamily="2" charset="0"/>
                  <a:cs typeface="Courier New" panose="02070309020205020404" pitchFamily="49" charset="0"/>
                </a:rPr>
                <a:t>dataW</a:t>
              </a:r>
              <a:r>
                <a:rPr lang="en-US" sz="1600" i="1" dirty="0">
                  <a:solidFill>
                    <a:schemeClr val="bg1"/>
                  </a:solidFill>
                  <a:latin typeface="18 VAG ROUNDED LIGHT   02390" pitchFamily="2" charset="0"/>
                  <a:cs typeface="Courier New" panose="02070309020205020404" pitchFamily="49" charset="0"/>
                </a:rPr>
                <a:t> </a:t>
              </a:r>
              <a:endParaRPr lang="en-US" sz="1200" i="1" dirty="0">
                <a:solidFill>
                  <a:schemeClr val="bg1"/>
                </a:solidFill>
                <a:latin typeface="18 VAG ROUNDED LIGHT   02390" pitchFamily="2" charset="0"/>
                <a:cs typeface="Courier New" panose="02070309020205020404" pitchFamily="49" charset="0"/>
              </a:endParaRPr>
            </a:p>
          </p:txBody>
        </p:sp>
        <p:sp>
          <p:nvSpPr>
            <p:cNvPr id="419" name="Rectangle 418">
              <a:extLst>
                <a:ext uri="{FF2B5EF4-FFF2-40B4-BE49-F238E27FC236}">
                  <a16:creationId xmlns:a16="http://schemas.microsoft.com/office/drawing/2014/main" id="{A49D0FB0-BFA2-EDA4-4ABE-999F6FEBA857}"/>
                </a:ext>
              </a:extLst>
            </p:cNvPr>
            <p:cNvSpPr/>
            <p:nvPr/>
          </p:nvSpPr>
          <p:spPr>
            <a:xfrm>
              <a:off x="9120628" y="4444602"/>
              <a:ext cx="165031" cy="191496"/>
            </a:xfrm>
            <a:prstGeom prst="rect">
              <a:avLst/>
            </a:prstGeom>
            <a:noFill/>
            <a:ln w="28575">
              <a:noFill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bg1"/>
                </a:solidFill>
                <a:latin typeface="18 VAG Rounded Light   02390" pitchFamily="2" charset="0"/>
              </a:endParaRPr>
            </a:p>
          </p:txBody>
        </p:sp>
      </p:grpSp>
      <p:cxnSp>
        <p:nvCxnSpPr>
          <p:cNvPr id="449" name="Straight Arrow Connector 448">
            <a:extLst>
              <a:ext uri="{FF2B5EF4-FFF2-40B4-BE49-F238E27FC236}">
                <a16:creationId xmlns:a16="http://schemas.microsoft.com/office/drawing/2014/main" id="{98CA2B2E-5BEF-6E19-FC37-311D08B845B0}"/>
              </a:ext>
            </a:extLst>
          </p:cNvPr>
          <p:cNvCxnSpPr>
            <a:cxnSpLocks/>
          </p:cNvCxnSpPr>
          <p:nvPr/>
        </p:nvCxnSpPr>
        <p:spPr>
          <a:xfrm flipV="1">
            <a:off x="9596488" y="4736341"/>
            <a:ext cx="0" cy="801140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4" name="TextBox 453">
            <a:extLst>
              <a:ext uri="{FF2B5EF4-FFF2-40B4-BE49-F238E27FC236}">
                <a16:creationId xmlns:a16="http://schemas.microsoft.com/office/drawing/2014/main" id="{B01F1A18-F34F-006C-C71D-DCC3DF9FCB76}"/>
              </a:ext>
            </a:extLst>
          </p:cNvPr>
          <p:cNvSpPr txBox="1"/>
          <p:nvPr/>
        </p:nvSpPr>
        <p:spPr>
          <a:xfrm>
            <a:off x="1442540" y="4120124"/>
            <a:ext cx="3417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00" dirty="0" err="1">
                <a:solidFill>
                  <a:schemeClr val="bg1"/>
                </a:solidFill>
                <a:latin typeface="18 VAG Rounded Light   02390" pitchFamily="2" charset="0"/>
              </a:rPr>
              <a:t>clk</a:t>
            </a:r>
            <a:endParaRPr lang="en-US" sz="1100" dirty="0">
              <a:solidFill>
                <a:schemeClr val="bg1"/>
              </a:solidFill>
              <a:latin typeface="18 VAG Rounded Light   02390" pitchFamily="2" charset="0"/>
            </a:endParaRPr>
          </a:p>
        </p:txBody>
      </p:sp>
      <p:cxnSp>
        <p:nvCxnSpPr>
          <p:cNvPr id="456" name="Straight Connector 455">
            <a:extLst>
              <a:ext uri="{FF2B5EF4-FFF2-40B4-BE49-F238E27FC236}">
                <a16:creationId xmlns:a16="http://schemas.microsoft.com/office/drawing/2014/main" id="{245940B4-83F7-A371-DDED-84DC79891141}"/>
              </a:ext>
            </a:extLst>
          </p:cNvPr>
          <p:cNvCxnSpPr>
            <a:cxnSpLocks/>
            <a:stCxn id="454" idx="0"/>
            <a:endCxn id="332" idx="3"/>
          </p:cNvCxnSpPr>
          <p:nvPr/>
        </p:nvCxnSpPr>
        <p:spPr>
          <a:xfrm flipV="1">
            <a:off x="1613420" y="4017643"/>
            <a:ext cx="3886" cy="102481"/>
          </a:xfrm>
          <a:prstGeom prst="line">
            <a:avLst/>
          </a:prstGeom>
          <a:ln w="19050">
            <a:solidFill>
              <a:schemeClr val="accent6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7" name="TextBox 456">
            <a:extLst>
              <a:ext uri="{FF2B5EF4-FFF2-40B4-BE49-F238E27FC236}">
                <a16:creationId xmlns:a16="http://schemas.microsoft.com/office/drawing/2014/main" id="{5F1F7DB0-6CD9-15D8-A9C7-594A704DE0B1}"/>
              </a:ext>
            </a:extLst>
          </p:cNvPr>
          <p:cNvSpPr txBox="1"/>
          <p:nvPr/>
        </p:nvSpPr>
        <p:spPr>
          <a:xfrm>
            <a:off x="5853568" y="4679996"/>
            <a:ext cx="3417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00" dirty="0" err="1">
                <a:solidFill>
                  <a:schemeClr val="bg1"/>
                </a:solidFill>
                <a:latin typeface="18 VAG Rounded Light   02390" pitchFamily="2" charset="0"/>
              </a:rPr>
              <a:t>clk</a:t>
            </a:r>
            <a:endParaRPr lang="en-US" sz="1100" dirty="0">
              <a:solidFill>
                <a:schemeClr val="bg1"/>
              </a:solidFill>
              <a:latin typeface="18 VAG Rounded Light   02390" pitchFamily="2" charset="0"/>
            </a:endParaRPr>
          </a:p>
        </p:txBody>
      </p:sp>
      <p:sp>
        <p:nvSpPr>
          <p:cNvPr id="461" name="TextBox 460">
            <a:extLst>
              <a:ext uri="{FF2B5EF4-FFF2-40B4-BE49-F238E27FC236}">
                <a16:creationId xmlns:a16="http://schemas.microsoft.com/office/drawing/2014/main" id="{FE738B2C-2C36-2578-E323-38E7D6FA3739}"/>
              </a:ext>
            </a:extLst>
          </p:cNvPr>
          <p:cNvSpPr txBox="1"/>
          <p:nvPr/>
        </p:nvSpPr>
        <p:spPr>
          <a:xfrm>
            <a:off x="9813943" y="4842550"/>
            <a:ext cx="3417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00" dirty="0" err="1">
                <a:solidFill>
                  <a:schemeClr val="bg1"/>
                </a:solidFill>
                <a:latin typeface="18 VAG Rounded Light   02390" pitchFamily="2" charset="0"/>
              </a:rPr>
              <a:t>clk</a:t>
            </a:r>
            <a:endParaRPr lang="en-US" sz="1100" dirty="0">
              <a:solidFill>
                <a:schemeClr val="bg1"/>
              </a:solidFill>
              <a:latin typeface="18 VAG Rounded Light   02390" pitchFamily="2" charset="0"/>
            </a:endParaRPr>
          </a:p>
        </p:txBody>
      </p:sp>
      <p:cxnSp>
        <p:nvCxnSpPr>
          <p:cNvPr id="462" name="Straight Connector 461">
            <a:extLst>
              <a:ext uri="{FF2B5EF4-FFF2-40B4-BE49-F238E27FC236}">
                <a16:creationId xmlns:a16="http://schemas.microsoft.com/office/drawing/2014/main" id="{C60DDE42-432D-6CCE-975F-C92E5D285C26}"/>
              </a:ext>
            </a:extLst>
          </p:cNvPr>
          <p:cNvCxnSpPr>
            <a:cxnSpLocks/>
            <a:stCxn id="461" idx="0"/>
          </p:cNvCxnSpPr>
          <p:nvPr/>
        </p:nvCxnSpPr>
        <p:spPr>
          <a:xfrm flipV="1">
            <a:off x="9984823" y="4713414"/>
            <a:ext cx="0" cy="129136"/>
          </a:xfrm>
          <a:prstGeom prst="line">
            <a:avLst/>
          </a:prstGeom>
          <a:ln w="19050">
            <a:solidFill>
              <a:schemeClr val="accent6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2" name="Straight Arrow Connector 471">
            <a:extLst>
              <a:ext uri="{FF2B5EF4-FFF2-40B4-BE49-F238E27FC236}">
                <a16:creationId xmlns:a16="http://schemas.microsoft.com/office/drawing/2014/main" id="{908456E4-D4F5-2EA1-FF19-789AA5C3F8DA}"/>
              </a:ext>
            </a:extLst>
          </p:cNvPr>
          <p:cNvCxnSpPr>
            <a:cxnSpLocks/>
          </p:cNvCxnSpPr>
          <p:nvPr/>
        </p:nvCxnSpPr>
        <p:spPr>
          <a:xfrm flipH="1" flipV="1">
            <a:off x="5816885" y="4604793"/>
            <a:ext cx="0" cy="932688"/>
          </a:xfrm>
          <a:prstGeom prst="straightConnector1">
            <a:avLst/>
          </a:prstGeom>
          <a:ln w="127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5" name="Straight Arrow Connector 474">
            <a:extLst>
              <a:ext uri="{FF2B5EF4-FFF2-40B4-BE49-F238E27FC236}">
                <a16:creationId xmlns:a16="http://schemas.microsoft.com/office/drawing/2014/main" id="{908607ED-5082-B8EB-0CB6-ED344CA1BE73}"/>
              </a:ext>
            </a:extLst>
          </p:cNvPr>
          <p:cNvCxnSpPr>
            <a:cxnSpLocks/>
          </p:cNvCxnSpPr>
          <p:nvPr/>
        </p:nvCxnSpPr>
        <p:spPr>
          <a:xfrm flipV="1">
            <a:off x="4408736" y="5301220"/>
            <a:ext cx="0" cy="236261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2" name="Straight Arrow Connector 441">
            <a:extLst>
              <a:ext uri="{FF2B5EF4-FFF2-40B4-BE49-F238E27FC236}">
                <a16:creationId xmlns:a16="http://schemas.microsoft.com/office/drawing/2014/main" id="{77D15A79-CBAA-3476-E953-9E88EC542CAD}"/>
              </a:ext>
            </a:extLst>
          </p:cNvPr>
          <p:cNvCxnSpPr>
            <a:cxnSpLocks/>
          </p:cNvCxnSpPr>
          <p:nvPr/>
        </p:nvCxnSpPr>
        <p:spPr>
          <a:xfrm flipV="1">
            <a:off x="7883379" y="4657965"/>
            <a:ext cx="0" cy="879516"/>
          </a:xfrm>
          <a:prstGeom prst="straightConnector1">
            <a:avLst/>
          </a:prstGeom>
          <a:ln w="127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8" name="Straight Arrow Connector 447">
            <a:extLst>
              <a:ext uri="{FF2B5EF4-FFF2-40B4-BE49-F238E27FC236}">
                <a16:creationId xmlns:a16="http://schemas.microsoft.com/office/drawing/2014/main" id="{30435E35-829A-9B0E-3C1B-8AC96951ACA1}"/>
              </a:ext>
            </a:extLst>
          </p:cNvPr>
          <p:cNvCxnSpPr>
            <a:cxnSpLocks/>
          </p:cNvCxnSpPr>
          <p:nvPr/>
        </p:nvCxnSpPr>
        <p:spPr>
          <a:xfrm flipH="1" flipV="1">
            <a:off x="8608065" y="4473876"/>
            <a:ext cx="0" cy="1063605"/>
          </a:xfrm>
          <a:prstGeom prst="straightConnector1">
            <a:avLst/>
          </a:prstGeom>
          <a:ln w="127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A1D8640-1BD8-BEED-DD26-8BB1044FBB16}"/>
              </a:ext>
            </a:extLst>
          </p:cNvPr>
          <p:cNvSpPr txBox="1"/>
          <p:nvPr/>
        </p:nvSpPr>
        <p:spPr>
          <a:xfrm>
            <a:off x="4789384" y="4884927"/>
            <a:ext cx="94929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imm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[31:0]</a:t>
            </a:r>
            <a:endParaRPr lang="en-US" sz="2000" dirty="0">
              <a:solidFill>
                <a:schemeClr val="bg1"/>
              </a:solidFill>
              <a:latin typeface="18 VAG Rounded Light   02390" pitchFamily="2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F8A3D43-23D6-8073-FA9C-E13A73CB5D24}"/>
              </a:ext>
            </a:extLst>
          </p:cNvPr>
          <p:cNvSpPr txBox="1"/>
          <p:nvPr/>
        </p:nvSpPr>
        <p:spPr>
          <a:xfrm>
            <a:off x="1733676" y="3669569"/>
            <a:ext cx="35458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pc</a:t>
            </a:r>
            <a:endParaRPr lang="en-US" sz="2000" dirty="0">
              <a:solidFill>
                <a:schemeClr val="bg1"/>
              </a:solidFill>
              <a:latin typeface="18 VAG Rounded Light   02390" pitchFamily="2" charset="0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27B03F4-4F70-EB67-2FC8-0AEE5100B90D}"/>
              </a:ext>
            </a:extLst>
          </p:cNvPr>
          <p:cNvCxnSpPr>
            <a:cxnSpLocks/>
          </p:cNvCxnSpPr>
          <p:nvPr/>
        </p:nvCxnSpPr>
        <p:spPr>
          <a:xfrm flipV="1">
            <a:off x="1772305" y="3654124"/>
            <a:ext cx="365760" cy="0"/>
          </a:xfrm>
          <a:prstGeom prst="straightConnector1">
            <a:avLst/>
          </a:prstGeom>
          <a:ln w="28575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4EECC671-A924-2356-B7DC-DE13636CBDA5}"/>
              </a:ext>
            </a:extLst>
          </p:cNvPr>
          <p:cNvSpPr txBox="1"/>
          <p:nvPr/>
        </p:nvSpPr>
        <p:spPr>
          <a:xfrm>
            <a:off x="1968985" y="2379486"/>
            <a:ext cx="35458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+4</a:t>
            </a:r>
            <a:endParaRPr lang="en-US" sz="2000" dirty="0">
              <a:solidFill>
                <a:schemeClr val="bg1"/>
              </a:solidFill>
              <a:latin typeface="18 VAG Rounded Light   02390" pitchFamily="2" charset="0"/>
            </a:endParaRP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BA7E8C0-8665-164F-DB94-DAE69967F440}"/>
              </a:ext>
            </a:extLst>
          </p:cNvPr>
          <p:cNvCxnSpPr>
            <a:cxnSpLocks/>
          </p:cNvCxnSpPr>
          <p:nvPr/>
        </p:nvCxnSpPr>
        <p:spPr>
          <a:xfrm flipH="1">
            <a:off x="2270690" y="2496757"/>
            <a:ext cx="182880" cy="0"/>
          </a:xfrm>
          <a:prstGeom prst="line">
            <a:avLst/>
          </a:prstGeom>
          <a:ln w="19050">
            <a:solidFill>
              <a:schemeClr val="bg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74264EDC-6D20-221A-1FA0-C23197F903B2}"/>
              </a:ext>
            </a:extLst>
          </p:cNvPr>
          <p:cNvCxnSpPr>
            <a:cxnSpLocks/>
            <a:stCxn id="20" idx="0"/>
          </p:cNvCxnSpPr>
          <p:nvPr/>
        </p:nvCxnSpPr>
        <p:spPr>
          <a:xfrm rot="5400000" flipH="1" flipV="1">
            <a:off x="1830481" y="3046480"/>
            <a:ext cx="703576" cy="542602"/>
          </a:xfrm>
          <a:prstGeom prst="bentConnector3">
            <a:avLst>
              <a:gd name="adj1" fmla="val 100542"/>
            </a:avLst>
          </a:prstGeom>
          <a:ln w="28575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4" name="TextBox 473">
            <a:extLst>
              <a:ext uri="{FF2B5EF4-FFF2-40B4-BE49-F238E27FC236}">
                <a16:creationId xmlns:a16="http://schemas.microsoft.com/office/drawing/2014/main" id="{EADA092F-D4E9-20EF-B62D-834B9B1CF63B}"/>
              </a:ext>
            </a:extLst>
          </p:cNvPr>
          <p:cNvSpPr txBox="1"/>
          <p:nvPr/>
        </p:nvSpPr>
        <p:spPr>
          <a:xfrm>
            <a:off x="10106672" y="3711143"/>
            <a:ext cx="4395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mem</a:t>
            </a:r>
            <a:endParaRPr lang="en-US" sz="2000" dirty="0">
              <a:solidFill>
                <a:schemeClr val="bg1"/>
              </a:solidFill>
              <a:latin typeface="18 VAG Rounded Light   02390" pitchFamily="2" charset="0"/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9E730C79-AAC2-7A21-158E-0E25313D56F3}"/>
              </a:ext>
            </a:extLst>
          </p:cNvPr>
          <p:cNvSpPr txBox="1"/>
          <p:nvPr/>
        </p:nvSpPr>
        <p:spPr>
          <a:xfrm>
            <a:off x="2780297" y="5579638"/>
            <a:ext cx="1034257" cy="2425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inst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[31:0]</a:t>
            </a:r>
            <a:endParaRPr lang="en-US" sz="2000" dirty="0">
              <a:solidFill>
                <a:schemeClr val="bg1"/>
              </a:solidFill>
              <a:latin typeface="18 VAG Rounded Light   02390" pitchFamily="2" charset="0"/>
            </a:endParaRP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805FC406-05B2-8242-650C-D6E9D3BC10DC}"/>
              </a:ext>
            </a:extLst>
          </p:cNvPr>
          <p:cNvSpPr txBox="1"/>
          <p:nvPr/>
        </p:nvSpPr>
        <p:spPr>
          <a:xfrm>
            <a:off x="4062897" y="5552119"/>
            <a:ext cx="817853" cy="5201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18 VAG Rounded Light   02390" pitchFamily="2" charset="0"/>
              </a:rPr>
              <a:t>ImmSel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  <a:latin typeface="18 VAG Rounded Light   02390" pitchFamily="2" charset="0"/>
            </a:endParaRPr>
          </a:p>
          <a:p>
            <a:pPr algn="ctr">
              <a:lnSpc>
                <a:spcPct val="85000"/>
              </a:lnSpc>
            </a:pP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224C16BB-9DF8-AF11-E4A9-F5900F58BC4D}"/>
              </a:ext>
            </a:extLst>
          </p:cNvPr>
          <p:cNvSpPr txBox="1"/>
          <p:nvPr/>
        </p:nvSpPr>
        <p:spPr>
          <a:xfrm>
            <a:off x="5333604" y="5554208"/>
            <a:ext cx="885179" cy="9321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1600" dirty="0" err="1">
                <a:solidFill>
                  <a:schemeClr val="accent3"/>
                </a:solidFill>
                <a:latin typeface="18 VAG Rounded Light   02390" pitchFamily="2" charset="0"/>
              </a:rPr>
              <a:t>RegWEn</a:t>
            </a:r>
            <a:endParaRPr lang="en-US" sz="1600" dirty="0">
              <a:solidFill>
                <a:schemeClr val="accent3"/>
              </a:solidFill>
              <a:latin typeface="18 VAG Rounded Light   02390" pitchFamily="2" charset="0"/>
            </a:endParaRPr>
          </a:p>
          <a:p>
            <a:pPr algn="ctr">
              <a:lnSpc>
                <a:spcPct val="85000"/>
              </a:lnSpc>
            </a:pPr>
            <a:r>
              <a:rPr lang="en-US" sz="1600" dirty="0">
                <a:solidFill>
                  <a:schemeClr val="accent3"/>
                </a:solidFill>
                <a:latin typeface="18 VAG Rounded Light   02390" pitchFamily="2" charset="0"/>
              </a:rPr>
              <a:t>?</a:t>
            </a:r>
          </a:p>
          <a:p>
            <a:pPr algn="ctr">
              <a:lnSpc>
                <a:spcPct val="85000"/>
              </a:lnSpc>
            </a:pPr>
            <a:b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18 VAG Rounded Light   02390" pitchFamily="2" charset="0"/>
              </a:rPr>
            </a:b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  <a:latin typeface="18 VAG Rounded Light   02390" pitchFamily="2" charset="0"/>
            </a:endParaRP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3632A612-D2B9-ADCD-8A02-64FC0648A297}"/>
              </a:ext>
            </a:extLst>
          </p:cNvPr>
          <p:cNvSpPr txBox="1"/>
          <p:nvPr/>
        </p:nvSpPr>
        <p:spPr>
          <a:xfrm>
            <a:off x="7558332" y="5524627"/>
            <a:ext cx="449161" cy="408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1200" dirty="0" err="1">
                <a:solidFill>
                  <a:schemeClr val="accent3"/>
                </a:solidFill>
                <a:latin typeface="18 VAG Rounded Light   02390" pitchFamily="2" charset="0"/>
              </a:rPr>
              <a:t>Bsel</a:t>
            </a:r>
            <a:endParaRPr lang="en-US" sz="1200" dirty="0">
              <a:solidFill>
                <a:schemeClr val="accent3"/>
              </a:solidFill>
              <a:latin typeface="18 VAG Rounded Light   02390" pitchFamily="2" charset="0"/>
            </a:endParaRPr>
          </a:p>
          <a:p>
            <a:pPr algn="ctr">
              <a:lnSpc>
                <a:spcPct val="85000"/>
              </a:lnSpc>
            </a:pPr>
            <a:r>
              <a:rPr lang="en-US" sz="1200" dirty="0">
                <a:solidFill>
                  <a:schemeClr val="accent3"/>
                </a:solidFill>
                <a:latin typeface="18 VAG Rounded Light   02390" pitchFamily="2" charset="0"/>
              </a:rPr>
              <a:t>?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0D0C1867-1FFD-F311-31BB-7C2A4E3DB4AD}"/>
              </a:ext>
            </a:extLst>
          </p:cNvPr>
          <p:cNvSpPr txBox="1"/>
          <p:nvPr/>
        </p:nvSpPr>
        <p:spPr>
          <a:xfrm>
            <a:off x="8421291" y="5536765"/>
            <a:ext cx="702436" cy="4609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1400" dirty="0" err="1">
                <a:solidFill>
                  <a:schemeClr val="accent3"/>
                </a:solidFill>
                <a:latin typeface="18 VAG Rounded Light   02390" pitchFamily="2" charset="0"/>
              </a:rPr>
              <a:t>ALUSel</a:t>
            </a:r>
            <a:endParaRPr lang="en-US" sz="1400" dirty="0">
              <a:solidFill>
                <a:schemeClr val="accent3"/>
              </a:solidFill>
              <a:latin typeface="18 VAG Rounded Light   02390" pitchFamily="2" charset="0"/>
            </a:endParaRPr>
          </a:p>
          <a:p>
            <a:pPr algn="ctr">
              <a:lnSpc>
                <a:spcPct val="85000"/>
              </a:lnSpc>
            </a:pPr>
            <a:r>
              <a:rPr lang="en-US" sz="1400" dirty="0">
                <a:solidFill>
                  <a:schemeClr val="accent1"/>
                </a:solidFill>
                <a:latin typeface="18 VAG Rounded Light   02390" pitchFamily="2" charset="0"/>
              </a:rPr>
              <a:t>Add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0574EDEE-392B-DC05-E19A-7C22B2FFABF2}"/>
              </a:ext>
            </a:extLst>
          </p:cNvPr>
          <p:cNvSpPr txBox="1"/>
          <p:nvPr/>
        </p:nvSpPr>
        <p:spPr>
          <a:xfrm>
            <a:off x="9285659" y="5555777"/>
            <a:ext cx="817853" cy="4609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18 VAG Rounded Light   02390" pitchFamily="2" charset="0"/>
              </a:rPr>
              <a:t>MemRW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18 VAG Rounded Light   02390" pitchFamily="2" charset="0"/>
            </a:endParaRPr>
          </a:p>
          <a:p>
            <a:pPr algn="ctr">
              <a:lnSpc>
                <a:spcPct val="85000"/>
              </a:lnSpc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18 VAG Rounded Light   02390" pitchFamily="2" charset="0"/>
              </a:rPr>
              <a:t>Write</a:t>
            </a: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FF0F850A-25DC-02DE-3D8E-F4BBFD4155E2}"/>
              </a:ext>
            </a:extLst>
          </p:cNvPr>
          <p:cNvSpPr txBox="1"/>
          <p:nvPr/>
        </p:nvSpPr>
        <p:spPr>
          <a:xfrm>
            <a:off x="10252493" y="5557253"/>
            <a:ext cx="646331" cy="4609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1400" dirty="0" err="1">
                <a:solidFill>
                  <a:schemeClr val="accent3"/>
                </a:solidFill>
                <a:latin typeface="18 VAG Rounded Light   02390" pitchFamily="2" charset="0"/>
              </a:rPr>
              <a:t>WBSel</a:t>
            </a:r>
            <a:endParaRPr lang="en-US" sz="1400" dirty="0">
              <a:solidFill>
                <a:schemeClr val="accent3"/>
              </a:solidFill>
              <a:latin typeface="18 VAG Rounded Light   02390" pitchFamily="2" charset="0"/>
            </a:endParaRPr>
          </a:p>
          <a:p>
            <a:pPr algn="ctr">
              <a:lnSpc>
                <a:spcPct val="85000"/>
              </a:lnSpc>
            </a:pPr>
            <a:r>
              <a:rPr lang="en-US" sz="1400" dirty="0">
                <a:solidFill>
                  <a:schemeClr val="accent3"/>
                </a:solidFill>
                <a:latin typeface="18 VAG Rounded Light   02390" pitchFamily="2" charset="0"/>
              </a:rPr>
              <a:t>?</a:t>
            </a:r>
          </a:p>
        </p:txBody>
      </p:sp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D5574E08-8C14-422C-BD9C-969F4F3B25C2}"/>
              </a:ext>
            </a:extLst>
          </p:cNvPr>
          <p:cNvCxnSpPr>
            <a:cxnSpLocks/>
          </p:cNvCxnSpPr>
          <p:nvPr/>
        </p:nvCxnSpPr>
        <p:spPr>
          <a:xfrm flipV="1">
            <a:off x="10664370" y="3759701"/>
            <a:ext cx="0" cy="1767040"/>
          </a:xfrm>
          <a:prstGeom prst="straightConnector1">
            <a:avLst/>
          </a:prstGeom>
          <a:ln w="127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Rectangle 170">
            <a:extLst>
              <a:ext uri="{FF2B5EF4-FFF2-40B4-BE49-F238E27FC236}">
                <a16:creationId xmlns:a16="http://schemas.microsoft.com/office/drawing/2014/main" id="{B2E54D0A-9FBB-BD56-7769-DC00BEB2FC6E}"/>
              </a:ext>
            </a:extLst>
          </p:cNvPr>
          <p:cNvSpPr/>
          <p:nvPr/>
        </p:nvSpPr>
        <p:spPr>
          <a:xfrm>
            <a:off x="324172" y="5540557"/>
            <a:ext cx="10627823" cy="741060"/>
          </a:xfrm>
          <a:prstGeom prst="rect">
            <a:avLst/>
          </a:prstGeom>
          <a:noFill/>
          <a:ln w="28575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b"/>
          <a:lstStyle/>
          <a:p>
            <a:r>
              <a:rPr lang="en-US" sz="1600" b="1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Control Logic</a:t>
            </a:r>
          </a:p>
        </p:txBody>
      </p:sp>
      <p:sp>
        <p:nvSpPr>
          <p:cNvPr id="308" name="Rectangle 307">
            <a:extLst>
              <a:ext uri="{FF2B5EF4-FFF2-40B4-BE49-F238E27FC236}">
                <a16:creationId xmlns:a16="http://schemas.microsoft.com/office/drawing/2014/main" id="{B5F21712-74F9-1B1C-C348-211340BF727D}"/>
              </a:ext>
            </a:extLst>
          </p:cNvPr>
          <p:cNvSpPr/>
          <p:nvPr/>
        </p:nvSpPr>
        <p:spPr>
          <a:xfrm>
            <a:off x="4805939" y="2918076"/>
            <a:ext cx="1440473" cy="1655090"/>
          </a:xfrm>
          <a:prstGeom prst="rect">
            <a:avLst/>
          </a:prstGeom>
          <a:noFill/>
          <a:ln w="28575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b"/>
          <a:lstStyle/>
          <a:p>
            <a:pPr>
              <a:spcBef>
                <a:spcPts val="400"/>
              </a:spcBef>
            </a:pPr>
            <a:r>
              <a:rPr lang="en-US" sz="1400" i="1" dirty="0" err="1">
                <a:solidFill>
                  <a:schemeClr val="bg1"/>
                </a:solidFill>
                <a:latin typeface="18 VAG Rounded Light   02390" pitchFamily="2" charset="0"/>
              </a:rPr>
              <a:t>dataW</a:t>
            </a:r>
            <a:endParaRPr lang="en-US" sz="1400" i="1" dirty="0">
              <a:solidFill>
                <a:schemeClr val="bg1"/>
              </a:solidFill>
              <a:latin typeface="18 VAG Rounded Light   02390" pitchFamily="2" charset="0"/>
            </a:endParaRPr>
          </a:p>
          <a:p>
            <a:pPr>
              <a:spcBef>
                <a:spcPts val="1000"/>
              </a:spcBef>
            </a:pPr>
            <a:r>
              <a:rPr lang="en-US" sz="1400" i="1" dirty="0" err="1">
                <a:solidFill>
                  <a:schemeClr val="bg1"/>
                </a:solidFill>
                <a:latin typeface="18 VAG Rounded Light   02390" pitchFamily="2" charset="0"/>
              </a:rPr>
              <a:t>rsW</a:t>
            </a:r>
            <a:endParaRPr lang="en-US" sz="1400" i="1" dirty="0">
              <a:solidFill>
                <a:schemeClr val="bg1"/>
              </a:solidFill>
              <a:latin typeface="18 VAG Rounded Light   02390" pitchFamily="2" charset="0"/>
            </a:endParaRPr>
          </a:p>
          <a:p>
            <a:pPr>
              <a:spcBef>
                <a:spcPts val="400"/>
              </a:spcBef>
              <a:tabLst>
                <a:tab pos="1249363" algn="r"/>
              </a:tabLst>
            </a:pPr>
            <a:r>
              <a:rPr lang="en-US" sz="1400" i="1" dirty="0">
                <a:solidFill>
                  <a:schemeClr val="bg1"/>
                </a:solidFill>
                <a:latin typeface="18 VAG Rounded Light   02390" pitchFamily="2" charset="0"/>
              </a:rPr>
              <a:t>rsR1	dataR1</a:t>
            </a:r>
          </a:p>
          <a:p>
            <a:pPr>
              <a:spcBef>
                <a:spcPts val="400"/>
              </a:spcBef>
              <a:tabLst>
                <a:tab pos="1249363" algn="r"/>
              </a:tabLst>
            </a:pPr>
            <a:r>
              <a:rPr lang="en-US" sz="1400" i="1" dirty="0">
                <a:solidFill>
                  <a:schemeClr val="bg1"/>
                </a:solidFill>
                <a:latin typeface="18 VAG Rounded Light   02390" pitchFamily="2" charset="0"/>
              </a:rPr>
              <a:t>rsR2	</a:t>
            </a:r>
          </a:p>
          <a:p>
            <a:pPr>
              <a:spcBef>
                <a:spcPts val="400"/>
              </a:spcBef>
              <a:tabLst>
                <a:tab pos="1249363" algn="r"/>
              </a:tabLst>
            </a:pPr>
            <a:r>
              <a:rPr lang="en-US" sz="1400" i="1" dirty="0">
                <a:solidFill>
                  <a:schemeClr val="bg1"/>
                </a:solidFill>
                <a:latin typeface="18 VAG Rounded Light   02390" pitchFamily="2" charset="0"/>
              </a:rPr>
              <a:t>	dataR2</a:t>
            </a:r>
          </a:p>
          <a:p>
            <a:r>
              <a:rPr lang="en-US" sz="16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Reg[]</a:t>
            </a: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CD295204-4CA2-FED3-4ABC-4B0EE63D057A}"/>
              </a:ext>
            </a:extLst>
          </p:cNvPr>
          <p:cNvSpPr txBox="1"/>
          <p:nvPr/>
        </p:nvSpPr>
        <p:spPr>
          <a:xfrm>
            <a:off x="657480" y="2967174"/>
            <a:ext cx="52450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pc+4</a:t>
            </a:r>
            <a:endParaRPr lang="en-US" sz="2000" dirty="0">
              <a:solidFill>
                <a:schemeClr val="bg1"/>
              </a:solidFill>
              <a:latin typeface="18 VAG Rounded Light   02390" pitchFamily="2" charset="0"/>
            </a:endParaRPr>
          </a:p>
        </p:txBody>
      </p:sp>
      <p:cxnSp>
        <p:nvCxnSpPr>
          <p:cNvPr id="196" name="Straight Connector 195">
            <a:extLst>
              <a:ext uri="{FF2B5EF4-FFF2-40B4-BE49-F238E27FC236}">
                <a16:creationId xmlns:a16="http://schemas.microsoft.com/office/drawing/2014/main" id="{5B1182A6-0946-CC24-2378-F3DAB18A8640}"/>
              </a:ext>
            </a:extLst>
          </p:cNvPr>
          <p:cNvCxnSpPr/>
          <p:nvPr/>
        </p:nvCxnSpPr>
        <p:spPr>
          <a:xfrm flipV="1">
            <a:off x="6024448" y="4561851"/>
            <a:ext cx="0" cy="118145"/>
          </a:xfrm>
          <a:prstGeom prst="line">
            <a:avLst/>
          </a:prstGeom>
          <a:ln w="19050">
            <a:solidFill>
              <a:schemeClr val="accent6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Arrow Connector 200">
            <a:extLst>
              <a:ext uri="{FF2B5EF4-FFF2-40B4-BE49-F238E27FC236}">
                <a16:creationId xmlns:a16="http://schemas.microsoft.com/office/drawing/2014/main" id="{3CD8F465-4708-7101-87E2-4AAEE10F4240}"/>
              </a:ext>
            </a:extLst>
          </p:cNvPr>
          <p:cNvCxnSpPr>
            <a:cxnSpLocks/>
          </p:cNvCxnSpPr>
          <p:nvPr/>
        </p:nvCxnSpPr>
        <p:spPr>
          <a:xfrm>
            <a:off x="8861193" y="3967940"/>
            <a:ext cx="297442" cy="0"/>
          </a:xfrm>
          <a:prstGeom prst="straightConnector1">
            <a:avLst/>
          </a:prstGeom>
          <a:ln w="28575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9" name="Freeform 318">
            <a:extLst>
              <a:ext uri="{FF2B5EF4-FFF2-40B4-BE49-F238E27FC236}">
                <a16:creationId xmlns:a16="http://schemas.microsoft.com/office/drawing/2014/main" id="{50D48F20-2317-959C-0E0D-67B0974EEDE2}"/>
              </a:ext>
            </a:extLst>
          </p:cNvPr>
          <p:cNvSpPr>
            <a:spLocks/>
          </p:cNvSpPr>
          <p:nvPr/>
        </p:nvSpPr>
        <p:spPr>
          <a:xfrm>
            <a:off x="8279464" y="3549544"/>
            <a:ext cx="581729" cy="1053232"/>
          </a:xfrm>
          <a:custGeom>
            <a:avLst/>
            <a:gdLst>
              <a:gd name="connsiteX0" fmla="*/ 0 w 1793965"/>
              <a:gd name="connsiteY0" fmla="*/ 0 h 4650377"/>
              <a:gd name="connsiteX1" fmla="*/ 0 w 1793965"/>
              <a:gd name="connsiteY1" fmla="*/ 1898469 h 4650377"/>
              <a:gd name="connsiteX2" fmla="*/ 478971 w 1793965"/>
              <a:gd name="connsiteY2" fmla="*/ 2333897 h 4650377"/>
              <a:gd name="connsiteX3" fmla="*/ 0 w 1793965"/>
              <a:gd name="connsiteY3" fmla="*/ 2778034 h 4650377"/>
              <a:gd name="connsiteX4" fmla="*/ 0 w 1793965"/>
              <a:gd name="connsiteY4" fmla="*/ 4650377 h 4650377"/>
              <a:gd name="connsiteX5" fmla="*/ 1793965 w 1793965"/>
              <a:gd name="connsiteY5" fmla="*/ 3666309 h 4650377"/>
              <a:gd name="connsiteX6" fmla="*/ 1793965 w 1793965"/>
              <a:gd name="connsiteY6" fmla="*/ 984069 h 4650377"/>
              <a:gd name="connsiteX7" fmla="*/ 0 w 1793965"/>
              <a:gd name="connsiteY7" fmla="*/ 0 h 4650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3965" h="4650377">
                <a:moveTo>
                  <a:pt x="0" y="0"/>
                </a:moveTo>
                <a:lnTo>
                  <a:pt x="0" y="1898469"/>
                </a:lnTo>
                <a:lnTo>
                  <a:pt x="478971" y="2333897"/>
                </a:lnTo>
                <a:lnTo>
                  <a:pt x="0" y="2778034"/>
                </a:lnTo>
                <a:lnTo>
                  <a:pt x="0" y="4650377"/>
                </a:lnTo>
                <a:lnTo>
                  <a:pt x="1793965" y="3666309"/>
                </a:lnTo>
                <a:lnTo>
                  <a:pt x="1793965" y="984069"/>
                </a:lnTo>
                <a:lnTo>
                  <a:pt x="0" y="0"/>
                </a:lnTo>
                <a:close/>
              </a:path>
            </a:pathLst>
          </a:custGeom>
          <a:noFill/>
          <a:ln w="28575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rtlCol="0" anchor="ctr"/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endParaRPr lang="en-US" sz="16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r">
              <a:spcBef>
                <a:spcPts val="600"/>
              </a:spcBef>
              <a:spcAft>
                <a:spcPts val="600"/>
              </a:spcAft>
            </a:pPr>
            <a:r>
              <a:rPr lang="en-US" sz="1600" dirty="0">
                <a:solidFill>
                  <a:schemeClr val="bg1"/>
                </a:solidFill>
                <a:latin typeface="18 VAG Rounded Light   02390" pitchFamily="2" charset="0"/>
              </a:rPr>
              <a:t>ALU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</a:p>
        </p:txBody>
      </p:sp>
      <p:sp>
        <p:nvSpPr>
          <p:cNvPr id="14" name="Trapezoid 13">
            <a:extLst>
              <a:ext uri="{FF2B5EF4-FFF2-40B4-BE49-F238E27FC236}">
                <a16:creationId xmlns:a16="http://schemas.microsoft.com/office/drawing/2014/main" id="{1FA82655-74D3-4483-7C00-4AA72A5B4B28}"/>
              </a:ext>
            </a:extLst>
          </p:cNvPr>
          <p:cNvSpPr/>
          <p:nvPr/>
        </p:nvSpPr>
        <p:spPr>
          <a:xfrm rot="5400000">
            <a:off x="7564091" y="4309794"/>
            <a:ext cx="598172" cy="234496"/>
          </a:xfrm>
          <a:prstGeom prst="trapezoid">
            <a:avLst>
              <a:gd name="adj" fmla="val 62818"/>
            </a:avLst>
          </a:prstGeom>
          <a:noFill/>
          <a:ln w="28575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vert270" rtlCol="0" anchor="ctr"/>
          <a:lstStyle/>
          <a:p>
            <a:pPr algn="ctr">
              <a:spcBef>
                <a:spcPts val="600"/>
              </a:spcBef>
            </a:pPr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  <a:p>
            <a:pPr algn="ctr">
              <a:spcBef>
                <a:spcPts val="600"/>
              </a:spcBef>
            </a:pPr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5FF65934-C540-D4EB-5E26-A7998F695809}"/>
              </a:ext>
            </a:extLst>
          </p:cNvPr>
          <p:cNvSpPr/>
          <p:nvPr/>
        </p:nvSpPr>
        <p:spPr>
          <a:xfrm>
            <a:off x="4095066" y="4684066"/>
            <a:ext cx="734547" cy="615137"/>
          </a:xfrm>
          <a:prstGeom prst="roundRect">
            <a:avLst/>
          </a:prstGeom>
          <a:solidFill>
            <a:srgbClr val="011223"/>
          </a:solidFill>
          <a:ln w="28575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r>
              <a:rPr lang="en-US" sz="1400" dirty="0" err="1">
                <a:solidFill>
                  <a:schemeClr val="bg1"/>
                </a:solidFill>
                <a:latin typeface="18 VAG Rounded Light   02390" pitchFamily="2" charset="0"/>
              </a:rPr>
              <a:t>Imm</a:t>
            </a:r>
            <a:r>
              <a:rPr lang="en-US" sz="1400" dirty="0">
                <a:solidFill>
                  <a:schemeClr val="bg1"/>
                </a:solidFill>
                <a:latin typeface="18 VAG Rounded Light   02390" pitchFamily="2" charset="0"/>
              </a:rPr>
              <a:t>. Gen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844C30EE-0B46-F596-A1E7-DBBD05AA6E8C}"/>
              </a:ext>
            </a:extLst>
          </p:cNvPr>
          <p:cNvCxnSpPr>
            <a:cxnSpLocks/>
          </p:cNvCxnSpPr>
          <p:nvPr/>
        </p:nvCxnSpPr>
        <p:spPr>
          <a:xfrm>
            <a:off x="6246032" y="3676635"/>
            <a:ext cx="2039112" cy="0"/>
          </a:xfrm>
          <a:prstGeom prst="straightConnector1">
            <a:avLst/>
          </a:prstGeom>
          <a:ln w="28575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CEAE60E-1B04-A561-A120-15A6EECD0B3C}"/>
              </a:ext>
            </a:extLst>
          </p:cNvPr>
          <p:cNvCxnSpPr>
            <a:cxnSpLocks/>
          </p:cNvCxnSpPr>
          <p:nvPr/>
        </p:nvCxnSpPr>
        <p:spPr>
          <a:xfrm flipV="1">
            <a:off x="10142760" y="3707112"/>
            <a:ext cx="403456" cy="7631"/>
          </a:xfrm>
          <a:prstGeom prst="straightConnector1">
            <a:avLst/>
          </a:prstGeom>
          <a:ln w="28575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rapezoid 42">
            <a:extLst>
              <a:ext uri="{FF2B5EF4-FFF2-40B4-BE49-F238E27FC236}">
                <a16:creationId xmlns:a16="http://schemas.microsoft.com/office/drawing/2014/main" id="{3D49AA6C-FDC0-F71F-C1EB-10C8698B9FBB}"/>
              </a:ext>
            </a:extLst>
          </p:cNvPr>
          <p:cNvSpPr/>
          <p:nvPr/>
        </p:nvSpPr>
        <p:spPr>
          <a:xfrm rot="5400000">
            <a:off x="10337532" y="3361302"/>
            <a:ext cx="682970" cy="276082"/>
          </a:xfrm>
          <a:prstGeom prst="trapezoid">
            <a:avLst>
              <a:gd name="adj" fmla="val 62818"/>
            </a:avLst>
          </a:prstGeom>
          <a:noFill/>
          <a:ln w="28575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vert270" rtlCol="0" anchor="ctr"/>
          <a:lstStyle/>
          <a:p>
            <a:pPr algn="ctr">
              <a:spcBef>
                <a:spcPts val="600"/>
              </a:spcBef>
            </a:pPr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  <a:p>
            <a:pPr algn="ctr">
              <a:spcBef>
                <a:spcPts val="600"/>
              </a:spcBef>
            </a:pPr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cxnSp>
        <p:nvCxnSpPr>
          <p:cNvPr id="52" name="Elbow Connector 51">
            <a:extLst>
              <a:ext uri="{FF2B5EF4-FFF2-40B4-BE49-F238E27FC236}">
                <a16:creationId xmlns:a16="http://schemas.microsoft.com/office/drawing/2014/main" id="{57CF8F99-0286-E37E-F3FB-E0346336384D}"/>
              </a:ext>
            </a:extLst>
          </p:cNvPr>
          <p:cNvCxnSpPr>
            <a:cxnSpLocks/>
          </p:cNvCxnSpPr>
          <p:nvPr/>
        </p:nvCxnSpPr>
        <p:spPr>
          <a:xfrm flipV="1">
            <a:off x="8929306" y="3375224"/>
            <a:ext cx="1611670" cy="592716"/>
          </a:xfrm>
          <a:prstGeom prst="bentConnector3">
            <a:avLst>
              <a:gd name="adj1" fmla="val 288"/>
            </a:avLst>
          </a:prstGeom>
          <a:ln w="28575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39530E4-C0FE-A21E-37D3-FDDEA2978D64}"/>
              </a:ext>
            </a:extLst>
          </p:cNvPr>
          <p:cNvSpPr txBox="1"/>
          <p:nvPr/>
        </p:nvSpPr>
        <p:spPr>
          <a:xfrm>
            <a:off x="6200437" y="4004802"/>
            <a:ext cx="6944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R[rs2]</a:t>
            </a:r>
            <a:endParaRPr lang="en-US" sz="2000" dirty="0">
              <a:solidFill>
                <a:schemeClr val="bg1"/>
              </a:solidFill>
              <a:latin typeface="18 VAG Rounded Light   02390" pitchFamily="2" charset="0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AA97298-3155-EC1D-2E13-3B49BAFEFE37}"/>
              </a:ext>
            </a:extLst>
          </p:cNvPr>
          <p:cNvCxnSpPr>
            <a:cxnSpLocks/>
          </p:cNvCxnSpPr>
          <p:nvPr/>
        </p:nvCxnSpPr>
        <p:spPr>
          <a:xfrm>
            <a:off x="6261052" y="4241300"/>
            <a:ext cx="1484877" cy="0"/>
          </a:xfrm>
          <a:prstGeom prst="straightConnector1">
            <a:avLst/>
          </a:prstGeom>
          <a:ln w="28575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A6C6B3E-480A-D5B6-1FD6-2F9FEFAD5971}"/>
              </a:ext>
            </a:extLst>
          </p:cNvPr>
          <p:cNvSpPr txBox="1"/>
          <p:nvPr/>
        </p:nvSpPr>
        <p:spPr>
          <a:xfrm>
            <a:off x="3302715" y="3211102"/>
            <a:ext cx="1119217" cy="8053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Bef>
                <a:spcPts val="800"/>
              </a:spcBef>
            </a:pPr>
            <a:r>
              <a:rPr lang="en-US" sz="11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inst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[11:7]</a:t>
            </a:r>
          </a:p>
          <a:p>
            <a:pPr algn="l">
              <a:spcBef>
                <a:spcPts val="800"/>
              </a:spcBef>
            </a:pPr>
            <a:r>
              <a:rPr lang="en-US" sz="11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inst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[19:15]</a:t>
            </a:r>
          </a:p>
          <a:p>
            <a:pPr algn="l">
              <a:spcBef>
                <a:spcPts val="800"/>
              </a:spcBef>
            </a:pPr>
            <a:r>
              <a:rPr lang="en-US" sz="11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inst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[24:20]</a:t>
            </a:r>
          </a:p>
        </p:txBody>
      </p:sp>
      <p:cxnSp>
        <p:nvCxnSpPr>
          <p:cNvPr id="421" name="Elbow Connector 420">
            <a:extLst>
              <a:ext uri="{FF2B5EF4-FFF2-40B4-BE49-F238E27FC236}">
                <a16:creationId xmlns:a16="http://schemas.microsoft.com/office/drawing/2014/main" id="{356B3A68-0F26-F67A-1004-D091F831F6EB}"/>
              </a:ext>
            </a:extLst>
          </p:cNvPr>
          <p:cNvCxnSpPr>
            <a:cxnSpLocks/>
            <a:endCxn id="419" idx="1"/>
          </p:cNvCxnSpPr>
          <p:nvPr/>
        </p:nvCxnSpPr>
        <p:spPr>
          <a:xfrm rot="5400000" flipH="1" flipV="1">
            <a:off x="8879358" y="4552072"/>
            <a:ext cx="252992" cy="229548"/>
          </a:xfrm>
          <a:prstGeom prst="bentConnector2">
            <a:avLst/>
          </a:prstGeom>
          <a:ln w="28575">
            <a:solidFill>
              <a:schemeClr val="accent6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D6FEF63-6F10-FB33-E208-0487C4E0B43F}"/>
              </a:ext>
            </a:extLst>
          </p:cNvPr>
          <p:cNvGrpSpPr/>
          <p:nvPr/>
        </p:nvGrpSpPr>
        <p:grpSpPr>
          <a:xfrm>
            <a:off x="669619" y="2248996"/>
            <a:ext cx="2712208" cy="1417320"/>
            <a:chOff x="669619" y="2248996"/>
            <a:chExt cx="2712208" cy="1417320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71789B83-E28C-A5AD-37E8-931DCDB03D2D}"/>
                </a:ext>
              </a:extLst>
            </p:cNvPr>
            <p:cNvGrpSpPr/>
            <p:nvPr/>
          </p:nvGrpSpPr>
          <p:grpSpPr>
            <a:xfrm>
              <a:off x="669619" y="2260284"/>
              <a:ext cx="2712208" cy="1389326"/>
              <a:chOff x="669619" y="2260284"/>
              <a:chExt cx="2712208" cy="1389326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1F1C45B5-4C5A-ABD0-3A57-FC4963B0AF90}"/>
                  </a:ext>
                </a:extLst>
              </p:cNvPr>
              <p:cNvGrpSpPr/>
              <p:nvPr/>
            </p:nvGrpSpPr>
            <p:grpSpPr>
              <a:xfrm>
                <a:off x="675203" y="2260284"/>
                <a:ext cx="2706624" cy="477526"/>
                <a:chOff x="675203" y="2260284"/>
                <a:chExt cx="2706624" cy="477526"/>
              </a:xfrm>
            </p:grpSpPr>
            <p:cxnSp>
              <p:nvCxnSpPr>
                <p:cNvPr id="44" name="Elbow Connector 43">
                  <a:extLst>
                    <a:ext uri="{FF2B5EF4-FFF2-40B4-BE49-F238E27FC236}">
                      <a16:creationId xmlns:a16="http://schemas.microsoft.com/office/drawing/2014/main" id="{B03094BC-8F6A-D387-7898-A9D47393FBB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 flipH="1" flipV="1">
                  <a:off x="2999590" y="2363686"/>
                  <a:ext cx="477525" cy="270723"/>
                </a:xfrm>
                <a:prstGeom prst="bentConnector3">
                  <a:avLst>
                    <a:gd name="adj1" fmla="val -2954"/>
                  </a:avLst>
                </a:prstGeom>
                <a:ln w="28575">
                  <a:solidFill>
                    <a:schemeClr val="bg1"/>
                  </a:solidFill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Straight Connector 44">
                  <a:extLst>
                    <a:ext uri="{FF2B5EF4-FFF2-40B4-BE49-F238E27FC236}">
                      <a16:creationId xmlns:a16="http://schemas.microsoft.com/office/drawing/2014/main" id="{B48E345A-8A63-15F9-232E-CBD5A84FDAE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75203" y="2260284"/>
                  <a:ext cx="2706624" cy="1985"/>
                </a:xfrm>
                <a:prstGeom prst="line">
                  <a:avLst/>
                </a:prstGeom>
                <a:ln w="28575">
                  <a:solidFill>
                    <a:schemeClr val="bg1"/>
                  </a:solidFill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6" name="Straight Arrow Connector 35">
                <a:extLst>
                  <a:ext uri="{FF2B5EF4-FFF2-40B4-BE49-F238E27FC236}">
                    <a16:creationId xmlns:a16="http://schemas.microsoft.com/office/drawing/2014/main" id="{A10B9C42-5699-EE8C-AC36-0AE32275C98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9619" y="3649608"/>
                <a:ext cx="768096" cy="2"/>
              </a:xfrm>
              <a:prstGeom prst="straightConnector1">
                <a:avLst/>
              </a:prstGeom>
              <a:ln w="28575">
                <a:solidFill>
                  <a:schemeClr val="bg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EACE085-2455-FEFB-4E16-26171C21839B}"/>
                </a:ext>
              </a:extLst>
            </p:cNvPr>
            <p:cNvCxnSpPr/>
            <p:nvPr/>
          </p:nvCxnSpPr>
          <p:spPr>
            <a:xfrm flipH="1">
              <a:off x="675203" y="2248996"/>
              <a:ext cx="0" cy="1417320"/>
            </a:xfrm>
            <a:prstGeom prst="line">
              <a:avLst/>
            </a:prstGeom>
            <a:ln w="28575">
              <a:solidFill>
                <a:schemeClr val="bg1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4BF4988-A5EC-C9B9-FDB0-9E50B50F75E8}"/>
              </a:ext>
            </a:extLst>
          </p:cNvPr>
          <p:cNvSpPr txBox="1"/>
          <p:nvPr/>
        </p:nvSpPr>
        <p:spPr>
          <a:xfrm>
            <a:off x="8554276" y="46016"/>
            <a:ext cx="3615092" cy="2450223"/>
          </a:xfrm>
          <a:prstGeom prst="rect">
            <a:avLst/>
          </a:prstGeom>
          <a:solidFill>
            <a:srgbClr val="7F7F7F">
              <a:alpha val="54510"/>
            </a:srgbClr>
          </a:solidFill>
        </p:spPr>
        <p:txBody>
          <a:bodyPr wrap="none" rtlCol="0">
            <a:spAutoFit/>
          </a:bodyPr>
          <a:lstStyle/>
          <a:p>
            <a:pPr marL="517525" lvl="1">
              <a:lnSpc>
                <a:spcPct val="85000"/>
              </a:lnSpc>
              <a:buClr>
                <a:schemeClr val="accent3"/>
              </a:buClr>
              <a:buSzPct val="100000"/>
            </a:pPr>
            <a:r>
              <a:rPr lang="en-US" sz="2000" dirty="0" err="1">
                <a:solidFill>
                  <a:schemeClr val="accent3"/>
                </a:solidFill>
                <a:latin typeface="18 VAG Rounded Light   02390" pitchFamily="2" charset="0"/>
                <a:cs typeface="Courier New" panose="02070309020205020404" pitchFamily="49" charset="0"/>
              </a:rPr>
              <a:t>RegWEn</a:t>
            </a:r>
            <a:r>
              <a:rPr lang="en-US" sz="2000" dirty="0">
                <a:solidFill>
                  <a:schemeClr val="accent3"/>
                </a:solidFill>
                <a:latin typeface="18 VAG Rounded Light   02390" pitchFamily="2" charset="0"/>
                <a:cs typeface="Courier New" panose="02070309020205020404" pitchFamily="49" charset="0"/>
              </a:rPr>
              <a:t>	</a:t>
            </a:r>
            <a:r>
              <a:rPr lang="en-US" sz="2000" dirty="0" err="1">
                <a:solidFill>
                  <a:schemeClr val="accent3"/>
                </a:solidFill>
                <a:latin typeface="18 VAG Rounded Light   02390" pitchFamily="2" charset="0"/>
                <a:cs typeface="Courier New" panose="02070309020205020404" pitchFamily="49" charset="0"/>
              </a:rPr>
              <a:t>Bsel</a:t>
            </a:r>
            <a:r>
              <a:rPr lang="en-US" sz="2000" dirty="0">
                <a:solidFill>
                  <a:schemeClr val="accent3"/>
                </a:solidFill>
                <a:latin typeface="18 VAG Rounded Light   02390" pitchFamily="2" charset="0"/>
                <a:cs typeface="Courier New" panose="02070309020205020404" pitchFamily="49" charset="0"/>
              </a:rPr>
              <a:t>	</a:t>
            </a:r>
            <a:r>
              <a:rPr lang="en-US" sz="2000" dirty="0" err="1">
                <a:solidFill>
                  <a:schemeClr val="accent3"/>
                </a:solidFill>
                <a:latin typeface="18 VAG Rounded Light   02390" pitchFamily="2" charset="0"/>
                <a:cs typeface="Courier New" panose="02070309020205020404" pitchFamily="49" charset="0"/>
              </a:rPr>
              <a:t>WBSel</a:t>
            </a:r>
            <a:endParaRPr lang="en-US" sz="2000" dirty="0">
              <a:solidFill>
                <a:schemeClr val="accent3"/>
              </a:solidFill>
              <a:latin typeface="18 VAG Rounded Light   02390" pitchFamily="2" charset="0"/>
              <a:cs typeface="Courier New" panose="02070309020205020404" pitchFamily="49" charset="0"/>
            </a:endParaRPr>
          </a:p>
          <a:p>
            <a:pPr marL="468313" lvl="1" indent="-457200">
              <a:lnSpc>
                <a:spcPct val="85000"/>
              </a:lnSpc>
              <a:buClr>
                <a:schemeClr val="accent3"/>
              </a:buClr>
              <a:buSzPct val="100000"/>
              <a:buFont typeface="+mj-lt"/>
              <a:buAutoNum type="alphaUcPeriod"/>
            </a:pPr>
            <a:r>
              <a:rPr lang="en-US" sz="2000" dirty="0">
                <a:solidFill>
                  <a:schemeClr val="bg1"/>
                </a:solidFill>
                <a:latin typeface="18 VAG Rounded Light   02390" pitchFamily="2" charset="0"/>
              </a:rPr>
              <a:t> </a:t>
            </a:r>
            <a:r>
              <a:rPr lang="en-US" sz="2000" dirty="0">
                <a:solidFill>
                  <a:schemeClr val="bg1"/>
                </a:solidFill>
                <a:latin typeface="18 VAG Rounded Light   02390" pitchFamily="2" charset="0"/>
                <a:cs typeface="Courier New" panose="02070309020205020404" pitchFamily="49" charset="0"/>
              </a:rPr>
              <a:t>Read(0)		0	0</a:t>
            </a:r>
            <a:endParaRPr lang="en-US" sz="2000" dirty="0">
              <a:solidFill>
                <a:schemeClr val="bg1"/>
              </a:solidFill>
              <a:latin typeface="18 VAG Rounded Light   02390" pitchFamily="2" charset="0"/>
            </a:endParaRPr>
          </a:p>
          <a:p>
            <a:pPr marL="468313" lvl="1" indent="-457200">
              <a:lnSpc>
                <a:spcPct val="85000"/>
              </a:lnSpc>
              <a:buClr>
                <a:schemeClr val="accent3"/>
              </a:buClr>
              <a:buSzPct val="100000"/>
              <a:buFont typeface="+mj-lt"/>
              <a:buAutoNum type="alphaUcPeriod"/>
            </a:pPr>
            <a:r>
              <a:rPr lang="en-US" sz="2000" dirty="0">
                <a:solidFill>
                  <a:schemeClr val="bg1"/>
                </a:solidFill>
                <a:latin typeface="18 VAG Rounded Light   02390" pitchFamily="2" charset="0"/>
              </a:rPr>
              <a:t> </a:t>
            </a:r>
            <a:r>
              <a:rPr lang="en-US" sz="2000" dirty="0">
                <a:solidFill>
                  <a:schemeClr val="bg1"/>
                </a:solidFill>
                <a:latin typeface="18 VAG Rounded Light   02390" pitchFamily="2" charset="0"/>
                <a:cs typeface="Courier New" panose="02070309020205020404" pitchFamily="49" charset="0"/>
              </a:rPr>
              <a:t>0			0	1</a:t>
            </a:r>
            <a:endParaRPr lang="en-US" sz="2000" baseline="-25000" dirty="0">
              <a:solidFill>
                <a:schemeClr val="bg1"/>
              </a:solidFill>
              <a:latin typeface="18 VAG Rounded Light   02390" pitchFamily="2" charset="0"/>
            </a:endParaRPr>
          </a:p>
          <a:p>
            <a:pPr marL="468313" lvl="1" indent="-457200">
              <a:lnSpc>
                <a:spcPct val="85000"/>
              </a:lnSpc>
              <a:buClr>
                <a:schemeClr val="accent3"/>
              </a:buClr>
              <a:buSzPct val="100000"/>
              <a:buFont typeface="+mj-lt"/>
              <a:buAutoNum type="alphaUcPeriod"/>
            </a:pPr>
            <a:r>
              <a:rPr lang="en-US" sz="2000" dirty="0">
                <a:solidFill>
                  <a:schemeClr val="bg1"/>
                </a:solidFill>
                <a:latin typeface="18 VAG Rounded Light   02390" pitchFamily="2" charset="0"/>
              </a:rPr>
              <a:t> </a:t>
            </a:r>
            <a:r>
              <a:rPr lang="en-US" sz="2000" dirty="0">
                <a:solidFill>
                  <a:schemeClr val="bg1"/>
                </a:solidFill>
                <a:latin typeface="18 VAG Rounded Light   02390" pitchFamily="2" charset="0"/>
                <a:cs typeface="Courier New" panose="02070309020205020404" pitchFamily="49" charset="0"/>
              </a:rPr>
              <a:t>0			1	0</a:t>
            </a:r>
          </a:p>
          <a:p>
            <a:pPr marL="468313" lvl="1" indent="-457200">
              <a:lnSpc>
                <a:spcPct val="85000"/>
              </a:lnSpc>
              <a:buClr>
                <a:schemeClr val="accent3"/>
              </a:buClr>
              <a:buSzPct val="100000"/>
              <a:buFont typeface="+mj-lt"/>
              <a:buAutoNum type="alphaUcPeriod"/>
            </a:pPr>
            <a:r>
              <a:rPr lang="en-US" sz="2000" dirty="0">
                <a:solidFill>
                  <a:schemeClr val="bg1"/>
                </a:solidFill>
                <a:latin typeface="18 VAG Rounded Light   02390" pitchFamily="2" charset="0"/>
                <a:cs typeface="Courier New" panose="02070309020205020404" pitchFamily="49" charset="0"/>
              </a:rPr>
              <a:t> 0			1	1</a:t>
            </a:r>
          </a:p>
          <a:p>
            <a:pPr marL="468313" lvl="1" indent="-457200">
              <a:lnSpc>
                <a:spcPct val="85000"/>
              </a:lnSpc>
              <a:buClr>
                <a:schemeClr val="accent3"/>
              </a:buClr>
              <a:buSzPct val="100000"/>
              <a:buFont typeface="+mj-lt"/>
              <a:buAutoNum type="alphaUcPeriod"/>
            </a:pPr>
            <a:r>
              <a:rPr lang="en-US" sz="2000" dirty="0">
                <a:solidFill>
                  <a:schemeClr val="bg1"/>
                </a:solidFill>
                <a:latin typeface="18 VAG Rounded Light   02390" pitchFamily="2" charset="0"/>
              </a:rPr>
              <a:t> </a:t>
            </a:r>
            <a:r>
              <a:rPr lang="en-US" sz="2000" dirty="0">
                <a:solidFill>
                  <a:schemeClr val="bg1"/>
                </a:solidFill>
                <a:latin typeface="18 VAG Rounded Light   02390" pitchFamily="2" charset="0"/>
                <a:cs typeface="Courier New" panose="02070309020205020404" pitchFamily="49" charset="0"/>
              </a:rPr>
              <a:t>Write(1)		0	0</a:t>
            </a:r>
            <a:endParaRPr lang="en-US" sz="2000" dirty="0">
              <a:solidFill>
                <a:schemeClr val="bg1"/>
              </a:solidFill>
              <a:latin typeface="18 VAG Rounded Light   02390" pitchFamily="2" charset="0"/>
            </a:endParaRPr>
          </a:p>
          <a:p>
            <a:pPr marL="468313" lvl="1" indent="-457200">
              <a:lnSpc>
                <a:spcPct val="85000"/>
              </a:lnSpc>
              <a:buClr>
                <a:schemeClr val="accent3"/>
              </a:buClr>
              <a:buSzPct val="100000"/>
              <a:buFont typeface="+mj-lt"/>
              <a:buAutoNum type="alphaUcPeriod"/>
            </a:pPr>
            <a:r>
              <a:rPr lang="en-US" sz="2000" dirty="0">
                <a:solidFill>
                  <a:schemeClr val="bg1"/>
                </a:solidFill>
                <a:latin typeface="18 VAG Rounded Light   02390" pitchFamily="2" charset="0"/>
              </a:rPr>
              <a:t> </a:t>
            </a:r>
            <a:r>
              <a:rPr lang="en-US" sz="2000" dirty="0">
                <a:solidFill>
                  <a:schemeClr val="bg1"/>
                </a:solidFill>
                <a:latin typeface="18 VAG Rounded Light   02390" pitchFamily="2" charset="0"/>
                <a:cs typeface="Courier New" panose="02070309020205020404" pitchFamily="49" charset="0"/>
              </a:rPr>
              <a:t>1			0	1</a:t>
            </a:r>
            <a:endParaRPr lang="en-US" sz="2000" baseline="-25000" dirty="0">
              <a:solidFill>
                <a:schemeClr val="bg1"/>
              </a:solidFill>
              <a:latin typeface="18 VAG Rounded Light   02390" pitchFamily="2" charset="0"/>
            </a:endParaRPr>
          </a:p>
          <a:p>
            <a:pPr marL="468313" lvl="1" indent="-457200">
              <a:lnSpc>
                <a:spcPct val="85000"/>
              </a:lnSpc>
              <a:buClr>
                <a:schemeClr val="accent3"/>
              </a:buClr>
              <a:buSzPct val="100000"/>
              <a:buFont typeface="+mj-lt"/>
              <a:buAutoNum type="alphaUcPeriod"/>
            </a:pPr>
            <a:r>
              <a:rPr lang="en-US" sz="2000" dirty="0">
                <a:solidFill>
                  <a:schemeClr val="bg1"/>
                </a:solidFill>
                <a:latin typeface="18 VAG Rounded Light   02390" pitchFamily="2" charset="0"/>
              </a:rPr>
              <a:t> </a:t>
            </a:r>
            <a:r>
              <a:rPr lang="en-US" sz="2000" dirty="0">
                <a:solidFill>
                  <a:schemeClr val="bg1"/>
                </a:solidFill>
                <a:latin typeface="18 VAG Rounded Light   02390" pitchFamily="2" charset="0"/>
                <a:cs typeface="Courier New" panose="02070309020205020404" pitchFamily="49" charset="0"/>
              </a:rPr>
              <a:t>1			1	0</a:t>
            </a:r>
            <a:endParaRPr lang="en-US" sz="2000" baseline="-25000" dirty="0">
              <a:solidFill>
                <a:schemeClr val="bg1"/>
              </a:solidFill>
              <a:latin typeface="18 VAG Rounded Light   02390" pitchFamily="2" charset="0"/>
            </a:endParaRPr>
          </a:p>
          <a:p>
            <a:pPr marL="468313" lvl="1" indent="-457200">
              <a:lnSpc>
                <a:spcPct val="85000"/>
              </a:lnSpc>
              <a:buClr>
                <a:schemeClr val="accent3"/>
              </a:buClr>
              <a:buSzPct val="100000"/>
              <a:buFont typeface="+mj-lt"/>
              <a:buAutoNum type="alphaUcPeriod"/>
            </a:pPr>
            <a:r>
              <a:rPr lang="en-US" sz="2000" dirty="0">
                <a:solidFill>
                  <a:schemeClr val="bg1"/>
                </a:solidFill>
                <a:latin typeface="18 VAG Rounded Light   02390" pitchFamily="2" charset="0"/>
              </a:rPr>
              <a:t> </a:t>
            </a:r>
            <a:r>
              <a:rPr lang="en-US" sz="2000" dirty="0">
                <a:solidFill>
                  <a:schemeClr val="bg1"/>
                </a:solidFill>
                <a:latin typeface="18 VAG Rounded Light   02390" pitchFamily="2" charset="0"/>
                <a:cs typeface="Courier New" panose="02070309020205020404" pitchFamily="49" charset="0"/>
              </a:rPr>
              <a:t>1			1	1</a:t>
            </a:r>
            <a:endParaRPr lang="en-US" sz="2000" baseline="-25000" dirty="0">
              <a:solidFill>
                <a:schemeClr val="bg1"/>
              </a:solidFill>
              <a:latin typeface="18 VAG Rounded Light   02390" pitchFamily="2" charset="0"/>
            </a:endParaRPr>
          </a:p>
        </p:txBody>
      </p:sp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3DEBAB2B-7874-4B9D-301C-B079BCB8A70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76019826"/>
              </p:ext>
            </p:extLst>
          </p:nvPr>
        </p:nvGraphicFramePr>
        <p:xfrm>
          <a:off x="665770" y="1149416"/>
          <a:ext cx="6237536" cy="49453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57504">
                  <a:extLst>
                    <a:ext uri="{9D8B030D-6E8A-4147-A177-3AD203B41FA5}">
                      <a16:colId xmlns:a16="http://schemas.microsoft.com/office/drawing/2014/main" val="162485383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88874313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92849539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258887520"/>
                    </a:ext>
                  </a:extLst>
                </a:gridCol>
                <a:gridCol w="386510">
                  <a:extLst>
                    <a:ext uri="{9D8B030D-6E8A-4147-A177-3AD203B41FA5}">
                      <a16:colId xmlns:a16="http://schemas.microsoft.com/office/drawing/2014/main" val="4279900494"/>
                    </a:ext>
                  </a:extLst>
                </a:gridCol>
                <a:gridCol w="367645">
                  <a:extLst>
                    <a:ext uri="{9D8B030D-6E8A-4147-A177-3AD203B41FA5}">
                      <a16:colId xmlns:a16="http://schemas.microsoft.com/office/drawing/2014/main" val="797878386"/>
                    </a:ext>
                  </a:extLst>
                </a:gridCol>
                <a:gridCol w="276254">
                  <a:extLst>
                    <a:ext uri="{9D8B030D-6E8A-4147-A177-3AD203B41FA5}">
                      <a16:colId xmlns:a16="http://schemas.microsoft.com/office/drawing/2014/main" val="3004986411"/>
                    </a:ext>
                  </a:extLst>
                </a:gridCol>
                <a:gridCol w="383622">
                  <a:extLst>
                    <a:ext uri="{9D8B030D-6E8A-4147-A177-3AD203B41FA5}">
                      <a16:colId xmlns:a16="http://schemas.microsoft.com/office/drawing/2014/main" val="62611582"/>
                    </a:ext>
                  </a:extLst>
                </a:gridCol>
                <a:gridCol w="443060">
                  <a:extLst>
                    <a:ext uri="{9D8B030D-6E8A-4147-A177-3AD203B41FA5}">
                      <a16:colId xmlns:a16="http://schemas.microsoft.com/office/drawing/2014/main" val="165761023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935468491"/>
                    </a:ext>
                  </a:extLst>
                </a:gridCol>
                <a:gridCol w="413889">
                  <a:extLst>
                    <a:ext uri="{9D8B030D-6E8A-4147-A177-3AD203B41FA5}">
                      <a16:colId xmlns:a16="http://schemas.microsoft.com/office/drawing/2014/main" val="1797088917"/>
                    </a:ext>
                  </a:extLst>
                </a:gridCol>
                <a:gridCol w="386499">
                  <a:extLst>
                    <a:ext uri="{9D8B030D-6E8A-4147-A177-3AD203B41FA5}">
                      <a16:colId xmlns:a16="http://schemas.microsoft.com/office/drawing/2014/main" val="953689441"/>
                    </a:ext>
                  </a:extLst>
                </a:gridCol>
                <a:gridCol w="405353">
                  <a:extLst>
                    <a:ext uri="{9D8B030D-6E8A-4147-A177-3AD203B41FA5}">
                      <a16:colId xmlns:a16="http://schemas.microsoft.com/office/drawing/2014/main" val="1552716741"/>
                    </a:ext>
                  </a:extLst>
                </a:gridCol>
                <a:gridCol w="461913">
                  <a:extLst>
                    <a:ext uri="{9D8B030D-6E8A-4147-A177-3AD203B41FA5}">
                      <a16:colId xmlns:a16="http://schemas.microsoft.com/office/drawing/2014/main" val="284225991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64973538"/>
                    </a:ext>
                  </a:extLst>
                </a:gridCol>
                <a:gridCol w="272487">
                  <a:extLst>
                    <a:ext uri="{9D8B030D-6E8A-4147-A177-3AD203B41FA5}">
                      <a16:colId xmlns:a16="http://schemas.microsoft.com/office/drawing/2014/main" val="390169693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5187930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85478718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27059248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90107775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059237148"/>
                    </a:ext>
                  </a:extLst>
                </a:gridCol>
              </a:tblGrid>
              <a:tr h="161807">
                <a:tc>
                  <a:txBody>
                    <a:bodyPr/>
                    <a:lstStyle/>
                    <a:p>
                      <a:pPr algn="l">
                        <a:lnSpc>
                          <a:spcPct val="80000"/>
                        </a:lnSpc>
                      </a:pPr>
                      <a:r>
                        <a:rPr lang="en-US" sz="11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31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80000"/>
                        </a:lnSpc>
                      </a:pPr>
                      <a:endParaRPr lang="en-US" sz="1100" b="0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80000"/>
                        </a:lnSpc>
                      </a:pPr>
                      <a:endParaRPr lang="en-US" sz="1100" b="0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80000"/>
                        </a:lnSpc>
                      </a:pPr>
                      <a:endParaRPr lang="en-US" sz="1100" b="0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80000"/>
                        </a:lnSpc>
                      </a:pPr>
                      <a:r>
                        <a:rPr lang="en-US" sz="11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80000"/>
                        </a:lnSpc>
                      </a:pPr>
                      <a:r>
                        <a:rPr lang="en-US" sz="11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24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80000"/>
                        </a:lnSpc>
                      </a:pPr>
                      <a:endParaRPr lang="en-US" sz="1100" b="0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80000"/>
                        </a:lnSpc>
                      </a:pPr>
                      <a:r>
                        <a:rPr lang="en-US" sz="11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20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80000"/>
                        </a:lnSpc>
                      </a:pPr>
                      <a:r>
                        <a:rPr lang="en-US" sz="11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19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80000"/>
                        </a:lnSpc>
                      </a:pPr>
                      <a:endParaRPr lang="en-US" sz="1100" b="0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80000"/>
                        </a:lnSpc>
                      </a:pPr>
                      <a:r>
                        <a:rPr lang="en-US" sz="11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15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80000"/>
                        </a:lnSpc>
                      </a:pPr>
                      <a:r>
                        <a:rPr lang="en-US" sz="11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14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80000"/>
                        </a:lnSpc>
                      </a:pPr>
                      <a:r>
                        <a:rPr lang="en-US" sz="11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12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80000"/>
                        </a:lnSpc>
                      </a:pPr>
                      <a:r>
                        <a:rPr lang="en-US" sz="11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11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80000"/>
                        </a:lnSpc>
                      </a:pPr>
                      <a:endParaRPr lang="en-US" sz="1100" b="0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80000"/>
                        </a:lnSpc>
                      </a:pPr>
                      <a:r>
                        <a:rPr lang="en-US" sz="11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7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80000"/>
                        </a:lnSpc>
                      </a:pPr>
                      <a:r>
                        <a:rPr lang="en-US" sz="11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6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80000"/>
                        </a:lnSpc>
                      </a:pPr>
                      <a:endParaRPr lang="en-US" sz="1100" b="0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80000"/>
                        </a:lnSpc>
                      </a:pPr>
                      <a:endParaRPr lang="en-US" sz="1100" b="0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80000"/>
                        </a:lnSpc>
                      </a:pPr>
                      <a:endParaRPr lang="en-US" sz="1100" b="0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80000"/>
                        </a:lnSpc>
                      </a:pPr>
                      <a:r>
                        <a:rPr lang="en-US" sz="11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83741400"/>
                  </a:ext>
                </a:extLst>
              </a:tr>
              <a:tr h="171060">
                <a:tc gridSpan="5"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200" b="1" i="0" dirty="0" err="1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imm</a:t>
                      </a:r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[11:5]</a:t>
                      </a:r>
                    </a:p>
                  </a:txBody>
                  <a:tcPr anchor="b"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  <a:spcBef>
                          <a:spcPts val="600"/>
                        </a:spcBef>
                      </a:pPr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rs2</a:t>
                      </a:r>
                    </a:p>
                  </a:txBody>
                  <a:tcPr anchor="b"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  <a:spcBef>
                          <a:spcPts val="600"/>
                        </a:spcBef>
                      </a:pPr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rs1</a:t>
                      </a:r>
                    </a:p>
                  </a:txBody>
                  <a:tcPr anchor="b"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  <a:spcBef>
                          <a:spcPts val="600"/>
                        </a:spcBef>
                      </a:pPr>
                      <a:r>
                        <a:rPr lang="en-US" sz="1200" b="1" dirty="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010</a:t>
                      </a:r>
                      <a:endParaRPr lang="en-US" sz="1200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200" b="1" i="0" dirty="0" err="1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imm</a:t>
                      </a:r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[4:0]</a:t>
                      </a:r>
                    </a:p>
                  </a:txBody>
                  <a:tcPr anchor="b"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  <a:spcBef>
                          <a:spcPts val="600"/>
                        </a:spcBef>
                      </a:pPr>
                      <a:r>
                        <a:rPr lang="en-US" sz="1200" b="1" dirty="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0100011</a:t>
                      </a:r>
                      <a:endParaRPr lang="en-US" sz="1200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6246549"/>
                  </a:ext>
                </a:extLst>
              </a:tr>
            </a:tbl>
          </a:graphicData>
        </a:graphic>
      </p:graphicFrame>
      <p:grpSp>
        <p:nvGrpSpPr>
          <p:cNvPr id="7" name="Group 6">
            <a:extLst>
              <a:ext uri="{FF2B5EF4-FFF2-40B4-BE49-F238E27FC236}">
                <a16:creationId xmlns:a16="http://schemas.microsoft.com/office/drawing/2014/main" id="{0BD916B4-5389-6C9D-61F4-AFF853DC9649}"/>
              </a:ext>
            </a:extLst>
          </p:cNvPr>
          <p:cNvGrpSpPr/>
          <p:nvPr/>
        </p:nvGrpSpPr>
        <p:grpSpPr>
          <a:xfrm>
            <a:off x="6409509" y="4232591"/>
            <a:ext cx="2711119" cy="560751"/>
            <a:chOff x="6409509" y="4232591"/>
            <a:chExt cx="2711119" cy="560751"/>
          </a:xfrm>
        </p:grpSpPr>
        <p:cxnSp>
          <p:nvCxnSpPr>
            <p:cNvPr id="8" name="Elbow Connector 7">
              <a:extLst>
                <a:ext uri="{FF2B5EF4-FFF2-40B4-BE49-F238E27FC236}">
                  <a16:creationId xmlns:a16="http://schemas.microsoft.com/office/drawing/2014/main" id="{1102A676-06DB-4028-B72F-3E044F9FB6BE}"/>
                </a:ext>
              </a:extLst>
            </p:cNvPr>
            <p:cNvCxnSpPr>
              <a:cxnSpLocks/>
            </p:cNvCxnSpPr>
            <p:nvPr/>
          </p:nvCxnSpPr>
          <p:spPr>
            <a:xfrm>
              <a:off x="6409509" y="4232591"/>
              <a:ext cx="2490278" cy="552042"/>
            </a:xfrm>
            <a:prstGeom prst="bentConnector3">
              <a:avLst>
                <a:gd name="adj1" fmla="val 55"/>
              </a:avLst>
            </a:prstGeom>
            <a:ln w="28575">
              <a:solidFill>
                <a:schemeClr val="bg1"/>
              </a:solidFill>
              <a:headEnd type="oval"/>
              <a:tailEnd type="none" w="lg" len="lg"/>
            </a:ln>
            <a:effectLst>
              <a:glow rad="63500">
                <a:srgbClr val="011223">
                  <a:alpha val="90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Elbow Connector 9">
              <a:extLst>
                <a:ext uri="{FF2B5EF4-FFF2-40B4-BE49-F238E27FC236}">
                  <a16:creationId xmlns:a16="http://schemas.microsoft.com/office/drawing/2014/main" id="{75A63B5A-FCE6-94F1-CA27-57934BA334F5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8879358" y="4552072"/>
              <a:ext cx="252992" cy="229548"/>
            </a:xfrm>
            <a:prstGeom prst="bentConnector2">
              <a:avLst/>
            </a:prstGeom>
            <a:ln w="28575">
              <a:solidFill>
                <a:schemeClr val="bg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535249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27B03F4-4F70-EB67-2FC8-0AEE5100B90D}"/>
              </a:ext>
            </a:extLst>
          </p:cNvPr>
          <p:cNvCxnSpPr>
            <a:cxnSpLocks/>
          </p:cNvCxnSpPr>
          <p:nvPr/>
        </p:nvCxnSpPr>
        <p:spPr>
          <a:xfrm flipV="1">
            <a:off x="1772305" y="3654124"/>
            <a:ext cx="365760" cy="0"/>
          </a:xfrm>
          <a:prstGeom prst="straightConnector1">
            <a:avLst/>
          </a:prstGeom>
          <a:ln w="28575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74264EDC-6D20-221A-1FA0-C23197F903B2}"/>
              </a:ext>
            </a:extLst>
          </p:cNvPr>
          <p:cNvCxnSpPr>
            <a:cxnSpLocks/>
            <a:stCxn id="20" idx="0"/>
          </p:cNvCxnSpPr>
          <p:nvPr/>
        </p:nvCxnSpPr>
        <p:spPr>
          <a:xfrm rot="5400000" flipH="1" flipV="1">
            <a:off x="1830481" y="3046480"/>
            <a:ext cx="703576" cy="542602"/>
          </a:xfrm>
          <a:prstGeom prst="bentConnector3">
            <a:avLst>
              <a:gd name="adj1" fmla="val 100542"/>
            </a:avLst>
          </a:prstGeom>
          <a:ln w="28575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6" name="Group 495">
            <a:extLst>
              <a:ext uri="{FF2B5EF4-FFF2-40B4-BE49-F238E27FC236}">
                <a16:creationId xmlns:a16="http://schemas.microsoft.com/office/drawing/2014/main" id="{0CCFBA22-6BE9-68E7-5282-A1008D19A432}"/>
              </a:ext>
            </a:extLst>
          </p:cNvPr>
          <p:cNvGrpSpPr/>
          <p:nvPr/>
        </p:nvGrpSpPr>
        <p:grpSpPr>
          <a:xfrm>
            <a:off x="659332" y="2260284"/>
            <a:ext cx="2712208" cy="1417320"/>
            <a:chOff x="669619" y="2248996"/>
            <a:chExt cx="2712208" cy="1417320"/>
          </a:xfrm>
        </p:grpSpPr>
        <p:grpSp>
          <p:nvGrpSpPr>
            <p:cNvPr id="497" name="Group 496">
              <a:extLst>
                <a:ext uri="{FF2B5EF4-FFF2-40B4-BE49-F238E27FC236}">
                  <a16:creationId xmlns:a16="http://schemas.microsoft.com/office/drawing/2014/main" id="{C917DCBB-1BFE-4AA0-DEE8-F585C1661471}"/>
                </a:ext>
              </a:extLst>
            </p:cNvPr>
            <p:cNvGrpSpPr/>
            <p:nvPr/>
          </p:nvGrpSpPr>
          <p:grpSpPr>
            <a:xfrm>
              <a:off x="669619" y="2260284"/>
              <a:ext cx="2712208" cy="1389326"/>
              <a:chOff x="669619" y="2260284"/>
              <a:chExt cx="2712208" cy="1389326"/>
            </a:xfrm>
          </p:grpSpPr>
          <p:grpSp>
            <p:nvGrpSpPr>
              <p:cNvPr id="499" name="Group 498">
                <a:extLst>
                  <a:ext uri="{FF2B5EF4-FFF2-40B4-BE49-F238E27FC236}">
                    <a16:creationId xmlns:a16="http://schemas.microsoft.com/office/drawing/2014/main" id="{DF03A4AA-19B8-4FB9-7F8F-2681AF43143E}"/>
                  </a:ext>
                </a:extLst>
              </p:cNvPr>
              <p:cNvGrpSpPr/>
              <p:nvPr/>
            </p:nvGrpSpPr>
            <p:grpSpPr>
              <a:xfrm>
                <a:off x="675203" y="2260284"/>
                <a:ext cx="2706624" cy="477526"/>
                <a:chOff x="675203" y="2260284"/>
                <a:chExt cx="2706624" cy="477526"/>
              </a:xfrm>
            </p:grpSpPr>
            <p:cxnSp>
              <p:nvCxnSpPr>
                <p:cNvPr id="501" name="Elbow Connector 500">
                  <a:extLst>
                    <a:ext uri="{FF2B5EF4-FFF2-40B4-BE49-F238E27FC236}">
                      <a16:creationId xmlns:a16="http://schemas.microsoft.com/office/drawing/2014/main" id="{7746EDF5-5F7C-7F2D-3B19-1C16310BFE4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 flipH="1" flipV="1">
                  <a:off x="2999590" y="2363686"/>
                  <a:ext cx="477525" cy="270723"/>
                </a:xfrm>
                <a:prstGeom prst="bentConnector3">
                  <a:avLst>
                    <a:gd name="adj1" fmla="val -2954"/>
                  </a:avLst>
                </a:prstGeom>
                <a:ln w="28575">
                  <a:solidFill>
                    <a:schemeClr val="bg1"/>
                  </a:solidFill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2" name="Straight Connector 501">
                  <a:extLst>
                    <a:ext uri="{FF2B5EF4-FFF2-40B4-BE49-F238E27FC236}">
                      <a16:creationId xmlns:a16="http://schemas.microsoft.com/office/drawing/2014/main" id="{338B666B-9246-2990-5D3E-04B39170596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75203" y="2260284"/>
                  <a:ext cx="2706624" cy="1985"/>
                </a:xfrm>
                <a:prstGeom prst="line">
                  <a:avLst/>
                </a:prstGeom>
                <a:ln w="28575">
                  <a:solidFill>
                    <a:schemeClr val="bg1"/>
                  </a:solidFill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500" name="Straight Arrow Connector 499">
                <a:extLst>
                  <a:ext uri="{FF2B5EF4-FFF2-40B4-BE49-F238E27FC236}">
                    <a16:creationId xmlns:a16="http://schemas.microsoft.com/office/drawing/2014/main" id="{C3E55B35-9E9E-E787-419E-A99F4788C70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9619" y="3649608"/>
                <a:ext cx="768096" cy="2"/>
              </a:xfrm>
              <a:prstGeom prst="straightConnector1">
                <a:avLst/>
              </a:prstGeom>
              <a:ln w="28575">
                <a:solidFill>
                  <a:schemeClr val="bg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98" name="Straight Connector 497">
              <a:extLst>
                <a:ext uri="{FF2B5EF4-FFF2-40B4-BE49-F238E27FC236}">
                  <a16:creationId xmlns:a16="http://schemas.microsoft.com/office/drawing/2014/main" id="{985399C2-0900-0857-6908-7E0992938258}"/>
                </a:ext>
              </a:extLst>
            </p:cNvPr>
            <p:cNvCxnSpPr/>
            <p:nvPr/>
          </p:nvCxnSpPr>
          <p:spPr>
            <a:xfrm flipH="1">
              <a:off x="675203" y="2248996"/>
              <a:ext cx="0" cy="1417320"/>
            </a:xfrm>
            <a:prstGeom prst="line">
              <a:avLst/>
            </a:prstGeom>
            <a:ln w="28575">
              <a:solidFill>
                <a:schemeClr val="bg1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B42F0B2-F341-D3A6-B467-28E3737D187C}"/>
              </a:ext>
            </a:extLst>
          </p:cNvPr>
          <p:cNvGrpSpPr/>
          <p:nvPr/>
        </p:nvGrpSpPr>
        <p:grpSpPr>
          <a:xfrm>
            <a:off x="659332" y="2260284"/>
            <a:ext cx="2743200" cy="1409285"/>
            <a:chOff x="659332" y="2260284"/>
            <a:chExt cx="2743200" cy="1409285"/>
          </a:xfrm>
          <a:effectLst>
            <a:glow rad="63500">
              <a:schemeClr val="accent2">
                <a:satMod val="175000"/>
                <a:alpha val="40000"/>
              </a:schemeClr>
            </a:glow>
          </a:effectLst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9DC1D61D-4B1E-ECCF-6F1D-5E0682AF1867}"/>
                </a:ext>
              </a:extLst>
            </p:cNvPr>
            <p:cNvGrpSpPr/>
            <p:nvPr/>
          </p:nvGrpSpPr>
          <p:grpSpPr>
            <a:xfrm>
              <a:off x="659332" y="2260284"/>
              <a:ext cx="2743200" cy="1409285"/>
              <a:chOff x="659332" y="2260284"/>
              <a:chExt cx="2743200" cy="1409285"/>
            </a:xfrm>
          </p:grpSpPr>
          <p:cxnSp>
            <p:nvCxnSpPr>
              <p:cNvPr id="43" name="Elbow Connector 42">
                <a:extLst>
                  <a:ext uri="{FF2B5EF4-FFF2-40B4-BE49-F238E27FC236}">
                    <a16:creationId xmlns:a16="http://schemas.microsoft.com/office/drawing/2014/main" id="{F644AB74-F9A6-3422-460F-E38E85DE7F6C}"/>
                  </a:ext>
                </a:extLst>
              </p:cNvPr>
              <p:cNvCxnSpPr>
                <a:cxnSpLocks/>
                <a:endCxn id="331" idx="1"/>
              </p:cNvCxnSpPr>
              <p:nvPr/>
            </p:nvCxnSpPr>
            <p:spPr>
              <a:xfrm rot="16200000" flipH="1">
                <a:off x="368042" y="2581247"/>
                <a:ext cx="1383680" cy="741756"/>
              </a:xfrm>
              <a:prstGeom prst="bentConnector2">
                <a:avLst/>
              </a:prstGeom>
              <a:ln w="57150">
                <a:solidFill>
                  <a:schemeClr val="accent2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03FB4651-3EC4-9F91-65BF-D4BE3C40098A}"/>
                  </a:ext>
                </a:extLst>
              </p:cNvPr>
              <p:cNvGrpSpPr/>
              <p:nvPr/>
            </p:nvGrpSpPr>
            <p:grpSpPr>
              <a:xfrm>
                <a:off x="1780532" y="2965993"/>
                <a:ext cx="673038" cy="703576"/>
                <a:chOff x="1780532" y="2965993"/>
                <a:chExt cx="673038" cy="703576"/>
              </a:xfrm>
            </p:grpSpPr>
            <p:cxnSp>
              <p:nvCxnSpPr>
                <p:cNvPr id="44" name="Elbow Connector 43">
                  <a:extLst>
                    <a:ext uri="{FF2B5EF4-FFF2-40B4-BE49-F238E27FC236}">
                      <a16:creationId xmlns:a16="http://schemas.microsoft.com/office/drawing/2014/main" id="{45798298-E577-A327-7CBF-FA0995B6AD0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 flipH="1" flipV="1">
                  <a:off x="1830481" y="3046480"/>
                  <a:ext cx="703576" cy="542602"/>
                </a:xfrm>
                <a:prstGeom prst="bentConnector3">
                  <a:avLst>
                    <a:gd name="adj1" fmla="val 100542"/>
                  </a:avLst>
                </a:prstGeom>
                <a:ln w="57150">
                  <a:solidFill>
                    <a:schemeClr val="accent2"/>
                  </a:solidFill>
                  <a:headEnd type="oval" w="sm" len="sm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Straight Connector 44">
                  <a:extLst>
                    <a:ext uri="{FF2B5EF4-FFF2-40B4-BE49-F238E27FC236}">
                      <a16:creationId xmlns:a16="http://schemas.microsoft.com/office/drawing/2014/main" id="{CE31C1B1-08ED-FA31-EA82-2543128D767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80532" y="3655540"/>
                  <a:ext cx="130436" cy="0"/>
                </a:xfrm>
                <a:prstGeom prst="line">
                  <a:avLst/>
                </a:prstGeom>
                <a:ln w="57150">
                  <a:solidFill>
                    <a:schemeClr val="accent2"/>
                  </a:solidFill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D80FAFB5-E547-3846-D695-4267F69AEEC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59332" y="2260284"/>
                <a:ext cx="2743200" cy="1985"/>
              </a:xfrm>
              <a:prstGeom prst="line">
                <a:avLst/>
              </a:prstGeom>
              <a:ln w="57150">
                <a:solidFill>
                  <a:schemeClr val="accent2"/>
                </a:solidFill>
                <a:headEnd w="sm" len="sm"/>
                <a:tail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Elbow Connector 37">
                <a:extLst>
                  <a:ext uri="{FF2B5EF4-FFF2-40B4-BE49-F238E27FC236}">
                    <a16:creationId xmlns:a16="http://schemas.microsoft.com/office/drawing/2014/main" id="{1C1646F1-7C78-BDC3-1D62-7284DFA5B330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H="1" flipV="1">
                <a:off x="2993946" y="2363686"/>
                <a:ext cx="477525" cy="270723"/>
              </a:xfrm>
              <a:prstGeom prst="bentConnector3">
                <a:avLst>
                  <a:gd name="adj1" fmla="val -5318"/>
                </a:avLst>
              </a:prstGeom>
              <a:ln w="57150">
                <a:solidFill>
                  <a:schemeClr val="accent2"/>
                </a:solidFill>
                <a:headEnd w="sm" len="sm"/>
                <a:tail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C8C285CD-B982-036A-7AB9-3A191443705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72305" y="3657994"/>
              <a:ext cx="365760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0F34E2EF-E6E4-480A-85BB-220BE1C28AFF}"/>
              </a:ext>
            </a:extLst>
          </p:cNvPr>
          <p:cNvSpPr/>
          <p:nvPr/>
        </p:nvSpPr>
        <p:spPr>
          <a:xfrm>
            <a:off x="4095066" y="4684066"/>
            <a:ext cx="734547" cy="615137"/>
          </a:xfrm>
          <a:prstGeom prst="roundRect">
            <a:avLst/>
          </a:prstGeom>
          <a:noFill/>
          <a:ln w="1905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r>
              <a:rPr lang="en-US" sz="1400" dirty="0" err="1">
                <a:solidFill>
                  <a:schemeClr val="bg1"/>
                </a:solidFill>
                <a:latin typeface="18 VAG Rounded Light   02390" pitchFamily="2" charset="0"/>
              </a:rPr>
              <a:t>Imm</a:t>
            </a:r>
            <a:r>
              <a:rPr lang="en-US" sz="1400" dirty="0">
                <a:solidFill>
                  <a:schemeClr val="bg1"/>
                </a:solidFill>
                <a:latin typeface="18 VAG Rounded Light   02390" pitchFamily="2" charset="0"/>
              </a:rPr>
              <a:t>. Gen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A5E8AD9-296E-37B4-4E87-99DCBDA65600}"/>
              </a:ext>
            </a:extLst>
          </p:cNvPr>
          <p:cNvSpPr txBox="1"/>
          <p:nvPr/>
        </p:nvSpPr>
        <p:spPr>
          <a:xfrm>
            <a:off x="3106523" y="4777354"/>
            <a:ext cx="111921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en-US" sz="110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inst</a:t>
            </a:r>
            <a:r>
              <a:rPr kumimoji="0" lang="en-US" sz="11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[31:20]</a:t>
            </a:r>
            <a:endParaRPr lang="en-US" sz="2000" dirty="0">
              <a:solidFill>
                <a:schemeClr val="bg1"/>
              </a:solidFill>
              <a:latin typeface="18 VAG Rounded Light   02390" pitchFamily="2" charset="0"/>
            </a:endParaRPr>
          </a:p>
        </p:txBody>
      </p:sp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id="{C4CABF1C-C840-9F3E-AB67-F1D6561813BC}"/>
              </a:ext>
            </a:extLst>
          </p:cNvPr>
          <p:cNvCxnSpPr>
            <a:cxnSpLocks/>
          </p:cNvCxnSpPr>
          <p:nvPr/>
        </p:nvCxnSpPr>
        <p:spPr>
          <a:xfrm rot="10800000" flipH="1">
            <a:off x="4808959" y="4530234"/>
            <a:ext cx="2936970" cy="596712"/>
          </a:xfrm>
          <a:prstGeom prst="bentConnector3">
            <a:avLst>
              <a:gd name="adj1" fmla="val 92537"/>
            </a:avLst>
          </a:prstGeom>
          <a:ln w="28575">
            <a:solidFill>
              <a:schemeClr val="bg1"/>
            </a:solidFill>
            <a:tailEnd type="triangle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6" name="Straight Arrow Connector 425">
            <a:extLst>
              <a:ext uri="{FF2B5EF4-FFF2-40B4-BE49-F238E27FC236}">
                <a16:creationId xmlns:a16="http://schemas.microsoft.com/office/drawing/2014/main" id="{E4D1DEAE-7AAB-4FA5-9AC7-CEF254DF6C1E}"/>
              </a:ext>
            </a:extLst>
          </p:cNvPr>
          <p:cNvCxnSpPr>
            <a:cxnSpLocks/>
          </p:cNvCxnSpPr>
          <p:nvPr/>
        </p:nvCxnSpPr>
        <p:spPr>
          <a:xfrm>
            <a:off x="7983123" y="4427042"/>
            <a:ext cx="301752" cy="1490"/>
          </a:xfrm>
          <a:prstGeom prst="straightConnector1">
            <a:avLst/>
          </a:prstGeom>
          <a:ln w="28575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163182A8-AAC2-5CFD-2ED1-D6AE1F385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tabLst>
                <a:tab pos="10280650" algn="r"/>
              </a:tabLst>
            </a:pPr>
            <a:r>
              <a:rPr lang="en-US" dirty="0"/>
              <a:t>Lighting the </a:t>
            </a:r>
            <a:r>
              <a:rPr lang="en-US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STORE</a:t>
            </a:r>
            <a:r>
              <a:rPr lang="en-US" dirty="0"/>
              <a:t> Datapath</a:t>
            </a:r>
            <a:endParaRPr lang="en-US" dirty="0">
              <a:solidFill>
                <a:schemeClr val="bg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07" name="Rectangle 306">
            <a:extLst>
              <a:ext uri="{FF2B5EF4-FFF2-40B4-BE49-F238E27FC236}">
                <a16:creationId xmlns:a16="http://schemas.microsoft.com/office/drawing/2014/main" id="{5E2B3D3E-7682-F6FD-4010-CC6BCDC1F9BA}"/>
              </a:ext>
            </a:extLst>
          </p:cNvPr>
          <p:cNvSpPr/>
          <p:nvPr/>
        </p:nvSpPr>
        <p:spPr>
          <a:xfrm>
            <a:off x="2124990" y="3375224"/>
            <a:ext cx="934483" cy="1152150"/>
          </a:xfrm>
          <a:prstGeom prst="rect">
            <a:avLst/>
          </a:prstGeom>
          <a:noFill/>
          <a:ln w="28575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b"/>
          <a:lstStyle/>
          <a:p>
            <a:r>
              <a:rPr lang="en-US" sz="1400" i="1" dirty="0" err="1">
                <a:solidFill>
                  <a:schemeClr val="bg1"/>
                </a:solidFill>
                <a:latin typeface="18 VAG Rounded Light   02390" pitchFamily="2" charset="0"/>
              </a:rPr>
              <a:t>addr</a:t>
            </a:r>
            <a:endParaRPr lang="en-US" sz="1400" i="1" dirty="0">
              <a:solidFill>
                <a:schemeClr val="bg1"/>
              </a:solidFill>
              <a:latin typeface="18 VAG Rounded Light   02390" pitchFamily="2" charset="0"/>
            </a:endParaRPr>
          </a:p>
          <a:p>
            <a:pPr algn="r"/>
            <a:r>
              <a:rPr lang="en-US" sz="1400" i="1" dirty="0" err="1">
                <a:solidFill>
                  <a:schemeClr val="bg1"/>
                </a:solidFill>
                <a:latin typeface="18 VAG Rounded Light   02390" pitchFamily="2" charset="0"/>
              </a:rPr>
              <a:t>inst</a:t>
            </a:r>
            <a:endParaRPr lang="en-US" sz="1400" i="1" dirty="0">
              <a:solidFill>
                <a:schemeClr val="bg1"/>
              </a:solidFill>
              <a:latin typeface="18 VAG Rounded Light   02390" pitchFamily="2" charset="0"/>
            </a:endParaRPr>
          </a:p>
          <a:p>
            <a:endParaRPr lang="en-US" sz="1600" dirty="0">
              <a:solidFill>
                <a:schemeClr val="bg1"/>
              </a:solidFill>
              <a:latin typeface="18 VAG Rounded Light   02390" pitchFamily="2" charset="0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IMEM</a:t>
            </a:r>
          </a:p>
        </p:txBody>
      </p:sp>
      <p:sp>
        <p:nvSpPr>
          <p:cNvPr id="324" name="Freeform 323">
            <a:extLst>
              <a:ext uri="{FF2B5EF4-FFF2-40B4-BE49-F238E27FC236}">
                <a16:creationId xmlns:a16="http://schemas.microsoft.com/office/drawing/2014/main" id="{C3F319D4-E9C9-BF79-1D0B-B024CF36D456}"/>
              </a:ext>
            </a:extLst>
          </p:cNvPr>
          <p:cNvSpPr>
            <a:spLocks/>
          </p:cNvSpPr>
          <p:nvPr/>
        </p:nvSpPr>
        <p:spPr>
          <a:xfrm>
            <a:off x="2458278" y="2385959"/>
            <a:ext cx="644039" cy="714015"/>
          </a:xfrm>
          <a:custGeom>
            <a:avLst/>
            <a:gdLst>
              <a:gd name="connsiteX0" fmla="*/ 0 w 1793965"/>
              <a:gd name="connsiteY0" fmla="*/ 0 h 4650377"/>
              <a:gd name="connsiteX1" fmla="*/ 0 w 1793965"/>
              <a:gd name="connsiteY1" fmla="*/ 1898469 h 4650377"/>
              <a:gd name="connsiteX2" fmla="*/ 478971 w 1793965"/>
              <a:gd name="connsiteY2" fmla="*/ 2333897 h 4650377"/>
              <a:gd name="connsiteX3" fmla="*/ 0 w 1793965"/>
              <a:gd name="connsiteY3" fmla="*/ 2778034 h 4650377"/>
              <a:gd name="connsiteX4" fmla="*/ 0 w 1793965"/>
              <a:gd name="connsiteY4" fmla="*/ 4650377 h 4650377"/>
              <a:gd name="connsiteX5" fmla="*/ 1793965 w 1793965"/>
              <a:gd name="connsiteY5" fmla="*/ 3666309 h 4650377"/>
              <a:gd name="connsiteX6" fmla="*/ 1793965 w 1793965"/>
              <a:gd name="connsiteY6" fmla="*/ 984069 h 4650377"/>
              <a:gd name="connsiteX7" fmla="*/ 0 w 1793965"/>
              <a:gd name="connsiteY7" fmla="*/ 0 h 4650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3965" h="4650377">
                <a:moveTo>
                  <a:pt x="0" y="0"/>
                </a:moveTo>
                <a:lnTo>
                  <a:pt x="0" y="1898469"/>
                </a:lnTo>
                <a:lnTo>
                  <a:pt x="478971" y="2333897"/>
                </a:lnTo>
                <a:lnTo>
                  <a:pt x="0" y="2778034"/>
                </a:lnTo>
                <a:lnTo>
                  <a:pt x="0" y="4650377"/>
                </a:lnTo>
                <a:lnTo>
                  <a:pt x="1793965" y="3666309"/>
                </a:lnTo>
                <a:lnTo>
                  <a:pt x="1793965" y="984069"/>
                </a:lnTo>
                <a:lnTo>
                  <a:pt x="0" y="0"/>
                </a:lnTo>
                <a:close/>
              </a:path>
            </a:pathLst>
          </a:custGeom>
          <a:noFill/>
          <a:ln w="28575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rtlCol="0" anchor="ctr"/>
          <a:lstStyle/>
          <a:p>
            <a:pPr algn="r"/>
            <a:r>
              <a:rPr lang="en-US" sz="1600" dirty="0">
                <a:solidFill>
                  <a:schemeClr val="bg1"/>
                </a:solidFill>
                <a:latin typeface="18 VAG Rounded Light   02390" pitchFamily="2" charset="0"/>
              </a:rPr>
              <a:t>add</a:t>
            </a:r>
          </a:p>
        </p:txBody>
      </p:sp>
      <p:sp>
        <p:nvSpPr>
          <p:cNvPr id="327" name="Isosceles Triangle 59">
            <a:extLst>
              <a:ext uri="{FF2B5EF4-FFF2-40B4-BE49-F238E27FC236}">
                <a16:creationId xmlns:a16="http://schemas.microsoft.com/office/drawing/2014/main" id="{EFECB578-3A21-E891-8D71-0213F089D1C0}"/>
              </a:ext>
            </a:extLst>
          </p:cNvPr>
          <p:cNvSpPr>
            <a:spLocks noChangeAspect="1"/>
          </p:cNvSpPr>
          <p:nvPr/>
        </p:nvSpPr>
        <p:spPr>
          <a:xfrm>
            <a:off x="5943281" y="4428532"/>
            <a:ext cx="182880" cy="142528"/>
          </a:xfrm>
          <a:prstGeom prst="triangle">
            <a:avLst/>
          </a:prstGeom>
          <a:noFill/>
          <a:ln w="28575" cap="flat" cmpd="sng" algn="ctr">
            <a:solidFill>
              <a:schemeClr val="bg1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18 VAG Rounded Light   02390" pitchFamily="2" charset="0"/>
            </a:endParaRPr>
          </a:p>
        </p:txBody>
      </p:sp>
      <p:grpSp>
        <p:nvGrpSpPr>
          <p:cNvPr id="330" name="Group 329">
            <a:extLst>
              <a:ext uri="{FF2B5EF4-FFF2-40B4-BE49-F238E27FC236}">
                <a16:creationId xmlns:a16="http://schemas.microsoft.com/office/drawing/2014/main" id="{B7F7F169-A5F4-56F1-6936-D7E5E795DF1A}"/>
              </a:ext>
            </a:extLst>
          </p:cNvPr>
          <p:cNvGrpSpPr/>
          <p:nvPr/>
        </p:nvGrpSpPr>
        <p:grpSpPr>
          <a:xfrm>
            <a:off x="1430760" y="3270286"/>
            <a:ext cx="349772" cy="747357"/>
            <a:chOff x="959047" y="3126189"/>
            <a:chExt cx="415675" cy="914792"/>
          </a:xfrm>
        </p:grpSpPr>
        <p:sp>
          <p:nvSpPr>
            <p:cNvPr id="331" name="Rectangle 330">
              <a:extLst>
                <a:ext uri="{FF2B5EF4-FFF2-40B4-BE49-F238E27FC236}">
                  <a16:creationId xmlns:a16="http://schemas.microsoft.com/office/drawing/2014/main" id="{A5C8CA32-3065-E6B7-1BD4-077B2DB839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9047" y="3126189"/>
              <a:ext cx="415675" cy="914792"/>
            </a:xfrm>
            <a:prstGeom prst="rect">
              <a:avLst/>
            </a:prstGeom>
            <a:noFill/>
            <a:ln w="28575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lIns="68580" tIns="34290" rIns="68580" bIns="34290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urier New" panose="02070309020205020404" pitchFamily="49" charset="0"/>
                  <a:ea typeface="ＭＳ Ｐゴシック" pitchFamily="-1" charset="-128"/>
                  <a:cs typeface="Courier New" panose="02070309020205020404" pitchFamily="49" charset="0"/>
                </a:rPr>
                <a:t>PC</a:t>
              </a:r>
            </a:p>
          </p:txBody>
        </p:sp>
        <p:sp>
          <p:nvSpPr>
            <p:cNvPr id="332" name="Isosceles Triangle 58">
              <a:extLst>
                <a:ext uri="{FF2B5EF4-FFF2-40B4-BE49-F238E27FC236}">
                  <a16:creationId xmlns:a16="http://schemas.microsoft.com/office/drawing/2014/main" id="{CC9BC0A6-4DFD-877B-775C-BD92FA021900}"/>
                </a:ext>
              </a:extLst>
            </p:cNvPr>
            <p:cNvSpPr/>
            <p:nvPr/>
          </p:nvSpPr>
          <p:spPr>
            <a:xfrm>
              <a:off x="1069894" y="3868203"/>
              <a:ext cx="221693" cy="172777"/>
            </a:xfrm>
            <a:prstGeom prst="triangle">
              <a:avLst/>
            </a:prstGeom>
            <a:noFill/>
            <a:ln w="28575" cap="flat" cmpd="sng" algn="ctr">
              <a:solidFill>
                <a:schemeClr val="bg1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18 VAG Rounded Light   02390" pitchFamily="2" charset="0"/>
              </a:endParaRPr>
            </a:p>
          </p:txBody>
        </p:sp>
      </p:grpSp>
      <p:cxnSp>
        <p:nvCxnSpPr>
          <p:cNvPr id="375" name="Elbow Connector 374">
            <a:extLst>
              <a:ext uri="{FF2B5EF4-FFF2-40B4-BE49-F238E27FC236}">
                <a16:creationId xmlns:a16="http://schemas.microsoft.com/office/drawing/2014/main" id="{8CB4FC43-FB1E-DAD9-6933-1031DF7B151C}"/>
              </a:ext>
            </a:extLst>
          </p:cNvPr>
          <p:cNvCxnSpPr>
            <a:cxnSpLocks/>
          </p:cNvCxnSpPr>
          <p:nvPr/>
        </p:nvCxnSpPr>
        <p:spPr>
          <a:xfrm flipV="1">
            <a:off x="3059473" y="3420761"/>
            <a:ext cx="1734699" cy="530538"/>
          </a:xfrm>
          <a:prstGeom prst="bentConnector3">
            <a:avLst>
              <a:gd name="adj1" fmla="val 17787"/>
            </a:avLst>
          </a:prstGeom>
          <a:ln w="28575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6" name="Straight Arrow Connector 375">
            <a:extLst>
              <a:ext uri="{FF2B5EF4-FFF2-40B4-BE49-F238E27FC236}">
                <a16:creationId xmlns:a16="http://schemas.microsoft.com/office/drawing/2014/main" id="{06C5600C-FF32-7B65-A838-616535BD3D13}"/>
              </a:ext>
            </a:extLst>
          </p:cNvPr>
          <p:cNvCxnSpPr/>
          <p:nvPr/>
        </p:nvCxnSpPr>
        <p:spPr>
          <a:xfrm>
            <a:off x="3357586" y="3685070"/>
            <a:ext cx="1452348" cy="0"/>
          </a:xfrm>
          <a:prstGeom prst="straightConnector1">
            <a:avLst/>
          </a:prstGeom>
          <a:ln w="28575">
            <a:solidFill>
              <a:schemeClr val="bg1"/>
            </a:solidFill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7" name="Straight Arrow Connector 376">
            <a:extLst>
              <a:ext uri="{FF2B5EF4-FFF2-40B4-BE49-F238E27FC236}">
                <a16:creationId xmlns:a16="http://schemas.microsoft.com/office/drawing/2014/main" id="{205D2502-C217-CFAD-90DA-7224BAC69EC5}"/>
              </a:ext>
            </a:extLst>
          </p:cNvPr>
          <p:cNvCxnSpPr/>
          <p:nvPr/>
        </p:nvCxnSpPr>
        <p:spPr>
          <a:xfrm>
            <a:off x="3357586" y="3951299"/>
            <a:ext cx="1452348" cy="0"/>
          </a:xfrm>
          <a:prstGeom prst="straightConnector1">
            <a:avLst/>
          </a:prstGeom>
          <a:ln w="28575">
            <a:solidFill>
              <a:schemeClr val="bg1"/>
            </a:solidFill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8" name="TextBox 377">
            <a:extLst>
              <a:ext uri="{FF2B5EF4-FFF2-40B4-BE49-F238E27FC236}">
                <a16:creationId xmlns:a16="http://schemas.microsoft.com/office/drawing/2014/main" id="{3C014DA4-D84B-41C9-9809-76936069E596}"/>
              </a:ext>
            </a:extLst>
          </p:cNvPr>
          <p:cNvSpPr txBox="1"/>
          <p:nvPr/>
        </p:nvSpPr>
        <p:spPr>
          <a:xfrm>
            <a:off x="3302715" y="3211102"/>
            <a:ext cx="1119217" cy="8053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Bef>
                <a:spcPts val="800"/>
              </a:spcBef>
            </a:pPr>
            <a:r>
              <a:rPr lang="en-US" sz="11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inst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[11:7]</a:t>
            </a:r>
          </a:p>
          <a:p>
            <a:pPr algn="l">
              <a:spcBef>
                <a:spcPts val="800"/>
              </a:spcBef>
            </a:pPr>
            <a:r>
              <a:rPr lang="en-US" sz="11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inst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[19:15]</a:t>
            </a:r>
          </a:p>
          <a:p>
            <a:pPr algn="l">
              <a:spcBef>
                <a:spcPts val="800"/>
              </a:spcBef>
            </a:pPr>
            <a:r>
              <a:rPr lang="en-US" sz="11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inst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[24:20]</a:t>
            </a:r>
          </a:p>
        </p:txBody>
      </p:sp>
      <p:cxnSp>
        <p:nvCxnSpPr>
          <p:cNvPr id="386" name="Straight Arrow Connector 385">
            <a:extLst>
              <a:ext uri="{FF2B5EF4-FFF2-40B4-BE49-F238E27FC236}">
                <a16:creationId xmlns:a16="http://schemas.microsoft.com/office/drawing/2014/main" id="{5795E669-F7FD-51D5-9708-7B3C9BD34CCE}"/>
              </a:ext>
            </a:extLst>
          </p:cNvPr>
          <p:cNvCxnSpPr/>
          <p:nvPr/>
        </p:nvCxnSpPr>
        <p:spPr>
          <a:xfrm>
            <a:off x="3190630" y="3951299"/>
            <a:ext cx="0" cy="1575442"/>
          </a:xfrm>
          <a:prstGeom prst="straightConnector1">
            <a:avLst/>
          </a:prstGeom>
          <a:ln w="28575">
            <a:solidFill>
              <a:schemeClr val="bg1"/>
            </a:solidFill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7" name="Straight Arrow Connector 386">
            <a:extLst>
              <a:ext uri="{FF2B5EF4-FFF2-40B4-BE49-F238E27FC236}">
                <a16:creationId xmlns:a16="http://schemas.microsoft.com/office/drawing/2014/main" id="{A5D422CF-1692-106D-093A-8F6E171C79D9}"/>
              </a:ext>
            </a:extLst>
          </p:cNvPr>
          <p:cNvCxnSpPr>
            <a:cxnSpLocks/>
          </p:cNvCxnSpPr>
          <p:nvPr/>
        </p:nvCxnSpPr>
        <p:spPr>
          <a:xfrm flipV="1">
            <a:off x="3187909" y="5013221"/>
            <a:ext cx="914400" cy="0"/>
          </a:xfrm>
          <a:prstGeom prst="straightConnector1">
            <a:avLst/>
          </a:prstGeom>
          <a:ln w="28575">
            <a:solidFill>
              <a:schemeClr val="bg1"/>
            </a:solidFill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5" name="TextBox 404">
            <a:extLst>
              <a:ext uri="{FF2B5EF4-FFF2-40B4-BE49-F238E27FC236}">
                <a16:creationId xmlns:a16="http://schemas.microsoft.com/office/drawing/2014/main" id="{FEB16DF6-43AA-9A5F-FFF9-30CB1A3DA5D6}"/>
              </a:ext>
            </a:extLst>
          </p:cNvPr>
          <p:cNvSpPr txBox="1"/>
          <p:nvPr/>
        </p:nvSpPr>
        <p:spPr>
          <a:xfrm>
            <a:off x="6200437" y="3455146"/>
            <a:ext cx="6944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R[rs1]</a:t>
            </a:r>
            <a:endParaRPr lang="en-US" sz="2000" dirty="0">
              <a:solidFill>
                <a:schemeClr val="bg1"/>
              </a:solidFill>
              <a:latin typeface="18 VAG Rounded Light   02390" pitchFamily="2" charset="0"/>
            </a:endParaRPr>
          </a:p>
        </p:txBody>
      </p:sp>
      <p:sp>
        <p:nvSpPr>
          <p:cNvPr id="454" name="TextBox 453">
            <a:extLst>
              <a:ext uri="{FF2B5EF4-FFF2-40B4-BE49-F238E27FC236}">
                <a16:creationId xmlns:a16="http://schemas.microsoft.com/office/drawing/2014/main" id="{B01F1A18-F34F-006C-C71D-DCC3DF9FCB76}"/>
              </a:ext>
            </a:extLst>
          </p:cNvPr>
          <p:cNvSpPr txBox="1"/>
          <p:nvPr/>
        </p:nvSpPr>
        <p:spPr>
          <a:xfrm>
            <a:off x="1442540" y="4120124"/>
            <a:ext cx="3417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00" dirty="0" err="1">
                <a:solidFill>
                  <a:schemeClr val="bg1"/>
                </a:solidFill>
                <a:latin typeface="18 VAG Rounded Light   02390" pitchFamily="2" charset="0"/>
              </a:rPr>
              <a:t>clk</a:t>
            </a:r>
            <a:endParaRPr lang="en-US" sz="1100" dirty="0">
              <a:solidFill>
                <a:schemeClr val="bg1"/>
              </a:solidFill>
              <a:latin typeface="18 VAG Rounded Light   02390" pitchFamily="2" charset="0"/>
            </a:endParaRPr>
          </a:p>
        </p:txBody>
      </p:sp>
      <p:cxnSp>
        <p:nvCxnSpPr>
          <p:cNvPr id="456" name="Straight Connector 455">
            <a:extLst>
              <a:ext uri="{FF2B5EF4-FFF2-40B4-BE49-F238E27FC236}">
                <a16:creationId xmlns:a16="http://schemas.microsoft.com/office/drawing/2014/main" id="{245940B4-83F7-A371-DDED-84DC79891141}"/>
              </a:ext>
            </a:extLst>
          </p:cNvPr>
          <p:cNvCxnSpPr>
            <a:cxnSpLocks/>
            <a:stCxn id="454" idx="0"/>
            <a:endCxn id="332" idx="3"/>
          </p:cNvCxnSpPr>
          <p:nvPr/>
        </p:nvCxnSpPr>
        <p:spPr>
          <a:xfrm flipV="1">
            <a:off x="1613420" y="4017643"/>
            <a:ext cx="3886" cy="102481"/>
          </a:xfrm>
          <a:prstGeom prst="line">
            <a:avLst/>
          </a:prstGeom>
          <a:ln w="19050">
            <a:solidFill>
              <a:schemeClr val="accent6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7" name="TextBox 456">
            <a:extLst>
              <a:ext uri="{FF2B5EF4-FFF2-40B4-BE49-F238E27FC236}">
                <a16:creationId xmlns:a16="http://schemas.microsoft.com/office/drawing/2014/main" id="{5F1F7DB0-6CD9-15D8-A9C7-594A704DE0B1}"/>
              </a:ext>
            </a:extLst>
          </p:cNvPr>
          <p:cNvSpPr txBox="1"/>
          <p:nvPr/>
        </p:nvSpPr>
        <p:spPr>
          <a:xfrm>
            <a:off x="5853568" y="4679996"/>
            <a:ext cx="3417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00" dirty="0" err="1">
                <a:solidFill>
                  <a:schemeClr val="bg1"/>
                </a:solidFill>
                <a:latin typeface="18 VAG Rounded Light   02390" pitchFamily="2" charset="0"/>
              </a:rPr>
              <a:t>clk</a:t>
            </a:r>
            <a:endParaRPr lang="en-US" sz="1100" dirty="0">
              <a:solidFill>
                <a:schemeClr val="bg1"/>
              </a:solidFill>
              <a:latin typeface="18 VAG Rounded Light   02390" pitchFamily="2" charset="0"/>
            </a:endParaRPr>
          </a:p>
        </p:txBody>
      </p:sp>
      <p:cxnSp>
        <p:nvCxnSpPr>
          <p:cNvPr id="472" name="Straight Arrow Connector 471">
            <a:extLst>
              <a:ext uri="{FF2B5EF4-FFF2-40B4-BE49-F238E27FC236}">
                <a16:creationId xmlns:a16="http://schemas.microsoft.com/office/drawing/2014/main" id="{908456E4-D4F5-2EA1-FF19-789AA5C3F8DA}"/>
              </a:ext>
            </a:extLst>
          </p:cNvPr>
          <p:cNvCxnSpPr>
            <a:cxnSpLocks/>
          </p:cNvCxnSpPr>
          <p:nvPr/>
        </p:nvCxnSpPr>
        <p:spPr>
          <a:xfrm flipH="1" flipV="1">
            <a:off x="5816885" y="4604793"/>
            <a:ext cx="0" cy="932688"/>
          </a:xfrm>
          <a:prstGeom prst="straightConnector1">
            <a:avLst/>
          </a:prstGeom>
          <a:ln w="127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5" name="Straight Arrow Connector 474">
            <a:extLst>
              <a:ext uri="{FF2B5EF4-FFF2-40B4-BE49-F238E27FC236}">
                <a16:creationId xmlns:a16="http://schemas.microsoft.com/office/drawing/2014/main" id="{908607ED-5082-B8EB-0CB6-ED344CA1BE73}"/>
              </a:ext>
            </a:extLst>
          </p:cNvPr>
          <p:cNvCxnSpPr>
            <a:cxnSpLocks/>
          </p:cNvCxnSpPr>
          <p:nvPr/>
        </p:nvCxnSpPr>
        <p:spPr>
          <a:xfrm flipV="1">
            <a:off x="4408736" y="5301220"/>
            <a:ext cx="0" cy="236261"/>
          </a:xfrm>
          <a:prstGeom prst="straightConnector1">
            <a:avLst/>
          </a:prstGeom>
          <a:ln w="127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2" name="Straight Arrow Connector 441">
            <a:extLst>
              <a:ext uri="{FF2B5EF4-FFF2-40B4-BE49-F238E27FC236}">
                <a16:creationId xmlns:a16="http://schemas.microsoft.com/office/drawing/2014/main" id="{77D15A79-CBAA-3476-E953-9E88EC542CAD}"/>
              </a:ext>
            </a:extLst>
          </p:cNvPr>
          <p:cNvCxnSpPr>
            <a:cxnSpLocks/>
          </p:cNvCxnSpPr>
          <p:nvPr/>
        </p:nvCxnSpPr>
        <p:spPr>
          <a:xfrm flipV="1">
            <a:off x="7883379" y="4657965"/>
            <a:ext cx="0" cy="879516"/>
          </a:xfrm>
          <a:prstGeom prst="straightConnector1">
            <a:avLst/>
          </a:prstGeom>
          <a:ln w="127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8" name="Straight Arrow Connector 447">
            <a:extLst>
              <a:ext uri="{FF2B5EF4-FFF2-40B4-BE49-F238E27FC236}">
                <a16:creationId xmlns:a16="http://schemas.microsoft.com/office/drawing/2014/main" id="{30435E35-829A-9B0E-3C1B-8AC96951ACA1}"/>
              </a:ext>
            </a:extLst>
          </p:cNvPr>
          <p:cNvCxnSpPr>
            <a:cxnSpLocks/>
          </p:cNvCxnSpPr>
          <p:nvPr/>
        </p:nvCxnSpPr>
        <p:spPr>
          <a:xfrm flipH="1" flipV="1">
            <a:off x="8608065" y="4473876"/>
            <a:ext cx="0" cy="1063605"/>
          </a:xfrm>
          <a:prstGeom prst="straightConnector1">
            <a:avLst/>
          </a:prstGeom>
          <a:ln w="127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2" name="TextBox 421">
            <a:extLst>
              <a:ext uri="{FF2B5EF4-FFF2-40B4-BE49-F238E27FC236}">
                <a16:creationId xmlns:a16="http://schemas.microsoft.com/office/drawing/2014/main" id="{C2019ECA-1D43-2798-7640-624AE67C748A}"/>
              </a:ext>
            </a:extLst>
          </p:cNvPr>
          <p:cNvSpPr txBox="1"/>
          <p:nvPr/>
        </p:nvSpPr>
        <p:spPr>
          <a:xfrm>
            <a:off x="6200437" y="4747081"/>
            <a:ext cx="6944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R[rs2]</a:t>
            </a:r>
            <a:endParaRPr lang="en-US" sz="2000" dirty="0">
              <a:solidFill>
                <a:schemeClr val="bg1"/>
              </a:solidFill>
              <a:latin typeface="18 VAG Rounded Light   0239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A1D8640-1BD8-BEED-DD26-8BB1044FBB16}"/>
              </a:ext>
            </a:extLst>
          </p:cNvPr>
          <p:cNvSpPr txBox="1"/>
          <p:nvPr/>
        </p:nvSpPr>
        <p:spPr>
          <a:xfrm>
            <a:off x="4789384" y="4884927"/>
            <a:ext cx="94929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imm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[31:0]</a:t>
            </a:r>
            <a:endParaRPr lang="en-US" sz="2000" dirty="0">
              <a:solidFill>
                <a:schemeClr val="bg1"/>
              </a:solidFill>
              <a:latin typeface="18 VAG Rounded Light   02390" pitchFamily="2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F8A3D43-23D6-8073-FA9C-E13A73CB5D24}"/>
              </a:ext>
            </a:extLst>
          </p:cNvPr>
          <p:cNvSpPr txBox="1"/>
          <p:nvPr/>
        </p:nvSpPr>
        <p:spPr>
          <a:xfrm>
            <a:off x="1733676" y="3669569"/>
            <a:ext cx="35458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pc</a:t>
            </a:r>
            <a:endParaRPr lang="en-US" sz="2000" dirty="0">
              <a:solidFill>
                <a:schemeClr val="bg1"/>
              </a:solidFill>
              <a:latin typeface="18 VAG Rounded Light   02390" pitchFamily="2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EECC671-A924-2356-B7DC-DE13636CBDA5}"/>
              </a:ext>
            </a:extLst>
          </p:cNvPr>
          <p:cNvSpPr txBox="1"/>
          <p:nvPr/>
        </p:nvSpPr>
        <p:spPr>
          <a:xfrm>
            <a:off x="1968985" y="2379486"/>
            <a:ext cx="35458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+4</a:t>
            </a:r>
            <a:endParaRPr lang="en-US" sz="2000" dirty="0">
              <a:solidFill>
                <a:schemeClr val="bg1"/>
              </a:solidFill>
              <a:latin typeface="18 VAG Rounded Light   02390" pitchFamily="2" charset="0"/>
            </a:endParaRP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BA7E8C0-8665-164F-DB94-DAE69967F440}"/>
              </a:ext>
            </a:extLst>
          </p:cNvPr>
          <p:cNvCxnSpPr>
            <a:cxnSpLocks/>
          </p:cNvCxnSpPr>
          <p:nvPr/>
        </p:nvCxnSpPr>
        <p:spPr>
          <a:xfrm flipH="1">
            <a:off x="2270690" y="2496757"/>
            <a:ext cx="182880" cy="0"/>
          </a:xfrm>
          <a:prstGeom prst="line">
            <a:avLst/>
          </a:prstGeom>
          <a:ln w="19050">
            <a:solidFill>
              <a:schemeClr val="bg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TextBox 150">
            <a:extLst>
              <a:ext uri="{FF2B5EF4-FFF2-40B4-BE49-F238E27FC236}">
                <a16:creationId xmlns:a16="http://schemas.microsoft.com/office/drawing/2014/main" id="{9E730C79-AAC2-7A21-158E-0E25313D56F3}"/>
              </a:ext>
            </a:extLst>
          </p:cNvPr>
          <p:cNvSpPr txBox="1"/>
          <p:nvPr/>
        </p:nvSpPr>
        <p:spPr>
          <a:xfrm>
            <a:off x="2780297" y="5579638"/>
            <a:ext cx="1034257" cy="2425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inst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[31:0]</a:t>
            </a:r>
            <a:endParaRPr lang="en-US" sz="2000" dirty="0">
              <a:solidFill>
                <a:schemeClr val="bg1"/>
              </a:solidFill>
              <a:latin typeface="18 VAG Rounded Light   02390" pitchFamily="2" charset="0"/>
            </a:endParaRP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805FC406-05B2-8242-650C-D6E9D3BC10DC}"/>
              </a:ext>
            </a:extLst>
          </p:cNvPr>
          <p:cNvSpPr txBox="1"/>
          <p:nvPr/>
        </p:nvSpPr>
        <p:spPr>
          <a:xfrm>
            <a:off x="4062897" y="5552119"/>
            <a:ext cx="817853" cy="304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1600" dirty="0" err="1">
                <a:solidFill>
                  <a:schemeClr val="accent3"/>
                </a:solidFill>
                <a:latin typeface="18 VAG Rounded Light   02390" pitchFamily="2" charset="0"/>
              </a:rPr>
              <a:t>ImmSel</a:t>
            </a:r>
            <a:endParaRPr lang="en-US" sz="1600" dirty="0">
              <a:solidFill>
                <a:schemeClr val="accent3"/>
              </a:solidFill>
              <a:latin typeface="18 VAG Rounded Light   02390" pitchFamily="2" charset="0"/>
            </a:endParaRP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224C16BB-9DF8-AF11-E4A9-F5900F58BC4D}"/>
              </a:ext>
            </a:extLst>
          </p:cNvPr>
          <p:cNvSpPr txBox="1"/>
          <p:nvPr/>
        </p:nvSpPr>
        <p:spPr>
          <a:xfrm>
            <a:off x="5333604" y="5554208"/>
            <a:ext cx="885179" cy="5136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1600" dirty="0" err="1">
                <a:solidFill>
                  <a:schemeClr val="accent3"/>
                </a:solidFill>
                <a:latin typeface="18 VAG Rounded Light   02390" pitchFamily="2" charset="0"/>
              </a:rPr>
              <a:t>RegWEn</a:t>
            </a:r>
            <a:b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18 VAG Rounded Light   02390" pitchFamily="2" charset="0"/>
              </a:rPr>
            </a:b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  <a:latin typeface="18 VAG Rounded Light   02390" pitchFamily="2" charset="0"/>
            </a:endParaRP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3632A612-D2B9-ADCD-8A02-64FC0648A297}"/>
              </a:ext>
            </a:extLst>
          </p:cNvPr>
          <p:cNvSpPr txBox="1"/>
          <p:nvPr/>
        </p:nvSpPr>
        <p:spPr>
          <a:xfrm>
            <a:off x="7558332" y="5524627"/>
            <a:ext cx="449161" cy="2513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1200" dirty="0" err="1">
                <a:solidFill>
                  <a:schemeClr val="accent3"/>
                </a:solidFill>
                <a:latin typeface="18 VAG Rounded Light   02390" pitchFamily="2" charset="0"/>
              </a:rPr>
              <a:t>Bsel</a:t>
            </a:r>
            <a:endParaRPr lang="en-US" sz="1200" dirty="0">
              <a:solidFill>
                <a:schemeClr val="accent3"/>
              </a:solidFill>
              <a:latin typeface="18 VAG Rounded Light   02390" pitchFamily="2" charset="0"/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0D0C1867-1FFD-F311-31BB-7C2A4E3DB4AD}"/>
              </a:ext>
            </a:extLst>
          </p:cNvPr>
          <p:cNvSpPr txBox="1"/>
          <p:nvPr/>
        </p:nvSpPr>
        <p:spPr>
          <a:xfrm>
            <a:off x="8421291" y="5536765"/>
            <a:ext cx="702436" cy="2778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1400" dirty="0" err="1">
                <a:solidFill>
                  <a:schemeClr val="accent3"/>
                </a:solidFill>
                <a:latin typeface="18 VAG Rounded Light   02390" pitchFamily="2" charset="0"/>
              </a:rPr>
              <a:t>ALUSel</a:t>
            </a:r>
            <a:endParaRPr lang="en-US" sz="1400" dirty="0">
              <a:solidFill>
                <a:schemeClr val="accent3"/>
              </a:solidFill>
              <a:latin typeface="18 VAG Rounded Light   02390" pitchFamily="2" charset="0"/>
            </a:endParaRPr>
          </a:p>
        </p:txBody>
      </p:sp>
      <p:sp>
        <p:nvSpPr>
          <p:cNvPr id="171" name="Rectangle 170">
            <a:extLst>
              <a:ext uri="{FF2B5EF4-FFF2-40B4-BE49-F238E27FC236}">
                <a16:creationId xmlns:a16="http://schemas.microsoft.com/office/drawing/2014/main" id="{B2E54D0A-9FBB-BD56-7769-DC00BEB2FC6E}"/>
              </a:ext>
            </a:extLst>
          </p:cNvPr>
          <p:cNvSpPr/>
          <p:nvPr/>
        </p:nvSpPr>
        <p:spPr>
          <a:xfrm>
            <a:off x="324172" y="5540557"/>
            <a:ext cx="10627823" cy="741060"/>
          </a:xfrm>
          <a:prstGeom prst="rect">
            <a:avLst/>
          </a:prstGeom>
          <a:noFill/>
          <a:ln w="28575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b"/>
          <a:lstStyle/>
          <a:p>
            <a:r>
              <a:rPr lang="en-US" sz="1600" b="1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Control Logic</a:t>
            </a:r>
          </a:p>
        </p:txBody>
      </p:sp>
      <p:sp>
        <p:nvSpPr>
          <p:cNvPr id="308" name="Rectangle 307">
            <a:extLst>
              <a:ext uri="{FF2B5EF4-FFF2-40B4-BE49-F238E27FC236}">
                <a16:creationId xmlns:a16="http://schemas.microsoft.com/office/drawing/2014/main" id="{B5F21712-74F9-1B1C-C348-211340BF727D}"/>
              </a:ext>
            </a:extLst>
          </p:cNvPr>
          <p:cNvSpPr/>
          <p:nvPr/>
        </p:nvSpPr>
        <p:spPr>
          <a:xfrm>
            <a:off x="4805939" y="2918076"/>
            <a:ext cx="1440473" cy="1655090"/>
          </a:xfrm>
          <a:prstGeom prst="rect">
            <a:avLst/>
          </a:prstGeom>
          <a:noFill/>
          <a:ln w="28575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b"/>
          <a:lstStyle/>
          <a:p>
            <a:pPr>
              <a:spcBef>
                <a:spcPts val="400"/>
              </a:spcBef>
            </a:pPr>
            <a:r>
              <a:rPr lang="en-US" sz="1400" i="1" dirty="0" err="1">
                <a:solidFill>
                  <a:schemeClr val="bg1"/>
                </a:solidFill>
                <a:latin typeface="18 VAG Rounded Light   02390" pitchFamily="2" charset="0"/>
              </a:rPr>
              <a:t>dataW</a:t>
            </a:r>
            <a:endParaRPr lang="en-US" sz="1400" i="1" dirty="0">
              <a:solidFill>
                <a:schemeClr val="bg1"/>
              </a:solidFill>
              <a:latin typeface="18 VAG Rounded Light   02390" pitchFamily="2" charset="0"/>
            </a:endParaRPr>
          </a:p>
          <a:p>
            <a:pPr>
              <a:spcBef>
                <a:spcPts val="1000"/>
              </a:spcBef>
            </a:pPr>
            <a:r>
              <a:rPr lang="en-US" sz="1400" i="1" dirty="0" err="1">
                <a:solidFill>
                  <a:schemeClr val="bg1"/>
                </a:solidFill>
                <a:latin typeface="18 VAG Rounded Light   02390" pitchFamily="2" charset="0"/>
              </a:rPr>
              <a:t>rsW</a:t>
            </a:r>
            <a:endParaRPr lang="en-US" sz="1400" i="1" dirty="0">
              <a:solidFill>
                <a:schemeClr val="bg1"/>
              </a:solidFill>
              <a:latin typeface="18 VAG Rounded Light   02390" pitchFamily="2" charset="0"/>
            </a:endParaRPr>
          </a:p>
          <a:p>
            <a:pPr>
              <a:spcBef>
                <a:spcPts val="400"/>
              </a:spcBef>
              <a:tabLst>
                <a:tab pos="1249363" algn="r"/>
              </a:tabLst>
            </a:pPr>
            <a:r>
              <a:rPr lang="en-US" sz="1400" i="1" dirty="0">
                <a:solidFill>
                  <a:schemeClr val="bg1"/>
                </a:solidFill>
                <a:latin typeface="18 VAG Rounded Light   02390" pitchFamily="2" charset="0"/>
              </a:rPr>
              <a:t>rsR1	dataR1</a:t>
            </a:r>
          </a:p>
          <a:p>
            <a:pPr>
              <a:spcBef>
                <a:spcPts val="400"/>
              </a:spcBef>
              <a:tabLst>
                <a:tab pos="1249363" algn="r"/>
              </a:tabLst>
            </a:pPr>
            <a:r>
              <a:rPr lang="en-US" sz="1400" i="1" dirty="0">
                <a:solidFill>
                  <a:schemeClr val="bg1"/>
                </a:solidFill>
                <a:latin typeface="18 VAG Rounded Light   02390" pitchFamily="2" charset="0"/>
              </a:rPr>
              <a:t>rsR2	</a:t>
            </a:r>
          </a:p>
          <a:p>
            <a:pPr>
              <a:spcBef>
                <a:spcPts val="400"/>
              </a:spcBef>
              <a:tabLst>
                <a:tab pos="1249363" algn="r"/>
              </a:tabLst>
            </a:pPr>
            <a:r>
              <a:rPr lang="en-US" sz="1400" i="1" dirty="0">
                <a:solidFill>
                  <a:schemeClr val="bg1"/>
                </a:solidFill>
                <a:latin typeface="18 VAG Rounded Light   02390" pitchFamily="2" charset="0"/>
              </a:rPr>
              <a:t>	dataR2</a:t>
            </a:r>
          </a:p>
          <a:p>
            <a:r>
              <a:rPr lang="en-US" sz="16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Reg[]</a:t>
            </a: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CD295204-4CA2-FED3-4ABC-4B0EE63D057A}"/>
              </a:ext>
            </a:extLst>
          </p:cNvPr>
          <p:cNvSpPr txBox="1"/>
          <p:nvPr/>
        </p:nvSpPr>
        <p:spPr>
          <a:xfrm>
            <a:off x="657480" y="2967174"/>
            <a:ext cx="52450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pc+4</a:t>
            </a:r>
            <a:endParaRPr lang="en-US" sz="2000" dirty="0">
              <a:solidFill>
                <a:schemeClr val="bg1"/>
              </a:solidFill>
              <a:latin typeface="18 VAG Rounded Light   02390" pitchFamily="2" charset="0"/>
            </a:endParaRPr>
          </a:p>
        </p:txBody>
      </p:sp>
      <p:cxnSp>
        <p:nvCxnSpPr>
          <p:cNvPr id="196" name="Straight Connector 195">
            <a:extLst>
              <a:ext uri="{FF2B5EF4-FFF2-40B4-BE49-F238E27FC236}">
                <a16:creationId xmlns:a16="http://schemas.microsoft.com/office/drawing/2014/main" id="{5B1182A6-0946-CC24-2378-F3DAB18A8640}"/>
              </a:ext>
            </a:extLst>
          </p:cNvPr>
          <p:cNvCxnSpPr/>
          <p:nvPr/>
        </p:nvCxnSpPr>
        <p:spPr>
          <a:xfrm flipV="1">
            <a:off x="6024448" y="4561851"/>
            <a:ext cx="0" cy="118145"/>
          </a:xfrm>
          <a:prstGeom prst="line">
            <a:avLst/>
          </a:prstGeom>
          <a:ln w="19050">
            <a:solidFill>
              <a:schemeClr val="accent6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rapezoid 13">
            <a:extLst>
              <a:ext uri="{FF2B5EF4-FFF2-40B4-BE49-F238E27FC236}">
                <a16:creationId xmlns:a16="http://schemas.microsoft.com/office/drawing/2014/main" id="{1FA82655-74D3-4483-7C00-4AA72A5B4B28}"/>
              </a:ext>
            </a:extLst>
          </p:cNvPr>
          <p:cNvSpPr/>
          <p:nvPr/>
        </p:nvSpPr>
        <p:spPr>
          <a:xfrm rot="5400000">
            <a:off x="7564091" y="4309794"/>
            <a:ext cx="598172" cy="234496"/>
          </a:xfrm>
          <a:prstGeom prst="trapezoid">
            <a:avLst>
              <a:gd name="adj" fmla="val 62818"/>
            </a:avLst>
          </a:prstGeom>
          <a:noFill/>
          <a:ln w="28575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vert270" rtlCol="0" anchor="ctr"/>
          <a:lstStyle/>
          <a:p>
            <a:pPr algn="ctr">
              <a:spcBef>
                <a:spcPts val="600"/>
              </a:spcBef>
            </a:pPr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  <a:p>
            <a:pPr algn="ctr">
              <a:spcBef>
                <a:spcPts val="600"/>
              </a:spcBef>
            </a:pPr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5FF65934-C540-D4EB-5E26-A7998F695809}"/>
              </a:ext>
            </a:extLst>
          </p:cNvPr>
          <p:cNvSpPr/>
          <p:nvPr/>
        </p:nvSpPr>
        <p:spPr>
          <a:xfrm>
            <a:off x="4095066" y="4684066"/>
            <a:ext cx="734547" cy="615137"/>
          </a:xfrm>
          <a:prstGeom prst="roundRect">
            <a:avLst/>
          </a:prstGeom>
          <a:solidFill>
            <a:srgbClr val="011223"/>
          </a:solidFill>
          <a:ln w="28575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r>
              <a:rPr lang="en-US" sz="1400" dirty="0" err="1">
                <a:solidFill>
                  <a:schemeClr val="bg1"/>
                </a:solidFill>
                <a:latin typeface="18 VAG Rounded Light   02390" pitchFamily="2" charset="0"/>
              </a:rPr>
              <a:t>Imm</a:t>
            </a:r>
            <a:r>
              <a:rPr lang="en-US" sz="1400" dirty="0">
                <a:solidFill>
                  <a:schemeClr val="bg1"/>
                </a:solidFill>
                <a:latin typeface="18 VAG Rounded Light   02390" pitchFamily="2" charset="0"/>
              </a:rPr>
              <a:t>. Gen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844C30EE-0B46-F596-A1E7-DBBD05AA6E8C}"/>
              </a:ext>
            </a:extLst>
          </p:cNvPr>
          <p:cNvCxnSpPr>
            <a:cxnSpLocks/>
          </p:cNvCxnSpPr>
          <p:nvPr/>
        </p:nvCxnSpPr>
        <p:spPr>
          <a:xfrm>
            <a:off x="6246032" y="3676635"/>
            <a:ext cx="2039112" cy="0"/>
          </a:xfrm>
          <a:prstGeom prst="straightConnector1">
            <a:avLst/>
          </a:prstGeom>
          <a:ln w="28575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9" name="Freeform 318">
            <a:extLst>
              <a:ext uri="{FF2B5EF4-FFF2-40B4-BE49-F238E27FC236}">
                <a16:creationId xmlns:a16="http://schemas.microsoft.com/office/drawing/2014/main" id="{50D48F20-2317-959C-0E0D-67B0974EEDE2}"/>
              </a:ext>
            </a:extLst>
          </p:cNvPr>
          <p:cNvSpPr>
            <a:spLocks/>
          </p:cNvSpPr>
          <p:nvPr/>
        </p:nvSpPr>
        <p:spPr>
          <a:xfrm>
            <a:off x="8279464" y="3549544"/>
            <a:ext cx="581729" cy="1053232"/>
          </a:xfrm>
          <a:custGeom>
            <a:avLst/>
            <a:gdLst>
              <a:gd name="connsiteX0" fmla="*/ 0 w 1793965"/>
              <a:gd name="connsiteY0" fmla="*/ 0 h 4650377"/>
              <a:gd name="connsiteX1" fmla="*/ 0 w 1793965"/>
              <a:gd name="connsiteY1" fmla="*/ 1898469 h 4650377"/>
              <a:gd name="connsiteX2" fmla="*/ 478971 w 1793965"/>
              <a:gd name="connsiteY2" fmla="*/ 2333897 h 4650377"/>
              <a:gd name="connsiteX3" fmla="*/ 0 w 1793965"/>
              <a:gd name="connsiteY3" fmla="*/ 2778034 h 4650377"/>
              <a:gd name="connsiteX4" fmla="*/ 0 w 1793965"/>
              <a:gd name="connsiteY4" fmla="*/ 4650377 h 4650377"/>
              <a:gd name="connsiteX5" fmla="*/ 1793965 w 1793965"/>
              <a:gd name="connsiteY5" fmla="*/ 3666309 h 4650377"/>
              <a:gd name="connsiteX6" fmla="*/ 1793965 w 1793965"/>
              <a:gd name="connsiteY6" fmla="*/ 984069 h 4650377"/>
              <a:gd name="connsiteX7" fmla="*/ 0 w 1793965"/>
              <a:gd name="connsiteY7" fmla="*/ 0 h 4650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3965" h="4650377">
                <a:moveTo>
                  <a:pt x="0" y="0"/>
                </a:moveTo>
                <a:lnTo>
                  <a:pt x="0" y="1898469"/>
                </a:lnTo>
                <a:lnTo>
                  <a:pt x="478971" y="2333897"/>
                </a:lnTo>
                <a:lnTo>
                  <a:pt x="0" y="2778034"/>
                </a:lnTo>
                <a:lnTo>
                  <a:pt x="0" y="4650377"/>
                </a:lnTo>
                <a:lnTo>
                  <a:pt x="1793965" y="3666309"/>
                </a:lnTo>
                <a:lnTo>
                  <a:pt x="1793965" y="984069"/>
                </a:lnTo>
                <a:lnTo>
                  <a:pt x="0" y="0"/>
                </a:lnTo>
                <a:close/>
              </a:path>
            </a:pathLst>
          </a:custGeom>
          <a:noFill/>
          <a:ln w="28575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rtlCol="0" anchor="ctr"/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endParaRPr lang="en-US" sz="16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r">
              <a:spcBef>
                <a:spcPts val="600"/>
              </a:spcBef>
              <a:spcAft>
                <a:spcPts val="600"/>
              </a:spcAft>
            </a:pPr>
            <a:r>
              <a:rPr lang="en-US" sz="1600" dirty="0">
                <a:solidFill>
                  <a:schemeClr val="bg1"/>
                </a:solidFill>
                <a:latin typeface="18 VAG Rounded Light   02390" pitchFamily="2" charset="0"/>
              </a:rPr>
              <a:t>ALU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68353A1-9BC2-8230-F13A-FF44087243AD}"/>
              </a:ext>
            </a:extLst>
          </p:cNvPr>
          <p:cNvCxnSpPr>
            <a:cxnSpLocks/>
          </p:cNvCxnSpPr>
          <p:nvPr/>
        </p:nvCxnSpPr>
        <p:spPr>
          <a:xfrm>
            <a:off x="6261052" y="4241300"/>
            <a:ext cx="1484877" cy="0"/>
          </a:xfrm>
          <a:prstGeom prst="straightConnector1">
            <a:avLst/>
          </a:prstGeom>
          <a:ln w="28575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85D2FDB-A24E-2C02-9670-E22393C0534C}"/>
              </a:ext>
            </a:extLst>
          </p:cNvPr>
          <p:cNvSpPr txBox="1"/>
          <p:nvPr/>
        </p:nvSpPr>
        <p:spPr>
          <a:xfrm>
            <a:off x="6200437" y="4004802"/>
            <a:ext cx="6944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R[rs2]</a:t>
            </a:r>
            <a:endParaRPr lang="en-US" sz="2000" dirty="0">
              <a:solidFill>
                <a:schemeClr val="bg1"/>
              </a:solidFill>
              <a:latin typeface="18 VAG Rounded Light   02390" pitchFamily="2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D0B220B-263C-D1ED-6CE8-90F0C0D10B0D}"/>
              </a:ext>
            </a:extLst>
          </p:cNvPr>
          <p:cNvSpPr txBox="1"/>
          <p:nvPr/>
        </p:nvSpPr>
        <p:spPr>
          <a:xfrm>
            <a:off x="1740001" y="3662940"/>
            <a:ext cx="35458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pc</a:t>
            </a:r>
            <a:endParaRPr lang="en-US" sz="2000" dirty="0">
              <a:solidFill>
                <a:schemeClr val="bg1"/>
              </a:solidFill>
              <a:latin typeface="18 VAG Rounded Light   02390" pitchFamily="2" charset="0"/>
            </a:endParaRPr>
          </a:p>
        </p:txBody>
      </p:sp>
      <p:grpSp>
        <p:nvGrpSpPr>
          <p:cNvPr id="463" name="Group 462">
            <a:extLst>
              <a:ext uri="{FF2B5EF4-FFF2-40B4-BE49-F238E27FC236}">
                <a16:creationId xmlns:a16="http://schemas.microsoft.com/office/drawing/2014/main" id="{FF9FDC29-F787-F33A-50CE-87DEC1C55324}"/>
              </a:ext>
            </a:extLst>
          </p:cNvPr>
          <p:cNvGrpSpPr/>
          <p:nvPr/>
        </p:nvGrpSpPr>
        <p:grpSpPr>
          <a:xfrm>
            <a:off x="6246032" y="3676635"/>
            <a:ext cx="2051960" cy="850523"/>
            <a:chOff x="6246032" y="3676635"/>
            <a:chExt cx="2051960" cy="850523"/>
          </a:xfrm>
        </p:grpSpPr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183C312F-A3A0-310E-0D52-F621E891E5A7}"/>
                </a:ext>
              </a:extLst>
            </p:cNvPr>
            <p:cNvCxnSpPr>
              <a:cxnSpLocks/>
            </p:cNvCxnSpPr>
            <p:nvPr/>
          </p:nvCxnSpPr>
          <p:spPr>
            <a:xfrm>
              <a:off x="7996240" y="4431194"/>
              <a:ext cx="301752" cy="1490"/>
            </a:xfrm>
            <a:prstGeom prst="straightConnector1">
              <a:avLst/>
            </a:prstGeom>
            <a:ln w="57150">
              <a:solidFill>
                <a:schemeClr val="accent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6570C08D-F85D-7767-D2B9-3D3341743EEF}"/>
                </a:ext>
              </a:extLst>
            </p:cNvPr>
            <p:cNvSpPr/>
            <p:nvPr/>
          </p:nvSpPr>
          <p:spPr>
            <a:xfrm>
              <a:off x="7685590" y="4433105"/>
              <a:ext cx="405114" cy="94053"/>
            </a:xfrm>
            <a:custGeom>
              <a:avLst/>
              <a:gdLst>
                <a:gd name="connsiteX0" fmla="*/ 0 w 405114"/>
                <a:gd name="connsiteY0" fmla="*/ 150471 h 162045"/>
                <a:gd name="connsiteX1" fmla="*/ 57873 w 405114"/>
                <a:gd name="connsiteY1" fmla="*/ 162045 h 162045"/>
                <a:gd name="connsiteX2" fmla="*/ 104172 w 405114"/>
                <a:gd name="connsiteY2" fmla="*/ 150471 h 162045"/>
                <a:gd name="connsiteX3" fmla="*/ 208344 w 405114"/>
                <a:gd name="connsiteY3" fmla="*/ 92597 h 162045"/>
                <a:gd name="connsiteX4" fmla="*/ 254643 w 405114"/>
                <a:gd name="connsiteY4" fmla="*/ 46298 h 162045"/>
                <a:gd name="connsiteX5" fmla="*/ 358815 w 405114"/>
                <a:gd name="connsiteY5" fmla="*/ 0 h 162045"/>
                <a:gd name="connsiteX6" fmla="*/ 405114 w 405114"/>
                <a:gd name="connsiteY6" fmla="*/ 0 h 162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5114" h="162045">
                  <a:moveTo>
                    <a:pt x="0" y="150471"/>
                  </a:moveTo>
                  <a:cubicBezTo>
                    <a:pt x="19291" y="154329"/>
                    <a:pt x="38200" y="162045"/>
                    <a:pt x="57873" y="162045"/>
                  </a:cubicBezTo>
                  <a:cubicBezTo>
                    <a:pt x="73781" y="162045"/>
                    <a:pt x="88876" y="154841"/>
                    <a:pt x="104172" y="150471"/>
                  </a:cubicBezTo>
                  <a:cubicBezTo>
                    <a:pt x="144925" y="138827"/>
                    <a:pt x="175184" y="125757"/>
                    <a:pt x="208344" y="92597"/>
                  </a:cubicBezTo>
                  <a:cubicBezTo>
                    <a:pt x="223777" y="77164"/>
                    <a:pt x="236483" y="58405"/>
                    <a:pt x="254643" y="46298"/>
                  </a:cubicBezTo>
                  <a:cubicBezTo>
                    <a:pt x="286113" y="25318"/>
                    <a:pt x="317492" y="0"/>
                    <a:pt x="358815" y="0"/>
                  </a:cubicBezTo>
                  <a:lnTo>
                    <a:pt x="405114" y="0"/>
                  </a:lnTo>
                </a:path>
              </a:pathLst>
            </a:custGeom>
            <a:noFill/>
            <a:ln w="57150">
              <a:solidFill>
                <a:schemeClr val="accent1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77" name="Straight Arrow Connector 476">
              <a:extLst>
                <a:ext uri="{FF2B5EF4-FFF2-40B4-BE49-F238E27FC236}">
                  <a16:creationId xmlns:a16="http://schemas.microsoft.com/office/drawing/2014/main" id="{55A1D23C-98A6-C877-632A-490F50B21AC0}"/>
                </a:ext>
              </a:extLst>
            </p:cNvPr>
            <p:cNvCxnSpPr>
              <a:cxnSpLocks/>
            </p:cNvCxnSpPr>
            <p:nvPr/>
          </p:nvCxnSpPr>
          <p:spPr>
            <a:xfrm>
              <a:off x="6246032" y="3676635"/>
              <a:ext cx="2048256" cy="0"/>
            </a:xfrm>
            <a:prstGeom prst="straightConnector1">
              <a:avLst/>
            </a:prstGeom>
            <a:ln w="57150">
              <a:solidFill>
                <a:schemeClr val="accent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3" name="TextBox 482">
            <a:extLst>
              <a:ext uri="{FF2B5EF4-FFF2-40B4-BE49-F238E27FC236}">
                <a16:creationId xmlns:a16="http://schemas.microsoft.com/office/drawing/2014/main" id="{B1666656-08E2-6996-A9CE-1772584D8B04}"/>
              </a:ext>
            </a:extLst>
          </p:cNvPr>
          <p:cNvSpPr txBox="1"/>
          <p:nvPr/>
        </p:nvSpPr>
        <p:spPr>
          <a:xfrm>
            <a:off x="293424" y="1001583"/>
            <a:ext cx="26399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dirty="0">
                <a:solidFill>
                  <a:schemeClr val="accent2"/>
                </a:solidFill>
                <a:latin typeface="18 VAG Rounded Light   02390" pitchFamily="2" charset="0"/>
              </a:rPr>
              <a:t>Increment PC to next instruction.</a:t>
            </a:r>
          </a:p>
        </p:txBody>
      </p:sp>
      <p:sp>
        <p:nvSpPr>
          <p:cNvPr id="485" name="TextBox 484">
            <a:extLst>
              <a:ext uri="{FF2B5EF4-FFF2-40B4-BE49-F238E27FC236}">
                <a16:creationId xmlns:a16="http://schemas.microsoft.com/office/drawing/2014/main" id="{0F29BF5A-B6C6-6BF1-F082-AA446956A51B}"/>
              </a:ext>
            </a:extLst>
          </p:cNvPr>
          <p:cNvSpPr txBox="1"/>
          <p:nvPr/>
        </p:nvSpPr>
        <p:spPr>
          <a:xfrm>
            <a:off x="6156903" y="998582"/>
            <a:ext cx="2356549" cy="8852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US" sz="1800" dirty="0">
                <a:solidFill>
                  <a:schemeClr val="accent1"/>
                </a:solidFill>
                <a:latin typeface="18 VAG Rounded Light   02390" pitchFamily="2" charset="0"/>
              </a:rPr>
              <a:t>ALU computes address </a:t>
            </a:r>
            <a:r>
              <a:rPr lang="en-US" sz="1800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alu</a:t>
            </a:r>
            <a:r>
              <a:rPr lang="en-US" sz="18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R[rs1] + </a:t>
            </a:r>
            <a:r>
              <a:rPr lang="en-US" sz="18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imm</a:t>
            </a:r>
            <a:r>
              <a:rPr lang="en-US" sz="1800" dirty="0">
                <a:solidFill>
                  <a:schemeClr val="accent1"/>
                </a:solidFill>
                <a:latin typeface="18 VAG Rounded Light   02390" pitchFamily="2" charset="0"/>
              </a:rPr>
              <a:t>.</a:t>
            </a:r>
            <a:endParaRPr lang="en-US" sz="1800" b="1" dirty="0">
              <a:solidFill>
                <a:schemeClr val="accent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86" name="TextBox 485">
            <a:extLst>
              <a:ext uri="{FF2B5EF4-FFF2-40B4-BE49-F238E27FC236}">
                <a16:creationId xmlns:a16="http://schemas.microsoft.com/office/drawing/2014/main" id="{06305F79-2EB8-D107-1711-E4B4124B56F3}"/>
              </a:ext>
            </a:extLst>
          </p:cNvPr>
          <p:cNvSpPr txBox="1"/>
          <p:nvPr/>
        </p:nvSpPr>
        <p:spPr>
          <a:xfrm>
            <a:off x="3118252" y="1001582"/>
            <a:ext cx="2664586" cy="6186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5000"/>
              </a:lnSpc>
            </a:pPr>
            <a:r>
              <a:rPr lang="en-US" sz="1800" dirty="0">
                <a:solidFill>
                  <a:schemeClr val="accent5"/>
                </a:solidFill>
                <a:latin typeface="18 VAG Rounded Light   02390" pitchFamily="2" charset="0"/>
              </a:rPr>
              <a:t>Build </a:t>
            </a:r>
            <a:r>
              <a:rPr lang="en-US" sz="18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imm</a:t>
            </a:r>
            <a:r>
              <a:rPr lang="en-US" sz="1800" dirty="0">
                <a:solidFill>
                  <a:schemeClr val="accent5"/>
                </a:solidFill>
                <a:latin typeface="18 VAG Rounded Light   02390" pitchFamily="2" charset="0"/>
              </a:rPr>
              <a:t> from</a:t>
            </a:r>
            <a:br>
              <a:rPr lang="en-US" sz="1800" dirty="0">
                <a:solidFill>
                  <a:schemeClr val="accent5"/>
                </a:solidFill>
                <a:latin typeface="18 VAG Rounded Light   02390" pitchFamily="2" charset="0"/>
              </a:rPr>
            </a:br>
            <a:r>
              <a:rPr lang="en-US" sz="1800" dirty="0">
                <a:solidFill>
                  <a:schemeClr val="accent5"/>
                </a:solidFill>
                <a:latin typeface="18 VAG Rounded Light   02390" pitchFamily="2" charset="0"/>
              </a:rPr>
              <a:t>S-type instruction.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C17E2B2-0FD6-F632-0955-6B76FDE7B3F1}"/>
              </a:ext>
            </a:extLst>
          </p:cNvPr>
          <p:cNvGrpSpPr/>
          <p:nvPr/>
        </p:nvGrpSpPr>
        <p:grpSpPr>
          <a:xfrm>
            <a:off x="3062791" y="3676635"/>
            <a:ext cx="4696255" cy="1860875"/>
            <a:chOff x="3062791" y="3676635"/>
            <a:chExt cx="4696255" cy="1860875"/>
          </a:xfrm>
        </p:grpSpPr>
        <p:grpSp>
          <p:nvGrpSpPr>
            <p:cNvPr id="466" name="Group 465">
              <a:extLst>
                <a:ext uri="{FF2B5EF4-FFF2-40B4-BE49-F238E27FC236}">
                  <a16:creationId xmlns:a16="http://schemas.microsoft.com/office/drawing/2014/main" id="{17B073A7-A87E-BDB8-C84D-E78993E463DB}"/>
                </a:ext>
              </a:extLst>
            </p:cNvPr>
            <p:cNvGrpSpPr/>
            <p:nvPr/>
          </p:nvGrpSpPr>
          <p:grpSpPr>
            <a:xfrm>
              <a:off x="3191225" y="3962068"/>
              <a:ext cx="4567821" cy="1575442"/>
              <a:chOff x="3191225" y="3962068"/>
              <a:chExt cx="4567821" cy="1575442"/>
            </a:xfrm>
          </p:grpSpPr>
          <p:cxnSp>
            <p:nvCxnSpPr>
              <p:cNvPr id="469" name="Straight Arrow Connector 468">
                <a:extLst>
                  <a:ext uri="{FF2B5EF4-FFF2-40B4-BE49-F238E27FC236}">
                    <a16:creationId xmlns:a16="http://schemas.microsoft.com/office/drawing/2014/main" id="{BEDCB37D-730D-EDEE-17E5-C8F1E5B2A9B1}"/>
                  </a:ext>
                </a:extLst>
              </p:cNvPr>
              <p:cNvCxnSpPr/>
              <p:nvPr/>
            </p:nvCxnSpPr>
            <p:spPr>
              <a:xfrm>
                <a:off x="3193946" y="3962068"/>
                <a:ext cx="0" cy="1575442"/>
              </a:xfrm>
              <a:prstGeom prst="straightConnector1">
                <a:avLst/>
              </a:prstGeom>
              <a:ln w="57150">
                <a:solidFill>
                  <a:schemeClr val="accent5"/>
                </a:solidFill>
                <a:headEnd type="oval" w="sm" len="sm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0" name="Straight Arrow Connector 469">
                <a:extLst>
                  <a:ext uri="{FF2B5EF4-FFF2-40B4-BE49-F238E27FC236}">
                    <a16:creationId xmlns:a16="http://schemas.microsoft.com/office/drawing/2014/main" id="{8D059919-1CE8-3933-9A12-92631AB9B0F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91225" y="5015025"/>
                <a:ext cx="923544" cy="0"/>
              </a:xfrm>
              <a:prstGeom prst="straightConnector1">
                <a:avLst/>
              </a:prstGeom>
              <a:ln w="57150">
                <a:solidFill>
                  <a:schemeClr val="accent5"/>
                </a:solidFill>
                <a:headEnd type="oval" w="sm" len="sm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1" name="Elbow Connector 470">
                <a:extLst>
                  <a:ext uri="{FF2B5EF4-FFF2-40B4-BE49-F238E27FC236}">
                    <a16:creationId xmlns:a16="http://schemas.microsoft.com/office/drawing/2014/main" id="{B4990C4D-8CC5-DD29-5197-05B16BC9BAC4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H="1">
                <a:off x="4822076" y="4530234"/>
                <a:ext cx="2936970" cy="596712"/>
              </a:xfrm>
              <a:prstGeom prst="bentConnector3">
                <a:avLst>
                  <a:gd name="adj1" fmla="val 92537"/>
                </a:avLst>
              </a:prstGeom>
              <a:ln w="57150">
                <a:solidFill>
                  <a:schemeClr val="accent5"/>
                </a:solidFill>
                <a:tailEnd type="triangl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F78F7F27-50B7-8442-3729-F3DD91F07456}"/>
                </a:ext>
              </a:extLst>
            </p:cNvPr>
            <p:cNvGrpSpPr/>
            <p:nvPr/>
          </p:nvGrpSpPr>
          <p:grpSpPr>
            <a:xfrm>
              <a:off x="3062791" y="3676635"/>
              <a:ext cx="1764997" cy="273167"/>
              <a:chOff x="3062789" y="3676635"/>
              <a:chExt cx="1777734" cy="273167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24A62533-B74D-5C70-A149-4BA4C76CE68A}"/>
                  </a:ext>
                </a:extLst>
              </p:cNvPr>
              <p:cNvGrpSpPr/>
              <p:nvPr/>
            </p:nvGrpSpPr>
            <p:grpSpPr>
              <a:xfrm>
                <a:off x="3062789" y="3676635"/>
                <a:ext cx="1774643" cy="273167"/>
                <a:chOff x="3062789" y="3676635"/>
                <a:chExt cx="1774643" cy="273167"/>
              </a:xfrm>
            </p:grpSpPr>
            <p:cxnSp>
              <p:nvCxnSpPr>
                <p:cNvPr id="8" name="Elbow Connector 7">
                  <a:extLst>
                    <a:ext uri="{FF2B5EF4-FFF2-40B4-BE49-F238E27FC236}">
                      <a16:creationId xmlns:a16="http://schemas.microsoft.com/office/drawing/2014/main" id="{A8608BA6-FD32-A93E-0C1C-D5335A65067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062789" y="3676635"/>
                  <a:ext cx="594465" cy="273167"/>
                </a:xfrm>
                <a:prstGeom prst="bentConnector3">
                  <a:avLst>
                    <a:gd name="adj1" fmla="val 50000"/>
                  </a:avLst>
                </a:prstGeom>
                <a:ln w="57150">
                  <a:solidFill>
                    <a:schemeClr val="accent5"/>
                  </a:solidFill>
                  <a:headEnd w="sm" len="sm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" name="Straight Arrow Connector 9">
                  <a:extLst>
                    <a:ext uri="{FF2B5EF4-FFF2-40B4-BE49-F238E27FC236}">
                      <a16:creationId xmlns:a16="http://schemas.microsoft.com/office/drawing/2014/main" id="{613AD115-1CA9-1F64-7938-45A1466DDCC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373043" y="3685038"/>
                  <a:ext cx="1464389" cy="0"/>
                </a:xfrm>
                <a:prstGeom prst="straightConnector1">
                  <a:avLst/>
                </a:prstGeom>
                <a:ln w="57150">
                  <a:solidFill>
                    <a:schemeClr val="accent5"/>
                  </a:solidFill>
                  <a:headEnd type="oval" w="sm" len="sm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7" name="Straight Arrow Connector 6">
                <a:extLst>
                  <a:ext uri="{FF2B5EF4-FFF2-40B4-BE49-F238E27FC236}">
                    <a16:creationId xmlns:a16="http://schemas.microsoft.com/office/drawing/2014/main" id="{A4039E85-309D-685A-8D30-ACEF1271375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76135" y="3945891"/>
                <a:ext cx="1464388" cy="0"/>
              </a:xfrm>
              <a:prstGeom prst="straightConnector1">
                <a:avLst/>
              </a:prstGeom>
              <a:ln w="57150">
                <a:solidFill>
                  <a:schemeClr val="accent5"/>
                </a:solidFill>
                <a:headEnd type="oval" w="sm" len="sm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4" name="Isosceles Triangle 59">
            <a:extLst>
              <a:ext uri="{FF2B5EF4-FFF2-40B4-BE49-F238E27FC236}">
                <a16:creationId xmlns:a16="http://schemas.microsoft.com/office/drawing/2014/main" id="{D53E91FE-DE86-1887-CF93-9B5E25FBA724}"/>
              </a:ext>
            </a:extLst>
          </p:cNvPr>
          <p:cNvSpPr/>
          <p:nvPr/>
        </p:nvSpPr>
        <p:spPr>
          <a:xfrm>
            <a:off x="9886099" y="4540637"/>
            <a:ext cx="182880" cy="172777"/>
          </a:xfrm>
          <a:prstGeom prst="triangle">
            <a:avLst/>
          </a:prstGeom>
          <a:noFill/>
          <a:ln w="28575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18 VAG Rounded Light   02390" pitchFamily="2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99C8431-0939-9ED0-EAF4-C79993FD36C6}"/>
              </a:ext>
            </a:extLst>
          </p:cNvPr>
          <p:cNvSpPr/>
          <p:nvPr/>
        </p:nvSpPr>
        <p:spPr>
          <a:xfrm>
            <a:off x="9120628" y="3586419"/>
            <a:ext cx="1021734" cy="1127284"/>
          </a:xfrm>
          <a:prstGeom prst="rect">
            <a:avLst/>
          </a:prstGeom>
          <a:noFill/>
          <a:ln w="28575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b"/>
          <a:lstStyle/>
          <a:p>
            <a:pPr>
              <a:spcBef>
                <a:spcPts val="400"/>
              </a:spcBef>
              <a:tabLst>
                <a:tab pos="1249363" algn="r"/>
              </a:tabLst>
            </a:pPr>
            <a:r>
              <a:rPr lang="en-US" sz="1400" i="1" dirty="0">
                <a:solidFill>
                  <a:schemeClr val="bg1"/>
                </a:solidFill>
                <a:latin typeface="18 VAG Rounded Light   02390" pitchFamily="2" charset="0"/>
              </a:rPr>
              <a:t>	</a:t>
            </a:r>
            <a:r>
              <a:rPr lang="en-US" sz="1400" i="1" dirty="0" err="1">
                <a:solidFill>
                  <a:schemeClr val="bg1"/>
                </a:solidFill>
                <a:latin typeface="18 VAG Rounded Light   02390" pitchFamily="2" charset="0"/>
              </a:rPr>
              <a:t>dataR</a:t>
            </a:r>
            <a:endParaRPr lang="en-US" sz="1400" i="1" dirty="0">
              <a:solidFill>
                <a:schemeClr val="bg1"/>
              </a:solidFill>
              <a:latin typeface="18 VAG Rounded Light   02390" pitchFamily="2" charset="0"/>
            </a:endParaRPr>
          </a:p>
          <a:p>
            <a:pPr>
              <a:spcBef>
                <a:spcPts val="400"/>
              </a:spcBef>
              <a:tabLst>
                <a:tab pos="1249363" algn="r"/>
              </a:tabLst>
            </a:pPr>
            <a:r>
              <a:rPr lang="en-US" sz="1400" i="1" dirty="0" err="1">
                <a:solidFill>
                  <a:schemeClr val="bg1"/>
                </a:solidFill>
                <a:latin typeface="18 VAG Rounded Light   02390" pitchFamily="2" charset="0"/>
              </a:rPr>
              <a:t>addr</a:t>
            </a:r>
            <a:endParaRPr lang="en-US" sz="1400" i="1" dirty="0">
              <a:solidFill>
                <a:schemeClr val="bg1"/>
              </a:solidFill>
              <a:latin typeface="18 VAG Rounded Light   02390" pitchFamily="2" charset="0"/>
            </a:endParaRPr>
          </a:p>
          <a:p>
            <a:pPr algn="r">
              <a:spcBef>
                <a:spcPts val="400"/>
              </a:spcBef>
              <a:tabLst>
                <a:tab pos="1249363" algn="r"/>
              </a:tabLst>
            </a:pPr>
            <a:r>
              <a:rPr lang="en-US" sz="16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DMEM</a:t>
            </a:r>
          </a:p>
          <a:p>
            <a:pPr>
              <a:spcBef>
                <a:spcPts val="400"/>
              </a:spcBef>
              <a:spcAft>
                <a:spcPts val="400"/>
              </a:spcAft>
              <a:tabLst>
                <a:tab pos="1249363" algn="r"/>
              </a:tabLst>
            </a:pPr>
            <a:r>
              <a:rPr lang="en-US" sz="1200" i="1" dirty="0" err="1">
                <a:solidFill>
                  <a:schemeClr val="bg1"/>
                </a:solidFill>
                <a:latin typeface="18 VAG ROUNDED LIGHT   02390" pitchFamily="2" charset="0"/>
                <a:cs typeface="Courier New" panose="02070309020205020404" pitchFamily="49" charset="0"/>
              </a:rPr>
              <a:t>dataW</a:t>
            </a:r>
            <a:r>
              <a:rPr lang="en-US" sz="1600" i="1" dirty="0">
                <a:solidFill>
                  <a:schemeClr val="bg1"/>
                </a:solidFill>
                <a:latin typeface="18 VAG ROUNDED LIGHT   02390" pitchFamily="2" charset="0"/>
                <a:cs typeface="Courier New" panose="02070309020205020404" pitchFamily="49" charset="0"/>
              </a:rPr>
              <a:t> </a:t>
            </a:r>
            <a:endParaRPr lang="en-US" sz="1200" i="1" dirty="0">
              <a:solidFill>
                <a:schemeClr val="bg1"/>
              </a:solidFill>
              <a:latin typeface="18 VAG ROUNDED LIGHT   02390" pitchFamily="2" charset="0"/>
              <a:cs typeface="Courier New" panose="02070309020205020404" pitchFamily="49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569A93A-3470-E135-1D42-27E39F99AC17}"/>
              </a:ext>
            </a:extLst>
          </p:cNvPr>
          <p:cNvSpPr txBox="1"/>
          <p:nvPr/>
        </p:nvSpPr>
        <p:spPr>
          <a:xfrm>
            <a:off x="9813943" y="4842550"/>
            <a:ext cx="3417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00" dirty="0" err="1">
                <a:solidFill>
                  <a:schemeClr val="bg1"/>
                </a:solidFill>
                <a:latin typeface="18 VAG Rounded Light   02390" pitchFamily="2" charset="0"/>
              </a:rPr>
              <a:t>clk</a:t>
            </a:r>
            <a:endParaRPr lang="en-US" sz="1100" dirty="0">
              <a:solidFill>
                <a:schemeClr val="bg1"/>
              </a:solidFill>
              <a:latin typeface="18 VAG Rounded Light   02390" pitchFamily="2" charset="0"/>
            </a:endParaRP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22236378-DCD1-D8A9-3293-88E23ABA18EB}"/>
              </a:ext>
            </a:extLst>
          </p:cNvPr>
          <p:cNvCxnSpPr>
            <a:cxnSpLocks/>
            <a:stCxn id="39" idx="0"/>
          </p:cNvCxnSpPr>
          <p:nvPr/>
        </p:nvCxnSpPr>
        <p:spPr>
          <a:xfrm flipV="1">
            <a:off x="9984823" y="4713414"/>
            <a:ext cx="0" cy="129136"/>
          </a:xfrm>
          <a:prstGeom prst="line">
            <a:avLst/>
          </a:prstGeom>
          <a:ln w="19050">
            <a:solidFill>
              <a:schemeClr val="accent6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04693EAF-0AE1-7F3A-FA68-4A5D3499E0DB}"/>
              </a:ext>
            </a:extLst>
          </p:cNvPr>
          <p:cNvSpPr txBox="1"/>
          <p:nvPr/>
        </p:nvSpPr>
        <p:spPr>
          <a:xfrm>
            <a:off x="10106672" y="3711143"/>
            <a:ext cx="4395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mem</a:t>
            </a:r>
            <a:endParaRPr lang="en-US" sz="2000" dirty="0">
              <a:solidFill>
                <a:schemeClr val="bg1"/>
              </a:solidFill>
              <a:latin typeface="18 VAG Rounded Light   02390" pitchFamily="2" charset="0"/>
            </a:endParaRP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5AE81917-ABCF-C4F8-942C-35C2294FB7EB}"/>
              </a:ext>
            </a:extLst>
          </p:cNvPr>
          <p:cNvCxnSpPr>
            <a:cxnSpLocks/>
          </p:cNvCxnSpPr>
          <p:nvPr/>
        </p:nvCxnSpPr>
        <p:spPr>
          <a:xfrm>
            <a:off x="8861193" y="3967940"/>
            <a:ext cx="297442" cy="0"/>
          </a:xfrm>
          <a:prstGeom prst="straightConnector1">
            <a:avLst/>
          </a:prstGeom>
          <a:ln w="28575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BB1E806E-E8A0-10E2-767B-25F1674103DD}"/>
              </a:ext>
            </a:extLst>
          </p:cNvPr>
          <p:cNvCxnSpPr>
            <a:cxnSpLocks/>
          </p:cNvCxnSpPr>
          <p:nvPr/>
        </p:nvCxnSpPr>
        <p:spPr>
          <a:xfrm flipV="1">
            <a:off x="10142760" y="3707112"/>
            <a:ext cx="403456" cy="7631"/>
          </a:xfrm>
          <a:prstGeom prst="straightConnector1">
            <a:avLst/>
          </a:prstGeom>
          <a:ln w="28575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Group 46">
            <a:extLst>
              <a:ext uri="{FF2B5EF4-FFF2-40B4-BE49-F238E27FC236}">
                <a16:creationId xmlns:a16="http://schemas.microsoft.com/office/drawing/2014/main" id="{A993B394-14AC-752B-E6A3-D69C8D52EB87}"/>
              </a:ext>
            </a:extLst>
          </p:cNvPr>
          <p:cNvGrpSpPr/>
          <p:nvPr/>
        </p:nvGrpSpPr>
        <p:grpSpPr>
          <a:xfrm>
            <a:off x="3790286" y="2375192"/>
            <a:ext cx="7347065" cy="1124151"/>
            <a:chOff x="3790286" y="2375192"/>
            <a:chExt cx="7347065" cy="1124151"/>
          </a:xfrm>
          <a:effectLst/>
        </p:grpSpPr>
        <p:cxnSp>
          <p:nvCxnSpPr>
            <p:cNvPr id="48" name="Elbow Connector 47">
              <a:extLst>
                <a:ext uri="{FF2B5EF4-FFF2-40B4-BE49-F238E27FC236}">
                  <a16:creationId xmlns:a16="http://schemas.microsoft.com/office/drawing/2014/main" id="{8FEB0117-96CC-46EC-28AC-EBB2BEC18AD9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3970539" y="2216906"/>
              <a:ext cx="657210" cy="993002"/>
            </a:xfrm>
            <a:prstGeom prst="bentConnector2">
              <a:avLst/>
            </a:prstGeom>
            <a:ln w="28575">
              <a:solidFill>
                <a:schemeClr val="bg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15081257-8B98-F805-993A-6910EA97D891}"/>
                </a:ext>
              </a:extLst>
            </p:cNvPr>
            <p:cNvCxnSpPr/>
            <p:nvPr/>
          </p:nvCxnSpPr>
          <p:spPr>
            <a:xfrm>
              <a:off x="3790286" y="2384802"/>
              <a:ext cx="7334708" cy="0"/>
            </a:xfrm>
            <a:prstGeom prst="line">
              <a:avLst/>
            </a:prstGeom>
            <a:ln w="28575">
              <a:solidFill>
                <a:schemeClr val="bg1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Elbow Connector 50">
              <a:extLst>
                <a:ext uri="{FF2B5EF4-FFF2-40B4-BE49-F238E27FC236}">
                  <a16:creationId xmlns:a16="http://schemas.microsoft.com/office/drawing/2014/main" id="{E56740FB-0BEB-0CD1-316D-928A8A94C793}"/>
                </a:ext>
              </a:extLst>
            </p:cNvPr>
            <p:cNvCxnSpPr>
              <a:cxnSpLocks/>
              <a:stCxn id="52" idx="0"/>
            </p:cNvCxnSpPr>
            <p:nvPr/>
          </p:nvCxnSpPr>
          <p:spPr>
            <a:xfrm flipV="1">
              <a:off x="10817058" y="2375192"/>
              <a:ext cx="320293" cy="1124151"/>
            </a:xfrm>
            <a:prstGeom prst="bentConnector2">
              <a:avLst/>
            </a:prstGeom>
            <a:ln w="28575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Trapezoid 51">
            <a:extLst>
              <a:ext uri="{FF2B5EF4-FFF2-40B4-BE49-F238E27FC236}">
                <a16:creationId xmlns:a16="http://schemas.microsoft.com/office/drawing/2014/main" id="{AE5D2516-7D3B-AF7B-9E5A-6B7FF198E91A}"/>
              </a:ext>
            </a:extLst>
          </p:cNvPr>
          <p:cNvSpPr/>
          <p:nvPr/>
        </p:nvSpPr>
        <p:spPr>
          <a:xfrm rot="5400000">
            <a:off x="10337532" y="3361302"/>
            <a:ext cx="682970" cy="276082"/>
          </a:xfrm>
          <a:prstGeom prst="trapezoid">
            <a:avLst>
              <a:gd name="adj" fmla="val 62818"/>
            </a:avLst>
          </a:prstGeom>
          <a:noFill/>
          <a:ln w="28575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vert270" rtlCol="0" anchor="ctr"/>
          <a:lstStyle/>
          <a:p>
            <a:pPr algn="ctr">
              <a:spcBef>
                <a:spcPts val="600"/>
              </a:spcBef>
            </a:pPr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  <a:p>
            <a:pPr algn="ctr">
              <a:spcBef>
                <a:spcPts val="600"/>
              </a:spcBef>
            </a:pPr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cxnSp>
        <p:nvCxnSpPr>
          <p:cNvPr id="53" name="Elbow Connector 52">
            <a:extLst>
              <a:ext uri="{FF2B5EF4-FFF2-40B4-BE49-F238E27FC236}">
                <a16:creationId xmlns:a16="http://schemas.microsoft.com/office/drawing/2014/main" id="{BE8ED30C-AED1-4AAC-6589-F2C5F3CD9FC1}"/>
              </a:ext>
            </a:extLst>
          </p:cNvPr>
          <p:cNvCxnSpPr>
            <a:cxnSpLocks/>
          </p:cNvCxnSpPr>
          <p:nvPr/>
        </p:nvCxnSpPr>
        <p:spPr>
          <a:xfrm flipV="1">
            <a:off x="8929306" y="3375224"/>
            <a:ext cx="1611670" cy="592716"/>
          </a:xfrm>
          <a:prstGeom prst="bentConnector3">
            <a:avLst>
              <a:gd name="adj1" fmla="val 288"/>
            </a:avLst>
          </a:prstGeom>
          <a:ln w="28575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4B11C6A0-C133-F7F7-A7F9-D186155CCEFD}"/>
              </a:ext>
            </a:extLst>
          </p:cNvPr>
          <p:cNvSpPr txBox="1"/>
          <p:nvPr/>
        </p:nvSpPr>
        <p:spPr>
          <a:xfrm>
            <a:off x="10106672" y="3087231"/>
            <a:ext cx="4395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alu</a:t>
            </a:r>
            <a:endParaRPr lang="en-US" sz="2000" dirty="0">
              <a:solidFill>
                <a:schemeClr val="bg1"/>
              </a:solidFill>
              <a:latin typeface="18 VAG Rounded Light   02390" pitchFamily="2" charset="0"/>
            </a:endParaRP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09037674-EBD5-FC80-507C-066941011724}"/>
              </a:ext>
            </a:extLst>
          </p:cNvPr>
          <p:cNvCxnSpPr>
            <a:cxnSpLocks/>
          </p:cNvCxnSpPr>
          <p:nvPr/>
        </p:nvCxnSpPr>
        <p:spPr>
          <a:xfrm flipV="1">
            <a:off x="9596488" y="4736341"/>
            <a:ext cx="0" cy="801140"/>
          </a:xfrm>
          <a:prstGeom prst="straightConnector1">
            <a:avLst/>
          </a:prstGeom>
          <a:ln w="127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1" name="Group 480">
            <a:extLst>
              <a:ext uri="{FF2B5EF4-FFF2-40B4-BE49-F238E27FC236}">
                <a16:creationId xmlns:a16="http://schemas.microsoft.com/office/drawing/2014/main" id="{A0BD89C6-F796-F118-BAD3-E841F9E06C7F}"/>
              </a:ext>
            </a:extLst>
          </p:cNvPr>
          <p:cNvGrpSpPr/>
          <p:nvPr/>
        </p:nvGrpSpPr>
        <p:grpSpPr>
          <a:xfrm>
            <a:off x="4062897" y="5524627"/>
            <a:ext cx="6835927" cy="752471"/>
            <a:chOff x="4062897" y="5524627"/>
            <a:chExt cx="6835927" cy="752471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6CB08AE-EF84-D361-9009-1D984CAE07F5}"/>
                </a:ext>
              </a:extLst>
            </p:cNvPr>
            <p:cNvSpPr txBox="1"/>
            <p:nvPr/>
          </p:nvSpPr>
          <p:spPr>
            <a:xfrm>
              <a:off x="4062897" y="5552119"/>
              <a:ext cx="817853" cy="5201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85000"/>
                </a:lnSpc>
              </a:pPr>
              <a:r>
                <a:rPr lang="en-US" sz="1600" dirty="0" err="1">
                  <a:solidFill>
                    <a:schemeClr val="accent3"/>
                  </a:solidFill>
                  <a:latin typeface="18 VAG Rounded Light   02390" pitchFamily="2" charset="0"/>
                </a:rPr>
                <a:t>ImmSel</a:t>
              </a:r>
              <a:endParaRPr lang="en-US" sz="1600" dirty="0">
                <a:solidFill>
                  <a:schemeClr val="accent3"/>
                </a:solidFill>
                <a:latin typeface="18 VAG Rounded Light   02390" pitchFamily="2" charset="0"/>
              </a:endParaRPr>
            </a:p>
            <a:p>
              <a:pPr algn="ctr">
                <a:lnSpc>
                  <a:spcPct val="85000"/>
                </a:lnSpc>
              </a:pPr>
              <a:r>
                <a:rPr lang="en-US" sz="1600" b="1" dirty="0">
                  <a:solidFill>
                    <a:schemeClr val="accent5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S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6D242A0-E8FA-7E72-D9D1-434F5D1CFFC8}"/>
                </a:ext>
              </a:extLst>
            </p:cNvPr>
            <p:cNvSpPr txBox="1"/>
            <p:nvPr/>
          </p:nvSpPr>
          <p:spPr>
            <a:xfrm>
              <a:off x="5333604" y="5554208"/>
              <a:ext cx="885179" cy="7228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85000"/>
                </a:lnSpc>
              </a:pPr>
              <a:r>
                <a:rPr lang="en-US" sz="1600" dirty="0" err="1">
                  <a:solidFill>
                    <a:schemeClr val="accent3"/>
                  </a:solidFill>
                  <a:latin typeface="18 VAG Rounded Light   02390" pitchFamily="2" charset="0"/>
                </a:rPr>
                <a:t>RegWEn</a:t>
              </a:r>
              <a:endParaRPr lang="en-US" sz="1600" dirty="0">
                <a:solidFill>
                  <a:schemeClr val="accent3"/>
                </a:solidFill>
                <a:latin typeface="18 VAG Rounded Light   02390" pitchFamily="2" charset="0"/>
              </a:endParaRPr>
            </a:p>
            <a:p>
              <a:pPr algn="ctr">
                <a:lnSpc>
                  <a:spcPct val="85000"/>
                </a:lnSpc>
              </a:pPr>
              <a:r>
                <a:rPr lang="en-US" sz="1600" dirty="0">
                  <a:solidFill>
                    <a:schemeClr val="accent4"/>
                  </a:solidFill>
                  <a:latin typeface="18 VAG Rounded Light   02390" pitchFamily="2" charset="0"/>
                </a:rPr>
                <a:t>0</a:t>
              </a:r>
              <a:br>
                <a:rPr 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18 VAG Rounded Light   02390" pitchFamily="2" charset="0"/>
                </a:rPr>
              </a:br>
              <a:endPara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18 VAG Rounded Light   02390" pitchFamily="2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9E46055-A94A-08AF-62DE-99BE6654A422}"/>
                </a:ext>
              </a:extLst>
            </p:cNvPr>
            <p:cNvSpPr txBox="1"/>
            <p:nvPr/>
          </p:nvSpPr>
          <p:spPr>
            <a:xfrm>
              <a:off x="7558332" y="5524627"/>
              <a:ext cx="449161" cy="4083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85000"/>
                </a:lnSpc>
              </a:pPr>
              <a:r>
                <a:rPr lang="en-US" sz="1200" dirty="0" err="1">
                  <a:solidFill>
                    <a:schemeClr val="accent3"/>
                  </a:solidFill>
                  <a:latin typeface="18 VAG Rounded Light   02390" pitchFamily="2" charset="0"/>
                </a:rPr>
                <a:t>Bsel</a:t>
              </a:r>
              <a:endParaRPr lang="en-US" sz="1200" dirty="0">
                <a:solidFill>
                  <a:schemeClr val="accent3"/>
                </a:solidFill>
                <a:latin typeface="18 VAG Rounded Light   02390" pitchFamily="2" charset="0"/>
              </a:endParaRPr>
            </a:p>
            <a:p>
              <a:pPr algn="ctr">
                <a:lnSpc>
                  <a:spcPct val="85000"/>
                </a:lnSpc>
              </a:pPr>
              <a:r>
                <a:rPr lang="en-US" sz="1200" dirty="0">
                  <a:solidFill>
                    <a:schemeClr val="accent1"/>
                  </a:solidFill>
                  <a:latin typeface="18 VAG Rounded Light   02390" pitchFamily="2" charset="0"/>
                </a:rPr>
                <a:t>1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B2F3760-0073-9212-0898-D7A547D865CA}"/>
                </a:ext>
              </a:extLst>
            </p:cNvPr>
            <p:cNvSpPr txBox="1"/>
            <p:nvPr/>
          </p:nvSpPr>
          <p:spPr>
            <a:xfrm>
              <a:off x="8421291" y="5536765"/>
              <a:ext cx="702436" cy="4609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85000"/>
                </a:lnSpc>
              </a:pPr>
              <a:r>
                <a:rPr lang="en-US" sz="1400" dirty="0" err="1">
                  <a:solidFill>
                    <a:schemeClr val="accent3"/>
                  </a:solidFill>
                  <a:latin typeface="18 VAG Rounded Light   02390" pitchFamily="2" charset="0"/>
                </a:rPr>
                <a:t>ALUSel</a:t>
              </a:r>
              <a:endParaRPr lang="en-US" sz="1400" dirty="0">
                <a:solidFill>
                  <a:schemeClr val="accent3"/>
                </a:solidFill>
                <a:latin typeface="18 VAG Rounded Light   02390" pitchFamily="2" charset="0"/>
              </a:endParaRPr>
            </a:p>
            <a:p>
              <a:pPr algn="ctr">
                <a:lnSpc>
                  <a:spcPct val="85000"/>
                </a:lnSpc>
              </a:pPr>
              <a:r>
                <a:rPr lang="en-US" sz="1400" dirty="0">
                  <a:solidFill>
                    <a:schemeClr val="accent1"/>
                  </a:solidFill>
                  <a:latin typeface="18 VAG Rounded Light   02390" pitchFamily="2" charset="0"/>
                </a:rPr>
                <a:t>Add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07200860-3D98-4D7B-F434-9C9641EF94FB}"/>
                </a:ext>
              </a:extLst>
            </p:cNvPr>
            <p:cNvSpPr txBox="1"/>
            <p:nvPr/>
          </p:nvSpPr>
          <p:spPr>
            <a:xfrm>
              <a:off x="9285659" y="5555777"/>
              <a:ext cx="817853" cy="4609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85000"/>
                </a:lnSpc>
              </a:pPr>
              <a:r>
                <a:rPr lang="en-US" sz="1400" dirty="0" err="1">
                  <a:solidFill>
                    <a:schemeClr val="accent3"/>
                  </a:solidFill>
                  <a:latin typeface="18 VAG Rounded Light   02390" pitchFamily="2" charset="0"/>
                </a:rPr>
                <a:t>MemRW</a:t>
              </a:r>
              <a:endParaRPr lang="en-US" sz="1400" dirty="0">
                <a:solidFill>
                  <a:schemeClr val="accent3"/>
                </a:solidFill>
                <a:latin typeface="18 VAG Rounded Light   02390" pitchFamily="2" charset="0"/>
              </a:endParaRPr>
            </a:p>
            <a:p>
              <a:pPr algn="ctr">
                <a:lnSpc>
                  <a:spcPct val="85000"/>
                </a:lnSpc>
              </a:pPr>
              <a:r>
                <a:rPr lang="en-US" sz="1400" dirty="0">
                  <a:solidFill>
                    <a:schemeClr val="accent6"/>
                  </a:solidFill>
                  <a:latin typeface="18 VAG Rounded Light   02390" pitchFamily="2" charset="0"/>
                </a:rPr>
                <a:t>Write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0D75BBF7-A5ED-B23F-53CE-8B530D0941F1}"/>
                </a:ext>
              </a:extLst>
            </p:cNvPr>
            <p:cNvSpPr txBox="1"/>
            <p:nvPr/>
          </p:nvSpPr>
          <p:spPr>
            <a:xfrm>
              <a:off x="10252493" y="5557253"/>
              <a:ext cx="646331" cy="4609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85000"/>
                </a:lnSpc>
              </a:pPr>
              <a:r>
                <a:rPr lang="en-US" sz="1400" dirty="0" err="1">
                  <a:solidFill>
                    <a:schemeClr val="accent3"/>
                  </a:solidFill>
                  <a:latin typeface="18 VAG Rounded Light   02390" pitchFamily="2" charset="0"/>
                </a:rPr>
                <a:t>WBSel</a:t>
              </a:r>
              <a:endParaRPr lang="en-US" sz="1400" dirty="0">
                <a:solidFill>
                  <a:schemeClr val="accent3"/>
                </a:solidFill>
                <a:latin typeface="18 VAG Rounded Light   02390" pitchFamily="2" charset="0"/>
              </a:endParaRPr>
            </a:p>
            <a:p>
              <a:pPr algn="ctr">
                <a:lnSpc>
                  <a:spcPct val="85000"/>
                </a:lnSpc>
              </a:pPr>
              <a:r>
                <a:rPr lang="en-US" sz="1400" dirty="0">
                  <a:solidFill>
                    <a:schemeClr val="accent4"/>
                  </a:solidFill>
                  <a:latin typeface="18 VAG Rounded Light   02390" pitchFamily="2" charset="0"/>
                </a:rPr>
                <a:t>*</a:t>
              </a:r>
            </a:p>
          </p:txBody>
        </p:sp>
      </p:grp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D049E621-4A3C-223F-5052-BA391451E4AF}"/>
              </a:ext>
            </a:extLst>
          </p:cNvPr>
          <p:cNvCxnSpPr>
            <a:cxnSpLocks/>
          </p:cNvCxnSpPr>
          <p:nvPr/>
        </p:nvCxnSpPr>
        <p:spPr>
          <a:xfrm flipV="1">
            <a:off x="10664370" y="3759701"/>
            <a:ext cx="0" cy="1767040"/>
          </a:xfrm>
          <a:prstGeom prst="straightConnector1">
            <a:avLst/>
          </a:prstGeom>
          <a:ln w="127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EA7F99AA-BFBA-5BF6-30C0-3EE3C7CA9EA9}"/>
              </a:ext>
            </a:extLst>
          </p:cNvPr>
          <p:cNvSpPr txBox="1"/>
          <p:nvPr/>
        </p:nvSpPr>
        <p:spPr>
          <a:xfrm>
            <a:off x="8331951" y="998582"/>
            <a:ext cx="2356549" cy="622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US" sz="1800" dirty="0">
                <a:solidFill>
                  <a:schemeClr val="accent6"/>
                </a:solidFill>
                <a:latin typeface="18 VAG Rounded Light   02390" pitchFamily="2" charset="0"/>
              </a:rPr>
              <a:t>Write memory at address </a:t>
            </a:r>
            <a:r>
              <a:rPr lang="en-US" sz="1800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alu</a:t>
            </a:r>
            <a:r>
              <a:rPr lang="en-US" sz="1800" dirty="0">
                <a:solidFill>
                  <a:schemeClr val="accent6"/>
                </a:solidFill>
                <a:latin typeface="18 VAG Rounded Light   02390" pitchFamily="2" charset="0"/>
              </a:rPr>
              <a:t>.</a:t>
            </a:r>
            <a:endParaRPr lang="en-US" sz="1800" b="1" dirty="0">
              <a:solidFill>
                <a:schemeClr val="accent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694E5F5E-58D8-25F0-8B1E-5E8687E57EDC}"/>
              </a:ext>
            </a:extLst>
          </p:cNvPr>
          <p:cNvCxnSpPr>
            <a:cxnSpLocks/>
          </p:cNvCxnSpPr>
          <p:nvPr/>
        </p:nvCxnSpPr>
        <p:spPr>
          <a:xfrm>
            <a:off x="8868629" y="3964225"/>
            <a:ext cx="297442" cy="0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9" name="Straight Arrow Connector 448">
            <a:extLst>
              <a:ext uri="{FF2B5EF4-FFF2-40B4-BE49-F238E27FC236}">
                <a16:creationId xmlns:a16="http://schemas.microsoft.com/office/drawing/2014/main" id="{ED3AB51F-0CA0-7F12-D0EB-186A96DA37A9}"/>
              </a:ext>
            </a:extLst>
          </p:cNvPr>
          <p:cNvCxnSpPr>
            <a:cxnSpLocks/>
          </p:cNvCxnSpPr>
          <p:nvPr/>
        </p:nvCxnSpPr>
        <p:spPr>
          <a:xfrm flipV="1">
            <a:off x="10150196" y="3703397"/>
            <a:ext cx="403456" cy="7631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30">
            <a:extLst>
              <a:ext uri="{FF2B5EF4-FFF2-40B4-BE49-F238E27FC236}">
                <a16:creationId xmlns:a16="http://schemas.microsoft.com/office/drawing/2014/main" id="{AF6A2252-AAD3-A438-9C44-0AB9AAE92E74}"/>
              </a:ext>
            </a:extLst>
          </p:cNvPr>
          <p:cNvGrpSpPr/>
          <p:nvPr/>
        </p:nvGrpSpPr>
        <p:grpSpPr>
          <a:xfrm>
            <a:off x="6246032" y="4232591"/>
            <a:ext cx="2874596" cy="560751"/>
            <a:chOff x="6246032" y="4232591"/>
            <a:chExt cx="2874596" cy="560751"/>
          </a:xfrm>
        </p:grpSpPr>
        <p:cxnSp>
          <p:nvCxnSpPr>
            <p:cNvPr id="451" name="Elbow Connector 450">
              <a:extLst>
                <a:ext uri="{FF2B5EF4-FFF2-40B4-BE49-F238E27FC236}">
                  <a16:creationId xmlns:a16="http://schemas.microsoft.com/office/drawing/2014/main" id="{39B884AD-5AF0-9C66-5115-C3627AD0D165}"/>
                </a:ext>
              </a:extLst>
            </p:cNvPr>
            <p:cNvCxnSpPr>
              <a:cxnSpLocks/>
            </p:cNvCxnSpPr>
            <p:nvPr/>
          </p:nvCxnSpPr>
          <p:spPr>
            <a:xfrm>
              <a:off x="6409509" y="4232591"/>
              <a:ext cx="2490278" cy="552042"/>
            </a:xfrm>
            <a:prstGeom prst="bentConnector3">
              <a:avLst>
                <a:gd name="adj1" fmla="val 55"/>
              </a:avLst>
            </a:prstGeom>
            <a:ln w="57150">
              <a:solidFill>
                <a:schemeClr val="accent6"/>
              </a:solidFill>
              <a:headEnd type="oval"/>
              <a:tailEnd type="none" w="lg" len="lg"/>
            </a:ln>
            <a:effectLst>
              <a:glow rad="63500">
                <a:srgbClr val="011223">
                  <a:alpha val="90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2" name="Elbow Connector 451">
              <a:extLst>
                <a:ext uri="{FF2B5EF4-FFF2-40B4-BE49-F238E27FC236}">
                  <a16:creationId xmlns:a16="http://schemas.microsoft.com/office/drawing/2014/main" id="{610F829A-852E-9B43-DBD7-632E3AEA9B6E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8879358" y="4552072"/>
              <a:ext cx="252992" cy="229548"/>
            </a:xfrm>
            <a:prstGeom prst="bentConnector2">
              <a:avLst/>
            </a:prstGeom>
            <a:ln w="57150">
              <a:solidFill>
                <a:schemeClr val="accent6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3" name="Straight Connector 452">
              <a:extLst>
                <a:ext uri="{FF2B5EF4-FFF2-40B4-BE49-F238E27FC236}">
                  <a16:creationId xmlns:a16="http://schemas.microsoft.com/office/drawing/2014/main" id="{42980A10-BE07-EE8F-857B-01F9FA6AB6A2}"/>
                </a:ext>
              </a:extLst>
            </p:cNvPr>
            <p:cNvCxnSpPr/>
            <p:nvPr/>
          </p:nvCxnSpPr>
          <p:spPr>
            <a:xfrm>
              <a:off x="6246032" y="4241300"/>
              <a:ext cx="202306" cy="0"/>
            </a:xfrm>
            <a:prstGeom prst="line">
              <a:avLst/>
            </a:prstGeom>
            <a:ln w="571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5" name="TextBox 454">
            <a:extLst>
              <a:ext uri="{FF2B5EF4-FFF2-40B4-BE49-F238E27FC236}">
                <a16:creationId xmlns:a16="http://schemas.microsoft.com/office/drawing/2014/main" id="{F5F977B3-AEBA-8575-F715-C4EAFDF3B10B}"/>
              </a:ext>
            </a:extLst>
          </p:cNvPr>
          <p:cNvSpPr txBox="1"/>
          <p:nvPr/>
        </p:nvSpPr>
        <p:spPr>
          <a:xfrm>
            <a:off x="6671637" y="5993518"/>
            <a:ext cx="4369079" cy="618631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pPr algn="l">
              <a:lnSpc>
                <a:spcPct val="95000"/>
              </a:lnSpc>
            </a:pPr>
            <a:r>
              <a:rPr lang="en-US" sz="1800" dirty="0" err="1">
                <a:latin typeface="18 VAG Rounded Light   02390" pitchFamily="2" charset="0"/>
              </a:rPr>
              <a:t>RegWEn</a:t>
            </a:r>
            <a:r>
              <a:rPr lang="en-US" sz="1800" dirty="0">
                <a:latin typeface="18 VAG Rounded Light   02390" pitchFamily="2" charset="0"/>
              </a:rPr>
              <a:t>=0 means no write back to </a:t>
            </a:r>
            <a:r>
              <a:rPr lang="en-US" sz="1800" dirty="0" err="1">
                <a:latin typeface="18 VAG Rounded Light   02390" pitchFamily="2" charset="0"/>
              </a:rPr>
              <a:t>RegFile</a:t>
            </a:r>
            <a:r>
              <a:rPr lang="en-US" sz="1800" dirty="0">
                <a:latin typeface="18 VAG Rounded Light   02390" pitchFamily="2" charset="0"/>
              </a:rPr>
              <a:t>, so “</a:t>
            </a:r>
            <a:r>
              <a:rPr lang="en-US" sz="1800" i="1" dirty="0">
                <a:latin typeface="18 VAG Rounded Light   02390" pitchFamily="2" charset="0"/>
              </a:rPr>
              <a:t>don’t care</a:t>
            </a:r>
            <a:r>
              <a:rPr lang="en-US" sz="1800" dirty="0">
                <a:latin typeface="18 VAG Rounded Light   02390" pitchFamily="2" charset="0"/>
              </a:rPr>
              <a:t>” (*) about </a:t>
            </a:r>
            <a:r>
              <a:rPr lang="en-US" sz="1800" dirty="0" err="1">
                <a:latin typeface="18 VAG Rounded Light   02390" pitchFamily="2" charset="0"/>
              </a:rPr>
              <a:t>WBSel’s</a:t>
            </a:r>
            <a:r>
              <a:rPr lang="en-US" sz="1800" dirty="0">
                <a:latin typeface="18 VAG Rounded Light   02390" pitchFamily="2" charset="0"/>
              </a:rPr>
              <a:t> value.</a:t>
            </a:r>
          </a:p>
        </p:txBody>
      </p:sp>
      <p:sp>
        <p:nvSpPr>
          <p:cNvPr id="458" name="Freeform 457">
            <a:extLst>
              <a:ext uri="{FF2B5EF4-FFF2-40B4-BE49-F238E27FC236}">
                <a16:creationId xmlns:a16="http://schemas.microsoft.com/office/drawing/2014/main" id="{A11CAAC0-35EC-760C-9FE3-A3DF58392A14}"/>
              </a:ext>
            </a:extLst>
          </p:cNvPr>
          <p:cNvSpPr/>
          <p:nvPr/>
        </p:nvSpPr>
        <p:spPr>
          <a:xfrm>
            <a:off x="10873409" y="5705377"/>
            <a:ext cx="506895" cy="536739"/>
          </a:xfrm>
          <a:custGeom>
            <a:avLst/>
            <a:gdLst>
              <a:gd name="connsiteX0" fmla="*/ 258417 w 506895"/>
              <a:gd name="connsiteY0" fmla="*/ 526458 h 536739"/>
              <a:gd name="connsiteX1" fmla="*/ 387626 w 506895"/>
              <a:gd name="connsiteY1" fmla="*/ 516519 h 536739"/>
              <a:gd name="connsiteX2" fmla="*/ 447261 w 506895"/>
              <a:gd name="connsiteY2" fmla="*/ 496640 h 536739"/>
              <a:gd name="connsiteX3" fmla="*/ 487017 w 506895"/>
              <a:gd name="connsiteY3" fmla="*/ 427066 h 536739"/>
              <a:gd name="connsiteX4" fmla="*/ 506895 w 506895"/>
              <a:gd name="connsiteY4" fmla="*/ 397249 h 536739"/>
              <a:gd name="connsiteX5" fmla="*/ 496956 w 506895"/>
              <a:gd name="connsiteY5" fmla="*/ 307797 h 536739"/>
              <a:gd name="connsiteX6" fmla="*/ 477078 w 506895"/>
              <a:gd name="connsiteY6" fmla="*/ 248162 h 536739"/>
              <a:gd name="connsiteX7" fmla="*/ 467139 w 506895"/>
              <a:gd name="connsiteY7" fmla="*/ 218345 h 536739"/>
              <a:gd name="connsiteX8" fmla="*/ 397565 w 506895"/>
              <a:gd name="connsiteY8" fmla="*/ 138832 h 536739"/>
              <a:gd name="connsiteX9" fmla="*/ 298174 w 506895"/>
              <a:gd name="connsiteY9" fmla="*/ 118953 h 536739"/>
              <a:gd name="connsiteX10" fmla="*/ 248478 w 506895"/>
              <a:gd name="connsiteY10" fmla="*/ 109014 h 536739"/>
              <a:gd name="connsiteX11" fmla="*/ 168965 w 506895"/>
              <a:gd name="connsiteY11" fmla="*/ 138832 h 536739"/>
              <a:gd name="connsiteX12" fmla="*/ 159026 w 506895"/>
              <a:gd name="connsiteY12" fmla="*/ 168649 h 536739"/>
              <a:gd name="connsiteX13" fmla="*/ 168965 w 506895"/>
              <a:gd name="connsiteY13" fmla="*/ 198466 h 536739"/>
              <a:gd name="connsiteX14" fmla="*/ 188843 w 506895"/>
              <a:gd name="connsiteY14" fmla="*/ 218345 h 536739"/>
              <a:gd name="connsiteX15" fmla="*/ 248478 w 506895"/>
              <a:gd name="connsiteY15" fmla="*/ 248162 h 536739"/>
              <a:gd name="connsiteX16" fmla="*/ 397565 w 506895"/>
              <a:gd name="connsiteY16" fmla="*/ 238223 h 536739"/>
              <a:gd name="connsiteX17" fmla="*/ 427382 w 506895"/>
              <a:gd name="connsiteY17" fmla="*/ 228284 h 536739"/>
              <a:gd name="connsiteX18" fmla="*/ 447261 w 506895"/>
              <a:gd name="connsiteY18" fmla="*/ 208406 h 536739"/>
              <a:gd name="connsiteX19" fmla="*/ 447261 w 506895"/>
              <a:gd name="connsiteY19" fmla="*/ 128893 h 536739"/>
              <a:gd name="connsiteX20" fmla="*/ 437321 w 506895"/>
              <a:gd name="connsiteY20" fmla="*/ 99075 h 536739"/>
              <a:gd name="connsiteX21" fmla="*/ 377687 w 506895"/>
              <a:gd name="connsiteY21" fmla="*/ 59319 h 536739"/>
              <a:gd name="connsiteX22" fmla="*/ 347869 w 506895"/>
              <a:gd name="connsiteY22" fmla="*/ 39440 h 536739"/>
              <a:gd name="connsiteX23" fmla="*/ 288234 w 506895"/>
              <a:gd name="connsiteY23" fmla="*/ 19562 h 536739"/>
              <a:gd name="connsiteX24" fmla="*/ 0 w 506895"/>
              <a:gd name="connsiteY24" fmla="*/ 9623 h 536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06895" h="536739">
                <a:moveTo>
                  <a:pt x="258417" y="526458"/>
                </a:moveTo>
                <a:cubicBezTo>
                  <a:pt x="325635" y="539901"/>
                  <a:pt x="306711" y="543492"/>
                  <a:pt x="387626" y="516519"/>
                </a:cubicBezTo>
                <a:lnTo>
                  <a:pt x="447261" y="496640"/>
                </a:lnTo>
                <a:cubicBezTo>
                  <a:pt x="495690" y="423996"/>
                  <a:pt x="436577" y="515337"/>
                  <a:pt x="487017" y="427066"/>
                </a:cubicBezTo>
                <a:cubicBezTo>
                  <a:pt x="492943" y="416695"/>
                  <a:pt x="500269" y="407188"/>
                  <a:pt x="506895" y="397249"/>
                </a:cubicBezTo>
                <a:cubicBezTo>
                  <a:pt x="503582" y="367432"/>
                  <a:pt x="502840" y="337215"/>
                  <a:pt x="496956" y="307797"/>
                </a:cubicBezTo>
                <a:cubicBezTo>
                  <a:pt x="492847" y="287250"/>
                  <a:pt x="483704" y="268040"/>
                  <a:pt x="477078" y="248162"/>
                </a:cubicBezTo>
                <a:cubicBezTo>
                  <a:pt x="473765" y="238223"/>
                  <a:pt x="472950" y="227062"/>
                  <a:pt x="467139" y="218345"/>
                </a:cubicBezTo>
                <a:cubicBezTo>
                  <a:pt x="437322" y="173619"/>
                  <a:pt x="438978" y="159538"/>
                  <a:pt x="397565" y="138832"/>
                </a:cubicBezTo>
                <a:cubicBezTo>
                  <a:pt x="368992" y="124545"/>
                  <a:pt x="325642" y="123531"/>
                  <a:pt x="298174" y="118953"/>
                </a:cubicBezTo>
                <a:cubicBezTo>
                  <a:pt x="281510" y="116176"/>
                  <a:pt x="265043" y="112327"/>
                  <a:pt x="248478" y="109014"/>
                </a:cubicBezTo>
                <a:cubicBezTo>
                  <a:pt x="221537" y="114402"/>
                  <a:pt x="188465" y="114456"/>
                  <a:pt x="168965" y="138832"/>
                </a:cubicBezTo>
                <a:cubicBezTo>
                  <a:pt x="162420" y="147013"/>
                  <a:pt x="162339" y="158710"/>
                  <a:pt x="159026" y="168649"/>
                </a:cubicBezTo>
                <a:cubicBezTo>
                  <a:pt x="162339" y="178588"/>
                  <a:pt x="163575" y="189482"/>
                  <a:pt x="168965" y="198466"/>
                </a:cubicBezTo>
                <a:cubicBezTo>
                  <a:pt x="173786" y="206501"/>
                  <a:pt x="181526" y="212491"/>
                  <a:pt x="188843" y="218345"/>
                </a:cubicBezTo>
                <a:cubicBezTo>
                  <a:pt x="216366" y="240364"/>
                  <a:pt x="216987" y="237665"/>
                  <a:pt x="248478" y="248162"/>
                </a:cubicBezTo>
                <a:cubicBezTo>
                  <a:pt x="298174" y="244849"/>
                  <a:pt x="348064" y="243723"/>
                  <a:pt x="397565" y="238223"/>
                </a:cubicBezTo>
                <a:cubicBezTo>
                  <a:pt x="407978" y="237066"/>
                  <a:pt x="418398" y="233674"/>
                  <a:pt x="427382" y="228284"/>
                </a:cubicBezTo>
                <a:cubicBezTo>
                  <a:pt x="435417" y="223463"/>
                  <a:pt x="440635" y="215032"/>
                  <a:pt x="447261" y="208406"/>
                </a:cubicBezTo>
                <a:cubicBezTo>
                  <a:pt x="461479" y="165750"/>
                  <a:pt x="460968" y="183720"/>
                  <a:pt x="447261" y="128893"/>
                </a:cubicBezTo>
                <a:cubicBezTo>
                  <a:pt x="444720" y="118729"/>
                  <a:pt x="444729" y="106483"/>
                  <a:pt x="437321" y="99075"/>
                </a:cubicBezTo>
                <a:cubicBezTo>
                  <a:pt x="420428" y="82182"/>
                  <a:pt x="397565" y="72571"/>
                  <a:pt x="377687" y="59319"/>
                </a:cubicBezTo>
                <a:cubicBezTo>
                  <a:pt x="367748" y="52693"/>
                  <a:pt x="359202" y="43217"/>
                  <a:pt x="347869" y="39440"/>
                </a:cubicBezTo>
                <a:lnTo>
                  <a:pt x="288234" y="19562"/>
                </a:lnTo>
                <a:cubicBezTo>
                  <a:pt x="176697" y="-17617"/>
                  <a:pt x="268904" y="9623"/>
                  <a:pt x="0" y="9623"/>
                </a:cubicBezTo>
              </a:path>
            </a:pathLst>
          </a:custGeom>
          <a:noFill/>
          <a:ln w="28575">
            <a:solidFill>
              <a:schemeClr val="accent4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9" name="TextBox 458">
            <a:extLst>
              <a:ext uri="{FF2B5EF4-FFF2-40B4-BE49-F238E27FC236}">
                <a16:creationId xmlns:a16="http://schemas.microsoft.com/office/drawing/2014/main" id="{80F8D178-CA72-5231-2382-9F5E0CEB0106}"/>
              </a:ext>
            </a:extLst>
          </p:cNvPr>
          <p:cNvSpPr txBox="1"/>
          <p:nvPr/>
        </p:nvSpPr>
        <p:spPr>
          <a:xfrm>
            <a:off x="8554276" y="46016"/>
            <a:ext cx="3615092" cy="880562"/>
          </a:xfrm>
          <a:prstGeom prst="rect">
            <a:avLst/>
          </a:prstGeom>
          <a:solidFill>
            <a:srgbClr val="7F7F7F">
              <a:alpha val="54510"/>
            </a:srgbClr>
          </a:solidFill>
        </p:spPr>
        <p:txBody>
          <a:bodyPr wrap="none" rtlCol="0">
            <a:spAutoFit/>
          </a:bodyPr>
          <a:lstStyle/>
          <a:p>
            <a:pPr marL="576263" lvl="1">
              <a:lnSpc>
                <a:spcPct val="85000"/>
              </a:lnSpc>
              <a:buClr>
                <a:schemeClr val="accent3"/>
              </a:buClr>
              <a:buSzPct val="100000"/>
            </a:pPr>
            <a:r>
              <a:rPr lang="en-US" sz="2000" u="sng" dirty="0" err="1">
                <a:solidFill>
                  <a:schemeClr val="bg1"/>
                </a:solidFill>
                <a:latin typeface="18 VAG Rounded Light   02390" pitchFamily="2" charset="0"/>
                <a:cs typeface="Courier New" panose="02070309020205020404" pitchFamily="49" charset="0"/>
              </a:rPr>
              <a:t>RegWEn</a:t>
            </a:r>
            <a:r>
              <a:rPr lang="en-US" sz="2000" u="sng" dirty="0">
                <a:solidFill>
                  <a:schemeClr val="bg1"/>
                </a:solidFill>
                <a:latin typeface="18 VAG Rounded Light   02390" pitchFamily="2" charset="0"/>
                <a:cs typeface="Courier New" panose="02070309020205020404" pitchFamily="49" charset="0"/>
              </a:rPr>
              <a:t>	</a:t>
            </a:r>
            <a:r>
              <a:rPr lang="en-US" sz="2000" u="sng" dirty="0" err="1">
                <a:solidFill>
                  <a:schemeClr val="bg1"/>
                </a:solidFill>
                <a:latin typeface="18 VAG Rounded Light   02390" pitchFamily="2" charset="0"/>
                <a:cs typeface="Courier New" panose="02070309020205020404" pitchFamily="49" charset="0"/>
              </a:rPr>
              <a:t>Bsel</a:t>
            </a:r>
            <a:r>
              <a:rPr lang="en-US" sz="2000" u="sng" dirty="0">
                <a:solidFill>
                  <a:schemeClr val="bg1"/>
                </a:solidFill>
                <a:latin typeface="18 VAG Rounded Light   02390" pitchFamily="2" charset="0"/>
                <a:cs typeface="Courier New" panose="02070309020205020404" pitchFamily="49" charset="0"/>
              </a:rPr>
              <a:t>	</a:t>
            </a:r>
            <a:r>
              <a:rPr lang="en-US" sz="2000" u="sng" dirty="0" err="1">
                <a:solidFill>
                  <a:schemeClr val="bg1"/>
                </a:solidFill>
                <a:latin typeface="18 VAG Rounded Light   02390" pitchFamily="2" charset="0"/>
                <a:cs typeface="Courier New" panose="02070309020205020404" pitchFamily="49" charset="0"/>
              </a:rPr>
              <a:t>WBSel</a:t>
            </a:r>
            <a:endParaRPr lang="en-US" sz="2000" u="sng" dirty="0">
              <a:solidFill>
                <a:schemeClr val="bg1"/>
              </a:solidFill>
              <a:latin typeface="18 VAG Rounded Light   02390" pitchFamily="2" charset="0"/>
              <a:cs typeface="Courier New" panose="02070309020205020404" pitchFamily="49" charset="0"/>
            </a:endParaRPr>
          </a:p>
          <a:p>
            <a:pPr marL="468313" lvl="1" indent="-457200">
              <a:lnSpc>
                <a:spcPct val="85000"/>
              </a:lnSpc>
              <a:buClr>
                <a:schemeClr val="accent3"/>
              </a:buClr>
              <a:buSzPct val="100000"/>
              <a:buFont typeface="+mj-lt"/>
              <a:buAutoNum type="alphaUcPeriod" startAt="3"/>
            </a:pPr>
            <a:r>
              <a:rPr lang="en-US" sz="2000" dirty="0">
                <a:solidFill>
                  <a:schemeClr val="bg1"/>
                </a:solidFill>
                <a:latin typeface="18 VAG Rounded Light   02390" pitchFamily="2" charset="0"/>
                <a:cs typeface="Courier New" panose="02070309020205020404" pitchFamily="49" charset="0"/>
              </a:rPr>
              <a:t> 0			1	0</a:t>
            </a:r>
          </a:p>
          <a:p>
            <a:pPr marL="468313" lvl="1" indent="-457200">
              <a:lnSpc>
                <a:spcPct val="85000"/>
              </a:lnSpc>
              <a:buClr>
                <a:schemeClr val="accent3"/>
              </a:buClr>
              <a:buSzPct val="100000"/>
              <a:buFont typeface="+mj-lt"/>
              <a:buAutoNum type="alphaUcPeriod" startAt="3"/>
            </a:pPr>
            <a:r>
              <a:rPr lang="en-US" sz="2000" dirty="0">
                <a:solidFill>
                  <a:schemeClr val="bg1"/>
                </a:solidFill>
                <a:latin typeface="18 VAG Rounded Light   02390" pitchFamily="2" charset="0"/>
                <a:cs typeface="Courier New" panose="02070309020205020404" pitchFamily="49" charset="0"/>
              </a:rPr>
              <a:t> 0			1	1</a:t>
            </a:r>
          </a:p>
        </p:txBody>
      </p:sp>
      <p:sp>
        <p:nvSpPr>
          <p:cNvPr id="460" name="Rounded Rectangle 459">
            <a:extLst>
              <a:ext uri="{FF2B5EF4-FFF2-40B4-BE49-F238E27FC236}">
                <a16:creationId xmlns:a16="http://schemas.microsoft.com/office/drawing/2014/main" id="{C1D4E4BA-140D-1F06-2DC0-DD757FA76E8E}"/>
              </a:ext>
            </a:extLst>
          </p:cNvPr>
          <p:cNvSpPr/>
          <p:nvPr/>
        </p:nvSpPr>
        <p:spPr>
          <a:xfrm>
            <a:off x="8554276" y="334842"/>
            <a:ext cx="3163959" cy="507427"/>
          </a:xfrm>
          <a:prstGeom prst="roundRect">
            <a:avLst/>
          </a:prstGeom>
          <a:noFill/>
          <a:ln w="28575">
            <a:solidFill>
              <a:schemeClr val="accent3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accent1"/>
              </a:solidFill>
              <a:latin typeface="18 VAG Rounded Light   02390" pitchFamily="2" charset="0"/>
            </a:endParaRPr>
          </a:p>
        </p:txBody>
      </p:sp>
      <p:sp>
        <p:nvSpPr>
          <p:cNvPr id="461" name="TextBox 460">
            <a:extLst>
              <a:ext uri="{FF2B5EF4-FFF2-40B4-BE49-F238E27FC236}">
                <a16:creationId xmlns:a16="http://schemas.microsoft.com/office/drawing/2014/main" id="{3DDD5035-928B-09C9-A519-9C87E1CC8457}"/>
              </a:ext>
            </a:extLst>
          </p:cNvPr>
          <p:cNvSpPr txBox="1"/>
          <p:nvPr/>
        </p:nvSpPr>
        <p:spPr>
          <a:xfrm>
            <a:off x="1451437" y="6282232"/>
            <a:ext cx="35425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18 VAG Rounded Light   02390" pitchFamily="2" charset="0"/>
              </a:rPr>
              <a:t>(most unselected data lines omitted from lighting)</a:t>
            </a:r>
          </a:p>
        </p:txBody>
      </p:sp>
    </p:spTree>
    <p:extLst>
      <p:ext uri="{BB962C8B-B14F-4D97-AF65-F5344CB8AC3E}">
        <p14:creationId xmlns:p14="http://schemas.microsoft.com/office/powerpoint/2010/main" val="4007410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3" grpId="0"/>
      <p:bldP spid="485" grpId="0"/>
      <p:bldP spid="486" grpId="0"/>
      <p:bldP spid="62" grpId="0"/>
      <p:bldP spid="455" grpId="0" animBg="1"/>
      <p:bldP spid="458" grpId="0" animBg="1"/>
      <p:bldP spid="459" grpId="0" animBg="1"/>
      <p:bldP spid="46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ACA755B-93F3-A89D-2659-1A465250CB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Implementing Loads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Implementing Stores</a:t>
            </a:r>
          </a:p>
          <a:p>
            <a:r>
              <a:rPr lang="en-US" dirty="0"/>
              <a:t>Adding B-Type (Branches)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Designing the Immediate Generation Block, Part 2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Adding Jumps </a:t>
            </a:r>
            <a:r>
              <a:rPr lang="en-US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jal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en-US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jalr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Adding U-Types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And in Conclusion…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FF41A20-6AE6-AC58-1381-F24F46BC2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B-Type (Branches)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14566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827A5B-28F7-78D0-CFAB-0E3BCFB309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B-Format: Conditional Branch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968BD62-AAB8-7264-850E-08CFCB142C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413" y="916711"/>
            <a:ext cx="11332079" cy="768096"/>
          </a:xfrm>
        </p:spPr>
        <p:txBody>
          <a:bodyPr>
            <a:normAutofit/>
          </a:bodyPr>
          <a:lstStyle/>
          <a:p>
            <a:pPr>
              <a:buClr>
                <a:schemeClr val="bg1"/>
              </a:buClr>
            </a:pPr>
            <a:r>
              <a:rPr lang="en-US" sz="3200" b="0" dirty="0">
                <a:solidFill>
                  <a:schemeClr val="accent4"/>
                </a:solidFill>
                <a:latin typeface="18 VAG Rounded Light   02390" pitchFamily="2" charset="0"/>
              </a:rPr>
              <a:t>B-Format</a:t>
            </a:r>
            <a:r>
              <a:rPr lang="en-US" sz="3200" dirty="0"/>
              <a:t> (textbook: </a:t>
            </a:r>
            <a:r>
              <a:rPr lang="en-US" sz="3200" b="0" dirty="0">
                <a:solidFill>
                  <a:schemeClr val="accent4"/>
                </a:solidFill>
                <a:latin typeface="18 VAG Rounded Light   02390" pitchFamily="2" charset="0"/>
              </a:rPr>
              <a:t>SB-Type</a:t>
            </a:r>
            <a:r>
              <a:rPr lang="en-US" sz="3200" dirty="0"/>
              <a:t>) close to S-Format: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EC7A885-4759-2A45-1438-35C483588C9A}"/>
              </a:ext>
            </a:extLst>
          </p:cNvPr>
          <p:cNvSpPr/>
          <p:nvPr/>
        </p:nvSpPr>
        <p:spPr>
          <a:xfrm>
            <a:off x="2675242" y="1357106"/>
            <a:ext cx="684151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5007" indent="-75007" algn="ctr"/>
            <a:r>
              <a:rPr lang="en-US" sz="3600" b="1" dirty="0" err="1">
                <a:solidFill>
                  <a:schemeClr val="bg1"/>
                </a:solidFill>
                <a:latin typeface="Courier"/>
                <a:cs typeface="Courier"/>
              </a:rPr>
              <a:t>opname</a:t>
            </a:r>
            <a:r>
              <a:rPr lang="en-US" sz="3600" b="1" dirty="0">
                <a:solidFill>
                  <a:schemeClr val="bg1"/>
                </a:solidFill>
                <a:latin typeface="Courier"/>
                <a:cs typeface="Courier"/>
              </a:rPr>
              <a:t>  rs1,rs2,Label</a:t>
            </a:r>
            <a:endParaRPr lang="en-US" sz="3600" b="1" dirty="0">
              <a:solidFill>
                <a:schemeClr val="accent5"/>
              </a:solidFill>
              <a:latin typeface="Courier"/>
              <a:cs typeface="Courier"/>
            </a:endParaRPr>
          </a:p>
        </p:txBody>
      </p:sp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031FA286-7FA7-4831-0B7F-0AE5C7D811D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12285653"/>
              </p:ext>
            </p:extLst>
          </p:nvPr>
        </p:nvGraphicFramePr>
        <p:xfrm>
          <a:off x="899841" y="2227221"/>
          <a:ext cx="10392318" cy="98449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49520">
                  <a:extLst>
                    <a:ext uri="{9D8B030D-6E8A-4147-A177-3AD203B41FA5}">
                      <a16:colId xmlns:a16="http://schemas.microsoft.com/office/drawing/2014/main" val="1624853830"/>
                    </a:ext>
                  </a:extLst>
                </a:gridCol>
                <a:gridCol w="324760">
                  <a:extLst>
                    <a:ext uri="{9D8B030D-6E8A-4147-A177-3AD203B41FA5}">
                      <a16:colId xmlns:a16="http://schemas.microsoft.com/office/drawing/2014/main" val="888743132"/>
                    </a:ext>
                  </a:extLst>
                </a:gridCol>
                <a:gridCol w="324760">
                  <a:extLst>
                    <a:ext uri="{9D8B030D-6E8A-4147-A177-3AD203B41FA5}">
                      <a16:colId xmlns:a16="http://schemas.microsoft.com/office/drawing/2014/main" val="928495398"/>
                    </a:ext>
                  </a:extLst>
                </a:gridCol>
                <a:gridCol w="324760">
                  <a:extLst>
                    <a:ext uri="{9D8B030D-6E8A-4147-A177-3AD203B41FA5}">
                      <a16:colId xmlns:a16="http://schemas.microsoft.com/office/drawing/2014/main" val="4258887520"/>
                    </a:ext>
                  </a:extLst>
                </a:gridCol>
                <a:gridCol w="649520">
                  <a:extLst>
                    <a:ext uri="{9D8B030D-6E8A-4147-A177-3AD203B41FA5}">
                      <a16:colId xmlns:a16="http://schemas.microsoft.com/office/drawing/2014/main" val="4279900494"/>
                    </a:ext>
                  </a:extLst>
                </a:gridCol>
                <a:gridCol w="649520">
                  <a:extLst>
                    <a:ext uri="{9D8B030D-6E8A-4147-A177-3AD203B41FA5}">
                      <a16:colId xmlns:a16="http://schemas.microsoft.com/office/drawing/2014/main" val="797878386"/>
                    </a:ext>
                  </a:extLst>
                </a:gridCol>
                <a:gridCol w="324760">
                  <a:extLst>
                    <a:ext uri="{9D8B030D-6E8A-4147-A177-3AD203B41FA5}">
                      <a16:colId xmlns:a16="http://schemas.microsoft.com/office/drawing/2014/main" val="3004986411"/>
                    </a:ext>
                  </a:extLst>
                </a:gridCol>
                <a:gridCol w="649520">
                  <a:extLst>
                    <a:ext uri="{9D8B030D-6E8A-4147-A177-3AD203B41FA5}">
                      <a16:colId xmlns:a16="http://schemas.microsoft.com/office/drawing/2014/main" val="62611582"/>
                    </a:ext>
                  </a:extLst>
                </a:gridCol>
                <a:gridCol w="649520">
                  <a:extLst>
                    <a:ext uri="{9D8B030D-6E8A-4147-A177-3AD203B41FA5}">
                      <a16:colId xmlns:a16="http://schemas.microsoft.com/office/drawing/2014/main" val="1657610230"/>
                    </a:ext>
                  </a:extLst>
                </a:gridCol>
                <a:gridCol w="324760">
                  <a:extLst>
                    <a:ext uri="{9D8B030D-6E8A-4147-A177-3AD203B41FA5}">
                      <a16:colId xmlns:a16="http://schemas.microsoft.com/office/drawing/2014/main" val="2935468491"/>
                    </a:ext>
                  </a:extLst>
                </a:gridCol>
                <a:gridCol w="649520">
                  <a:extLst>
                    <a:ext uri="{9D8B030D-6E8A-4147-A177-3AD203B41FA5}">
                      <a16:colId xmlns:a16="http://schemas.microsoft.com/office/drawing/2014/main" val="1797088917"/>
                    </a:ext>
                  </a:extLst>
                </a:gridCol>
                <a:gridCol w="487140">
                  <a:extLst>
                    <a:ext uri="{9D8B030D-6E8A-4147-A177-3AD203B41FA5}">
                      <a16:colId xmlns:a16="http://schemas.microsoft.com/office/drawing/2014/main" val="953689441"/>
                    </a:ext>
                  </a:extLst>
                </a:gridCol>
                <a:gridCol w="487140">
                  <a:extLst>
                    <a:ext uri="{9D8B030D-6E8A-4147-A177-3AD203B41FA5}">
                      <a16:colId xmlns:a16="http://schemas.microsoft.com/office/drawing/2014/main" val="1552716741"/>
                    </a:ext>
                  </a:extLst>
                </a:gridCol>
                <a:gridCol w="649520">
                  <a:extLst>
                    <a:ext uri="{9D8B030D-6E8A-4147-A177-3AD203B41FA5}">
                      <a16:colId xmlns:a16="http://schemas.microsoft.com/office/drawing/2014/main" val="2842259910"/>
                    </a:ext>
                  </a:extLst>
                </a:gridCol>
                <a:gridCol w="324760">
                  <a:extLst>
                    <a:ext uri="{9D8B030D-6E8A-4147-A177-3AD203B41FA5}">
                      <a16:colId xmlns:a16="http://schemas.microsoft.com/office/drawing/2014/main" val="264973538"/>
                    </a:ext>
                  </a:extLst>
                </a:gridCol>
                <a:gridCol w="649520">
                  <a:extLst>
                    <a:ext uri="{9D8B030D-6E8A-4147-A177-3AD203B41FA5}">
                      <a16:colId xmlns:a16="http://schemas.microsoft.com/office/drawing/2014/main" val="3901696933"/>
                    </a:ext>
                  </a:extLst>
                </a:gridCol>
                <a:gridCol w="649520">
                  <a:extLst>
                    <a:ext uri="{9D8B030D-6E8A-4147-A177-3AD203B41FA5}">
                      <a16:colId xmlns:a16="http://schemas.microsoft.com/office/drawing/2014/main" val="2051879303"/>
                    </a:ext>
                  </a:extLst>
                </a:gridCol>
                <a:gridCol w="324760">
                  <a:extLst>
                    <a:ext uri="{9D8B030D-6E8A-4147-A177-3AD203B41FA5}">
                      <a16:colId xmlns:a16="http://schemas.microsoft.com/office/drawing/2014/main" val="854787181"/>
                    </a:ext>
                  </a:extLst>
                </a:gridCol>
                <a:gridCol w="324760">
                  <a:extLst>
                    <a:ext uri="{9D8B030D-6E8A-4147-A177-3AD203B41FA5}">
                      <a16:colId xmlns:a16="http://schemas.microsoft.com/office/drawing/2014/main" val="3270592488"/>
                    </a:ext>
                  </a:extLst>
                </a:gridCol>
                <a:gridCol w="324760">
                  <a:extLst>
                    <a:ext uri="{9D8B030D-6E8A-4147-A177-3AD203B41FA5}">
                      <a16:colId xmlns:a16="http://schemas.microsoft.com/office/drawing/2014/main" val="2901077752"/>
                    </a:ext>
                  </a:extLst>
                </a:gridCol>
                <a:gridCol w="649518">
                  <a:extLst>
                    <a:ext uri="{9D8B030D-6E8A-4147-A177-3AD203B41FA5}">
                      <a16:colId xmlns:a16="http://schemas.microsoft.com/office/drawing/2014/main" val="4059237148"/>
                    </a:ext>
                  </a:extLst>
                </a:gridCol>
              </a:tblGrid>
              <a:tr h="333922">
                <a:tc>
                  <a:txBody>
                    <a:bodyPr/>
                    <a:lstStyle/>
                    <a:p>
                      <a:pPr algn="l"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31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endParaRPr lang="en-US" sz="1600" b="0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endParaRPr lang="en-US" sz="1600" b="0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endParaRPr lang="en-US" sz="1600" b="0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24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endParaRPr lang="en-US" sz="1600" b="0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20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19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endParaRPr lang="en-US" sz="1600" b="0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15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14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12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11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endParaRPr lang="en-US" sz="1600" b="0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7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6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endParaRPr lang="en-US" sz="1600" b="0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endParaRPr lang="en-US" sz="1600" b="0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endParaRPr lang="en-US" sz="1600" b="0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83741400"/>
                  </a:ext>
                </a:extLst>
              </a:tr>
              <a:tr h="306168">
                <a:tc gridSpan="5"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700" b="1" i="0" dirty="0" err="1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imm</a:t>
                      </a:r>
                      <a:r>
                        <a:rPr lang="en-US" sz="1700" b="1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[12|10:5]</a:t>
                      </a: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700" b="1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rs2</a:t>
                      </a: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700" b="1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rs1</a:t>
                      </a: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700" b="1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funct3</a:t>
                      </a: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700" b="1" i="0" dirty="0" err="1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imm</a:t>
                      </a:r>
                      <a:r>
                        <a:rPr lang="en-US" sz="1700" b="1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[4:1|11]</a:t>
                      </a: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700" b="1" dirty="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opcode</a:t>
                      </a:r>
                      <a:endParaRPr lang="en-US" sz="1700" b="1" i="0" dirty="0">
                        <a:solidFill>
                          <a:schemeClr val="bg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2588811"/>
                  </a:ext>
                </a:extLst>
              </a:tr>
              <a:tr h="319480">
                <a:tc gridSpan="5"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7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T w="12700" cmpd="sng">
                      <a:noFill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5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T w="12700" cmpd="sng">
                      <a:noFill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5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T w="12700" cmpd="sng">
                      <a:noFill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3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5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T w="12700" cmpd="sng">
                      <a:noFill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7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T w="12700" cmpd="sng">
                      <a:noFill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0275478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DFFAE9A0-EF82-0F00-2EE0-A1D9AFE97C0E}"/>
              </a:ext>
            </a:extLst>
          </p:cNvPr>
          <p:cNvSpPr txBox="1"/>
          <p:nvPr/>
        </p:nvSpPr>
        <p:spPr>
          <a:xfrm>
            <a:off x="8878534" y="3027293"/>
            <a:ext cx="25702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BRANCH</a:t>
            </a:r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0BF12841-8A5E-1490-FF3F-D419830C8B38}"/>
              </a:ext>
            </a:extLst>
          </p:cNvPr>
          <p:cNvSpPr txBox="1">
            <a:spLocks/>
          </p:cNvSpPr>
          <p:nvPr/>
        </p:nvSpPr>
        <p:spPr>
          <a:xfrm>
            <a:off x="288413" y="3367507"/>
            <a:ext cx="11768604" cy="27589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67772" indent="-383108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Tx/>
              <a:buSzPct val="95000"/>
              <a:buFont typeface="Wingdings" pitchFamily="2" charset="2"/>
              <a:buChar char="§"/>
              <a:tabLst/>
              <a:defRPr sz="3600" b="1" i="0" kern="1200">
                <a:ln>
                  <a:noFill/>
                </a:ln>
                <a:solidFill>
                  <a:schemeClr val="bg1">
                    <a:alpha val="99000"/>
                  </a:schemeClr>
                </a:solidFill>
                <a:latin typeface="18 VAG Rounded Bold   07390" pitchFamily="2" charset="0"/>
                <a:ea typeface="+mn-ea"/>
                <a:cs typeface="+mn-cs"/>
              </a:defRPr>
            </a:lvl1pPr>
            <a:lvl2pPr marL="768331" indent="-311143" algn="l" defTabSz="914377" rtl="0" eaLnBrk="1" latinLnBrk="0" hangingPunct="1">
              <a:lnSpc>
                <a:spcPct val="100000"/>
              </a:lnSpc>
              <a:spcBef>
                <a:spcPts val="500"/>
              </a:spcBef>
              <a:buSzPct val="90000"/>
              <a:buFont typeface=".Hiragino Kaku Gothic Interface W3"/>
              <a:buChar char="▫"/>
              <a:tabLst/>
              <a:defRPr sz="3200" b="0" i="0" kern="1200">
                <a:solidFill>
                  <a:schemeClr val="accent2"/>
                </a:solidFill>
                <a:latin typeface="18 VAG Rounded Light   02390" pitchFamily="2" charset="0"/>
                <a:ea typeface="+mn-ea"/>
                <a:cs typeface="+mn-cs"/>
              </a:defRPr>
            </a:lvl2pPr>
            <a:lvl3pPr marL="1066773" indent="-298443" algn="l" defTabSz="914377" rtl="0" eaLnBrk="1" latinLnBrk="0" hangingPunct="1">
              <a:lnSpc>
                <a:spcPct val="100000"/>
              </a:lnSpc>
              <a:spcBef>
                <a:spcPts val="500"/>
              </a:spcBef>
              <a:buFont typeface=".Hiragino Kaku Gothic Interface W3"/>
              <a:buChar char="▪"/>
              <a:tabLst/>
              <a:defRPr sz="2800" b="0" i="0" kern="1200">
                <a:solidFill>
                  <a:schemeClr val="accent1"/>
                </a:solidFill>
                <a:latin typeface="18 VAG Rounded Light   02390" pitchFamily="2" charset="0"/>
                <a:ea typeface="+mn-ea"/>
                <a:cs typeface="+mn-cs"/>
              </a:defRPr>
            </a:lvl3pPr>
            <a:lvl4pPr marL="1449881" indent="-298443" algn="l" defTabSz="914377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b="0" i="0" kern="1200">
                <a:solidFill>
                  <a:schemeClr val="accent3"/>
                </a:solidFill>
                <a:latin typeface="18 VAG Rounded Light   02390" pitchFamily="2" charset="0"/>
                <a:ea typeface="+mn-ea"/>
                <a:cs typeface="+mn-cs"/>
              </a:defRPr>
            </a:lvl4pPr>
            <a:lvl5pPr marL="1763140" indent="-226478" algn="l" defTabSz="914377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b="0" i="0" kern="1200">
                <a:solidFill>
                  <a:schemeClr val="bg2"/>
                </a:solidFill>
                <a:latin typeface="18 VAG Rounded Light   02390" pitchFamily="2" charset="0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bg1"/>
              </a:buClr>
            </a:pPr>
            <a:r>
              <a:rPr lang="en-US" sz="3200" dirty="0"/>
              <a:t>New Immediate Format!</a:t>
            </a:r>
            <a:endParaRPr lang="en-US" sz="2800" dirty="0"/>
          </a:p>
          <a:p>
            <a:pPr>
              <a:buClr>
                <a:schemeClr val="bg1"/>
              </a:buClr>
            </a:pPr>
            <a:r>
              <a:rPr lang="en-US" sz="3200" dirty="0"/>
              <a:t>PC state element now </a:t>
            </a:r>
            <a:r>
              <a:rPr lang="en-US" sz="3200" b="0" dirty="0">
                <a:solidFill>
                  <a:schemeClr val="accent4"/>
                </a:solidFill>
                <a:latin typeface="18 VAG Rounded Light   02390" pitchFamily="2" charset="0"/>
              </a:rPr>
              <a:t>conditionally</a:t>
            </a:r>
            <a:r>
              <a:rPr lang="en-US" sz="3200" dirty="0"/>
              <a:t> changes:</a:t>
            </a:r>
          </a:p>
          <a:p>
            <a:pPr lvl="1"/>
            <a:r>
              <a:rPr lang="en-US" sz="2800" dirty="0" err="1"/>
              <a:t>RegFile</a:t>
            </a:r>
            <a:r>
              <a:rPr lang="en-US" sz="2800" dirty="0"/>
              <a:t>		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R[rs1], R[rs2] </a:t>
            </a:r>
            <a:r>
              <a:rPr lang="en-US" sz="2800" dirty="0">
                <a:latin typeface="18 VAG Rounded Light   02390" pitchFamily="2" charset="0"/>
                <a:cs typeface="Courier New" panose="02070309020205020404" pitchFamily="49" charset="0"/>
              </a:rPr>
              <a:t>(read only, for branch comparison)</a:t>
            </a:r>
            <a:endParaRPr lang="en-US" sz="2800" dirty="0">
              <a:solidFill>
                <a:schemeClr val="accent5"/>
              </a:solidFill>
              <a:latin typeface="18 VAG Rounded Light   02390" pitchFamily="2" charset="0"/>
              <a:cs typeface="Courier New" panose="02070309020205020404" pitchFamily="49" charset="0"/>
            </a:endParaRPr>
          </a:p>
          <a:p>
            <a:pPr lvl="1"/>
            <a:r>
              <a:rPr lang="en-US" sz="2800" dirty="0"/>
              <a:t>PC		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PC = PC + </a:t>
            </a:r>
            <a:r>
              <a:rPr 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imm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2800" dirty="0">
                <a:latin typeface="18 VAG Rounded Light   02390" pitchFamily="2" charset="0"/>
                <a:cs typeface="Courier New" panose="02070309020205020404" pitchFamily="49" charset="0"/>
              </a:rPr>
              <a:t>(if branch taken)</a:t>
            </a:r>
            <a:b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PC = PC + 4    </a:t>
            </a:r>
            <a:r>
              <a:rPr lang="en-US" sz="2800" dirty="0">
                <a:latin typeface="18 VAG Rounded Light   02390" pitchFamily="2" charset="0"/>
                <a:cs typeface="Courier New" panose="02070309020205020404" pitchFamily="49" charset="0"/>
              </a:rPr>
              <a:t>(otherwise, not taken)</a:t>
            </a:r>
            <a:endParaRPr lang="en-US" dirty="0"/>
          </a:p>
          <a:p>
            <a:pPr>
              <a:buClr>
                <a:schemeClr val="bg1"/>
              </a:buClr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936558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DAAFC2FB-B4FA-5822-B5F3-F861F08BBEB7}"/>
              </a:ext>
            </a:extLst>
          </p:cNvPr>
          <p:cNvGrpSpPr/>
          <p:nvPr/>
        </p:nvGrpSpPr>
        <p:grpSpPr>
          <a:xfrm>
            <a:off x="3790286" y="2375192"/>
            <a:ext cx="7347065" cy="1124151"/>
            <a:chOff x="3790286" y="2375192"/>
            <a:chExt cx="7347065" cy="1124151"/>
          </a:xfrm>
          <a:effectLst/>
        </p:grpSpPr>
        <p:cxnSp>
          <p:nvCxnSpPr>
            <p:cNvPr id="18" name="Elbow Connector 17">
              <a:extLst>
                <a:ext uri="{FF2B5EF4-FFF2-40B4-BE49-F238E27FC236}">
                  <a16:creationId xmlns:a16="http://schemas.microsoft.com/office/drawing/2014/main" id="{F0549970-41BE-6EBF-2A8B-13BC29938AEA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3970539" y="2216906"/>
              <a:ext cx="657210" cy="993002"/>
            </a:xfrm>
            <a:prstGeom prst="bentConnector2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AC4C321-B7CE-5B1F-C842-3A80AF075348}"/>
                </a:ext>
              </a:extLst>
            </p:cNvPr>
            <p:cNvCxnSpPr/>
            <p:nvPr/>
          </p:nvCxnSpPr>
          <p:spPr>
            <a:xfrm>
              <a:off x="3790286" y="2384802"/>
              <a:ext cx="7334708" cy="0"/>
            </a:xfrm>
            <a:prstGeom prst="line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Elbow Connector 21">
              <a:extLst>
                <a:ext uri="{FF2B5EF4-FFF2-40B4-BE49-F238E27FC236}">
                  <a16:creationId xmlns:a16="http://schemas.microsoft.com/office/drawing/2014/main" id="{EE7C1A44-2C86-0F5E-5BFB-86738F2E99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17058" y="2375192"/>
              <a:ext cx="320293" cy="1124151"/>
            </a:xfrm>
            <a:prstGeom prst="bentConnector2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0F34E2EF-E6E4-480A-85BB-220BE1C28AFF}"/>
              </a:ext>
            </a:extLst>
          </p:cNvPr>
          <p:cNvSpPr/>
          <p:nvPr/>
        </p:nvSpPr>
        <p:spPr>
          <a:xfrm>
            <a:off x="4095066" y="4684066"/>
            <a:ext cx="734547" cy="615137"/>
          </a:xfrm>
          <a:prstGeom prst="roundRect">
            <a:avLst/>
          </a:prstGeom>
          <a:noFill/>
          <a:ln w="1905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18 VAG Rounded Light   02390" pitchFamily="2" charset="0"/>
              </a:rPr>
              <a:t>Imm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18 VAG Rounded Light   02390" pitchFamily="2" charset="0"/>
              </a:rPr>
              <a:t>. Gen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A5E8AD9-296E-37B4-4E87-99DCBDA65600}"/>
              </a:ext>
            </a:extLst>
          </p:cNvPr>
          <p:cNvSpPr txBox="1"/>
          <p:nvPr/>
        </p:nvSpPr>
        <p:spPr>
          <a:xfrm>
            <a:off x="3131237" y="4777354"/>
            <a:ext cx="103425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en-US" sz="1100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inst</a:t>
            </a:r>
            <a:r>
              <a:rPr kumimoji="0" lang="en-US" sz="11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[31:7]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  <a:latin typeface="18 VAG Rounded Light   02390" pitchFamily="2" charset="0"/>
            </a:endParaRPr>
          </a:p>
        </p:txBody>
      </p:sp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id="{C4CABF1C-C840-9F3E-AB67-F1D6561813BC}"/>
              </a:ext>
            </a:extLst>
          </p:cNvPr>
          <p:cNvCxnSpPr>
            <a:cxnSpLocks/>
          </p:cNvCxnSpPr>
          <p:nvPr/>
        </p:nvCxnSpPr>
        <p:spPr>
          <a:xfrm rot="10800000" flipH="1">
            <a:off x="4808959" y="4530234"/>
            <a:ext cx="2936970" cy="596712"/>
          </a:xfrm>
          <a:prstGeom prst="bentConnector3">
            <a:avLst>
              <a:gd name="adj1" fmla="val 92537"/>
            </a:avLst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6" name="Straight Arrow Connector 425">
            <a:extLst>
              <a:ext uri="{FF2B5EF4-FFF2-40B4-BE49-F238E27FC236}">
                <a16:creationId xmlns:a16="http://schemas.microsoft.com/office/drawing/2014/main" id="{E4D1DEAE-7AAB-4FA5-9AC7-CEF254DF6C1E}"/>
              </a:ext>
            </a:extLst>
          </p:cNvPr>
          <p:cNvCxnSpPr>
            <a:cxnSpLocks/>
          </p:cNvCxnSpPr>
          <p:nvPr/>
        </p:nvCxnSpPr>
        <p:spPr>
          <a:xfrm>
            <a:off x="7983123" y="4427042"/>
            <a:ext cx="301752" cy="1490"/>
          </a:xfrm>
          <a:prstGeom prst="straightConnector1">
            <a:avLst/>
          </a:prstGeom>
          <a:ln w="28575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163182A8-AAC2-5CFD-2ED1-D6AE1F3854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900" y="76199"/>
            <a:ext cx="10873739" cy="768096"/>
          </a:xfrm>
        </p:spPr>
        <p:txBody>
          <a:bodyPr>
            <a:normAutofit/>
          </a:bodyPr>
          <a:lstStyle/>
          <a:p>
            <a:pPr>
              <a:tabLst>
                <a:tab pos="10280650" algn="r"/>
              </a:tabLst>
            </a:pPr>
            <a:r>
              <a:rPr lang="en-US" dirty="0"/>
              <a:t>What do Branches Need to Compute?</a:t>
            </a:r>
            <a:endParaRPr lang="en-US" dirty="0">
              <a:solidFill>
                <a:schemeClr val="bg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07" name="Rectangle 306">
            <a:extLst>
              <a:ext uri="{FF2B5EF4-FFF2-40B4-BE49-F238E27FC236}">
                <a16:creationId xmlns:a16="http://schemas.microsoft.com/office/drawing/2014/main" id="{5E2B3D3E-7682-F6FD-4010-CC6BCDC1F9BA}"/>
              </a:ext>
            </a:extLst>
          </p:cNvPr>
          <p:cNvSpPr/>
          <p:nvPr/>
        </p:nvSpPr>
        <p:spPr>
          <a:xfrm>
            <a:off x="2124990" y="3375224"/>
            <a:ext cx="934483" cy="1152150"/>
          </a:xfrm>
          <a:prstGeom prst="rect">
            <a:avLst/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b"/>
          <a:lstStyle/>
          <a:p>
            <a:r>
              <a:rPr lang="en-US" sz="1400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18 VAG Rounded Light   02390" pitchFamily="2" charset="0"/>
              </a:rPr>
              <a:t>addr</a:t>
            </a:r>
            <a:endParaRPr lang="en-US" sz="1400" i="1" dirty="0">
              <a:solidFill>
                <a:schemeClr val="tx1">
                  <a:lumMod val="50000"/>
                  <a:lumOff val="50000"/>
                </a:schemeClr>
              </a:solidFill>
              <a:latin typeface="18 VAG Rounded Light   02390" pitchFamily="2" charset="0"/>
            </a:endParaRPr>
          </a:p>
          <a:p>
            <a:pPr algn="r"/>
            <a:r>
              <a:rPr lang="en-US" sz="1400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18 VAG Rounded Light   02390" pitchFamily="2" charset="0"/>
              </a:rPr>
              <a:t>inst</a:t>
            </a:r>
            <a:endParaRPr lang="en-US" sz="1400" i="1" dirty="0">
              <a:solidFill>
                <a:schemeClr val="tx1">
                  <a:lumMod val="50000"/>
                  <a:lumOff val="50000"/>
                </a:schemeClr>
              </a:solidFill>
              <a:latin typeface="18 VAG Rounded Light   02390" pitchFamily="2" charset="0"/>
            </a:endParaRPr>
          </a:p>
          <a:p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  <a:latin typeface="18 VAG Rounded Light   02390" pitchFamily="2" charset="0"/>
            </a:endParaRPr>
          </a:p>
          <a:p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IMEM</a:t>
            </a:r>
          </a:p>
        </p:txBody>
      </p:sp>
      <p:sp>
        <p:nvSpPr>
          <p:cNvPr id="324" name="Freeform 323">
            <a:extLst>
              <a:ext uri="{FF2B5EF4-FFF2-40B4-BE49-F238E27FC236}">
                <a16:creationId xmlns:a16="http://schemas.microsoft.com/office/drawing/2014/main" id="{C3F319D4-E9C9-BF79-1D0B-B024CF36D456}"/>
              </a:ext>
            </a:extLst>
          </p:cNvPr>
          <p:cNvSpPr>
            <a:spLocks/>
          </p:cNvSpPr>
          <p:nvPr/>
        </p:nvSpPr>
        <p:spPr>
          <a:xfrm>
            <a:off x="2458278" y="2385959"/>
            <a:ext cx="644039" cy="714015"/>
          </a:xfrm>
          <a:custGeom>
            <a:avLst/>
            <a:gdLst>
              <a:gd name="connsiteX0" fmla="*/ 0 w 1793965"/>
              <a:gd name="connsiteY0" fmla="*/ 0 h 4650377"/>
              <a:gd name="connsiteX1" fmla="*/ 0 w 1793965"/>
              <a:gd name="connsiteY1" fmla="*/ 1898469 h 4650377"/>
              <a:gd name="connsiteX2" fmla="*/ 478971 w 1793965"/>
              <a:gd name="connsiteY2" fmla="*/ 2333897 h 4650377"/>
              <a:gd name="connsiteX3" fmla="*/ 0 w 1793965"/>
              <a:gd name="connsiteY3" fmla="*/ 2778034 h 4650377"/>
              <a:gd name="connsiteX4" fmla="*/ 0 w 1793965"/>
              <a:gd name="connsiteY4" fmla="*/ 4650377 h 4650377"/>
              <a:gd name="connsiteX5" fmla="*/ 1793965 w 1793965"/>
              <a:gd name="connsiteY5" fmla="*/ 3666309 h 4650377"/>
              <a:gd name="connsiteX6" fmla="*/ 1793965 w 1793965"/>
              <a:gd name="connsiteY6" fmla="*/ 984069 h 4650377"/>
              <a:gd name="connsiteX7" fmla="*/ 0 w 1793965"/>
              <a:gd name="connsiteY7" fmla="*/ 0 h 4650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3965" h="4650377">
                <a:moveTo>
                  <a:pt x="0" y="0"/>
                </a:moveTo>
                <a:lnTo>
                  <a:pt x="0" y="1898469"/>
                </a:lnTo>
                <a:lnTo>
                  <a:pt x="478971" y="2333897"/>
                </a:lnTo>
                <a:lnTo>
                  <a:pt x="0" y="2778034"/>
                </a:lnTo>
                <a:lnTo>
                  <a:pt x="0" y="4650377"/>
                </a:lnTo>
                <a:lnTo>
                  <a:pt x="1793965" y="3666309"/>
                </a:lnTo>
                <a:lnTo>
                  <a:pt x="1793965" y="984069"/>
                </a:lnTo>
                <a:lnTo>
                  <a:pt x="0" y="0"/>
                </a:lnTo>
                <a:close/>
              </a:path>
            </a:pathLst>
          </a:custGeom>
          <a:noFill/>
          <a:ln w="28575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rtlCol="0" anchor="ctr"/>
          <a:lstStyle/>
          <a:p>
            <a:pPr algn="r"/>
            <a:r>
              <a:rPr lang="en-US" sz="1600" dirty="0">
                <a:solidFill>
                  <a:schemeClr val="bg1"/>
                </a:solidFill>
                <a:latin typeface="18 VAG Rounded Light   02390" pitchFamily="2" charset="0"/>
              </a:rPr>
              <a:t>add</a:t>
            </a:r>
          </a:p>
        </p:txBody>
      </p:sp>
      <p:sp>
        <p:nvSpPr>
          <p:cNvPr id="327" name="Isosceles Triangle 59">
            <a:extLst>
              <a:ext uri="{FF2B5EF4-FFF2-40B4-BE49-F238E27FC236}">
                <a16:creationId xmlns:a16="http://schemas.microsoft.com/office/drawing/2014/main" id="{EFECB578-3A21-E891-8D71-0213F089D1C0}"/>
              </a:ext>
            </a:extLst>
          </p:cNvPr>
          <p:cNvSpPr>
            <a:spLocks noChangeAspect="1"/>
          </p:cNvSpPr>
          <p:nvPr/>
        </p:nvSpPr>
        <p:spPr>
          <a:xfrm>
            <a:off x="5943281" y="4428532"/>
            <a:ext cx="182880" cy="142528"/>
          </a:xfrm>
          <a:prstGeom prst="triangle">
            <a:avLst/>
          </a:prstGeom>
          <a:noFill/>
          <a:ln w="2857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18 VAG Rounded Light   02390" pitchFamily="2" charset="0"/>
            </a:endParaRPr>
          </a:p>
        </p:txBody>
      </p:sp>
      <p:sp>
        <p:nvSpPr>
          <p:cNvPr id="329" name="Isosceles Triangle 59">
            <a:extLst>
              <a:ext uri="{FF2B5EF4-FFF2-40B4-BE49-F238E27FC236}">
                <a16:creationId xmlns:a16="http://schemas.microsoft.com/office/drawing/2014/main" id="{4BB69EA9-5AFD-ECF3-6FBC-565768226B64}"/>
              </a:ext>
            </a:extLst>
          </p:cNvPr>
          <p:cNvSpPr/>
          <p:nvPr/>
        </p:nvSpPr>
        <p:spPr>
          <a:xfrm>
            <a:off x="9886099" y="4540637"/>
            <a:ext cx="182880" cy="172777"/>
          </a:xfrm>
          <a:prstGeom prst="triangle">
            <a:avLst/>
          </a:prstGeom>
          <a:noFill/>
          <a:ln w="2857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18 VAG Rounded Light   02390" pitchFamily="2" charset="0"/>
            </a:endParaRPr>
          </a:p>
        </p:txBody>
      </p:sp>
      <p:grpSp>
        <p:nvGrpSpPr>
          <p:cNvPr id="330" name="Group 329">
            <a:extLst>
              <a:ext uri="{FF2B5EF4-FFF2-40B4-BE49-F238E27FC236}">
                <a16:creationId xmlns:a16="http://schemas.microsoft.com/office/drawing/2014/main" id="{B7F7F169-A5F4-56F1-6936-D7E5E795DF1A}"/>
              </a:ext>
            </a:extLst>
          </p:cNvPr>
          <p:cNvGrpSpPr/>
          <p:nvPr/>
        </p:nvGrpSpPr>
        <p:grpSpPr>
          <a:xfrm>
            <a:off x="1430760" y="3270286"/>
            <a:ext cx="349772" cy="747357"/>
            <a:chOff x="959047" y="3126189"/>
            <a:chExt cx="415675" cy="914792"/>
          </a:xfrm>
        </p:grpSpPr>
        <p:sp>
          <p:nvSpPr>
            <p:cNvPr id="331" name="Rectangle 330">
              <a:extLst>
                <a:ext uri="{FF2B5EF4-FFF2-40B4-BE49-F238E27FC236}">
                  <a16:creationId xmlns:a16="http://schemas.microsoft.com/office/drawing/2014/main" id="{A5C8CA32-3065-E6B7-1BD4-077B2DB839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9047" y="3126189"/>
              <a:ext cx="415675" cy="914792"/>
            </a:xfrm>
            <a:prstGeom prst="rect">
              <a:avLst/>
            </a:prstGeom>
            <a:noFill/>
            <a:ln w="28575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lIns="68580" tIns="34290" rIns="68580" bIns="34290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urier New" panose="02070309020205020404" pitchFamily="49" charset="0"/>
                  <a:ea typeface="ＭＳ Ｐゴシック" pitchFamily="-1" charset="-128"/>
                  <a:cs typeface="Courier New" panose="02070309020205020404" pitchFamily="49" charset="0"/>
                </a:rPr>
                <a:t>PC</a:t>
              </a:r>
            </a:p>
          </p:txBody>
        </p:sp>
        <p:sp>
          <p:nvSpPr>
            <p:cNvPr id="332" name="Isosceles Triangle 58">
              <a:extLst>
                <a:ext uri="{FF2B5EF4-FFF2-40B4-BE49-F238E27FC236}">
                  <a16:creationId xmlns:a16="http://schemas.microsoft.com/office/drawing/2014/main" id="{CC9BC0A6-4DFD-877B-775C-BD92FA021900}"/>
                </a:ext>
              </a:extLst>
            </p:cNvPr>
            <p:cNvSpPr/>
            <p:nvPr/>
          </p:nvSpPr>
          <p:spPr>
            <a:xfrm>
              <a:off x="1069894" y="3868203"/>
              <a:ext cx="221693" cy="172777"/>
            </a:xfrm>
            <a:prstGeom prst="triangle">
              <a:avLst/>
            </a:prstGeom>
            <a:noFill/>
            <a:ln w="28575" cap="flat" cmpd="sng" algn="ctr">
              <a:solidFill>
                <a:schemeClr val="bg1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18 VAG Rounded Light   02390" pitchFamily="2" charset="0"/>
              </a:endParaRPr>
            </a:p>
          </p:txBody>
        </p:sp>
      </p:grpSp>
      <p:cxnSp>
        <p:nvCxnSpPr>
          <p:cNvPr id="375" name="Elbow Connector 374">
            <a:extLst>
              <a:ext uri="{FF2B5EF4-FFF2-40B4-BE49-F238E27FC236}">
                <a16:creationId xmlns:a16="http://schemas.microsoft.com/office/drawing/2014/main" id="{8CB4FC43-FB1E-DAD9-6933-1031DF7B151C}"/>
              </a:ext>
            </a:extLst>
          </p:cNvPr>
          <p:cNvCxnSpPr>
            <a:cxnSpLocks/>
          </p:cNvCxnSpPr>
          <p:nvPr/>
        </p:nvCxnSpPr>
        <p:spPr>
          <a:xfrm flipV="1">
            <a:off x="3059473" y="3420761"/>
            <a:ext cx="1734699" cy="530538"/>
          </a:xfrm>
          <a:prstGeom prst="bentConnector3">
            <a:avLst>
              <a:gd name="adj1" fmla="val 17787"/>
            </a:avLst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6" name="Straight Arrow Connector 375">
            <a:extLst>
              <a:ext uri="{FF2B5EF4-FFF2-40B4-BE49-F238E27FC236}">
                <a16:creationId xmlns:a16="http://schemas.microsoft.com/office/drawing/2014/main" id="{06C5600C-FF32-7B65-A838-616535BD3D13}"/>
              </a:ext>
            </a:extLst>
          </p:cNvPr>
          <p:cNvCxnSpPr/>
          <p:nvPr/>
        </p:nvCxnSpPr>
        <p:spPr>
          <a:xfrm>
            <a:off x="3357586" y="3685070"/>
            <a:ext cx="1452348" cy="0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7" name="Straight Arrow Connector 376">
            <a:extLst>
              <a:ext uri="{FF2B5EF4-FFF2-40B4-BE49-F238E27FC236}">
                <a16:creationId xmlns:a16="http://schemas.microsoft.com/office/drawing/2014/main" id="{205D2502-C217-CFAD-90DA-7224BAC69EC5}"/>
              </a:ext>
            </a:extLst>
          </p:cNvPr>
          <p:cNvCxnSpPr/>
          <p:nvPr/>
        </p:nvCxnSpPr>
        <p:spPr>
          <a:xfrm>
            <a:off x="3357586" y="3951299"/>
            <a:ext cx="1452348" cy="0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6" name="Straight Arrow Connector 385">
            <a:extLst>
              <a:ext uri="{FF2B5EF4-FFF2-40B4-BE49-F238E27FC236}">
                <a16:creationId xmlns:a16="http://schemas.microsoft.com/office/drawing/2014/main" id="{5795E669-F7FD-51D5-9708-7B3C9BD34CCE}"/>
              </a:ext>
            </a:extLst>
          </p:cNvPr>
          <p:cNvCxnSpPr/>
          <p:nvPr/>
        </p:nvCxnSpPr>
        <p:spPr>
          <a:xfrm>
            <a:off x="3190630" y="3951299"/>
            <a:ext cx="0" cy="1575442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7" name="Straight Arrow Connector 386">
            <a:extLst>
              <a:ext uri="{FF2B5EF4-FFF2-40B4-BE49-F238E27FC236}">
                <a16:creationId xmlns:a16="http://schemas.microsoft.com/office/drawing/2014/main" id="{A5D422CF-1692-106D-093A-8F6E171C79D9}"/>
              </a:ext>
            </a:extLst>
          </p:cNvPr>
          <p:cNvCxnSpPr>
            <a:cxnSpLocks/>
          </p:cNvCxnSpPr>
          <p:nvPr/>
        </p:nvCxnSpPr>
        <p:spPr>
          <a:xfrm flipV="1">
            <a:off x="3187909" y="5013221"/>
            <a:ext cx="914400" cy="0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5" name="TextBox 404">
            <a:extLst>
              <a:ext uri="{FF2B5EF4-FFF2-40B4-BE49-F238E27FC236}">
                <a16:creationId xmlns:a16="http://schemas.microsoft.com/office/drawing/2014/main" id="{FEB16DF6-43AA-9A5F-FFF9-30CB1A3DA5D6}"/>
              </a:ext>
            </a:extLst>
          </p:cNvPr>
          <p:cNvSpPr txBox="1"/>
          <p:nvPr/>
        </p:nvSpPr>
        <p:spPr>
          <a:xfrm>
            <a:off x="6200437" y="3455146"/>
            <a:ext cx="6944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R[rs1]</a:t>
            </a:r>
            <a:endParaRPr lang="en-US" sz="2000" dirty="0">
              <a:solidFill>
                <a:schemeClr val="bg1"/>
              </a:solidFill>
              <a:latin typeface="18 VAG Rounded Light   02390" pitchFamily="2" charset="0"/>
            </a:endParaRPr>
          </a:p>
        </p:txBody>
      </p:sp>
      <p:grpSp>
        <p:nvGrpSpPr>
          <p:cNvPr id="466" name="Group 465">
            <a:extLst>
              <a:ext uri="{FF2B5EF4-FFF2-40B4-BE49-F238E27FC236}">
                <a16:creationId xmlns:a16="http://schemas.microsoft.com/office/drawing/2014/main" id="{D9AC5A45-167B-FAFC-8F95-7FB83C097F1E}"/>
              </a:ext>
            </a:extLst>
          </p:cNvPr>
          <p:cNvGrpSpPr/>
          <p:nvPr/>
        </p:nvGrpSpPr>
        <p:grpSpPr>
          <a:xfrm>
            <a:off x="9120628" y="3586419"/>
            <a:ext cx="1021734" cy="1127284"/>
            <a:chOff x="9120628" y="3586419"/>
            <a:chExt cx="1021734" cy="1127284"/>
          </a:xfrm>
        </p:grpSpPr>
        <p:sp>
          <p:nvSpPr>
            <p:cNvPr id="309" name="Rectangle 308">
              <a:extLst>
                <a:ext uri="{FF2B5EF4-FFF2-40B4-BE49-F238E27FC236}">
                  <a16:creationId xmlns:a16="http://schemas.microsoft.com/office/drawing/2014/main" id="{6BC64DA7-A1B1-1E33-61B5-D83764BAC155}"/>
                </a:ext>
              </a:extLst>
            </p:cNvPr>
            <p:cNvSpPr/>
            <p:nvPr/>
          </p:nvSpPr>
          <p:spPr>
            <a:xfrm>
              <a:off x="9120628" y="3586419"/>
              <a:ext cx="1021734" cy="1127284"/>
            </a:xfrm>
            <a:prstGeom prst="rect">
              <a:avLst/>
            </a:prstGeom>
            <a:noFill/>
            <a:ln w="28575"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b"/>
            <a:lstStyle/>
            <a:p>
              <a:pPr>
                <a:spcBef>
                  <a:spcPts val="400"/>
                </a:spcBef>
                <a:tabLst>
                  <a:tab pos="1249363" algn="r"/>
                </a:tabLst>
              </a:pPr>
              <a:r>
                <a:rPr lang="en-US" sz="14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18 VAG Rounded Light   02390" pitchFamily="2" charset="0"/>
                </a:rPr>
                <a:t>	</a:t>
              </a:r>
              <a:r>
                <a:rPr lang="en-US" sz="1400" i="1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18 VAG Rounded Light   02390" pitchFamily="2" charset="0"/>
                </a:rPr>
                <a:t>dataR</a:t>
              </a:r>
              <a:endPara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18 VAG Rounded Light   02390" pitchFamily="2" charset="0"/>
              </a:endParaRPr>
            </a:p>
            <a:p>
              <a:pPr>
                <a:spcBef>
                  <a:spcPts val="400"/>
                </a:spcBef>
                <a:tabLst>
                  <a:tab pos="1249363" algn="r"/>
                </a:tabLst>
              </a:pPr>
              <a:r>
                <a:rPr lang="en-US" sz="1400" i="1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18 VAG Rounded Light   02390" pitchFamily="2" charset="0"/>
                </a:rPr>
                <a:t>addr</a:t>
              </a:r>
              <a:endPara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18 VAG Rounded Light   02390" pitchFamily="2" charset="0"/>
              </a:endParaRPr>
            </a:p>
            <a:p>
              <a:pPr algn="r">
                <a:spcBef>
                  <a:spcPts val="400"/>
                </a:spcBef>
                <a:tabLst>
                  <a:tab pos="1249363" algn="r"/>
                </a:tabLst>
              </a:pPr>
              <a:r>
                <a:rPr lang="en-US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DMEM</a:t>
              </a:r>
            </a:p>
            <a:p>
              <a:pPr>
                <a:spcBef>
                  <a:spcPts val="400"/>
                </a:spcBef>
                <a:spcAft>
                  <a:spcPts val="400"/>
                </a:spcAft>
                <a:tabLst>
                  <a:tab pos="1249363" algn="r"/>
                </a:tabLst>
              </a:pPr>
              <a:r>
                <a:rPr lang="en-US" sz="1200" i="1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18 VAG ROUNDED LIGHT   02390" pitchFamily="2" charset="0"/>
                  <a:cs typeface="Courier New" panose="02070309020205020404" pitchFamily="49" charset="0"/>
                </a:rPr>
                <a:t>dataW</a:t>
              </a:r>
              <a:r>
                <a:rPr lang="en-US" sz="16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18 VAG ROUNDED LIGHT   02390" pitchFamily="2" charset="0"/>
                  <a:cs typeface="Courier New" panose="02070309020205020404" pitchFamily="49" charset="0"/>
                </a:rPr>
                <a:t> </a:t>
              </a:r>
              <a:endPara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18 VAG ROUNDED LIGHT   02390" pitchFamily="2" charset="0"/>
                <a:cs typeface="Courier New" panose="02070309020205020404" pitchFamily="49" charset="0"/>
              </a:endParaRPr>
            </a:p>
          </p:txBody>
        </p:sp>
        <p:sp>
          <p:nvSpPr>
            <p:cNvPr id="419" name="Rectangle 418">
              <a:extLst>
                <a:ext uri="{FF2B5EF4-FFF2-40B4-BE49-F238E27FC236}">
                  <a16:creationId xmlns:a16="http://schemas.microsoft.com/office/drawing/2014/main" id="{A49D0FB0-BFA2-EDA4-4ABE-999F6FEBA857}"/>
                </a:ext>
              </a:extLst>
            </p:cNvPr>
            <p:cNvSpPr/>
            <p:nvPr/>
          </p:nvSpPr>
          <p:spPr>
            <a:xfrm>
              <a:off x="9120628" y="4444602"/>
              <a:ext cx="165031" cy="191496"/>
            </a:xfrm>
            <a:prstGeom prst="rect">
              <a:avLst/>
            </a:prstGeom>
            <a:noFill/>
            <a:ln w="28575">
              <a:noFill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18 VAG Rounded Light   02390" pitchFamily="2" charset="0"/>
              </a:endParaRPr>
            </a:p>
          </p:txBody>
        </p:sp>
      </p:grpSp>
      <p:cxnSp>
        <p:nvCxnSpPr>
          <p:cNvPr id="449" name="Straight Arrow Connector 448">
            <a:extLst>
              <a:ext uri="{FF2B5EF4-FFF2-40B4-BE49-F238E27FC236}">
                <a16:creationId xmlns:a16="http://schemas.microsoft.com/office/drawing/2014/main" id="{98CA2B2E-5BEF-6E19-FC37-311D08B845B0}"/>
              </a:ext>
            </a:extLst>
          </p:cNvPr>
          <p:cNvCxnSpPr>
            <a:cxnSpLocks/>
          </p:cNvCxnSpPr>
          <p:nvPr/>
        </p:nvCxnSpPr>
        <p:spPr>
          <a:xfrm flipV="1">
            <a:off x="9596488" y="4736341"/>
            <a:ext cx="0" cy="801140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4" name="TextBox 453">
            <a:extLst>
              <a:ext uri="{FF2B5EF4-FFF2-40B4-BE49-F238E27FC236}">
                <a16:creationId xmlns:a16="http://schemas.microsoft.com/office/drawing/2014/main" id="{B01F1A18-F34F-006C-C71D-DCC3DF9FCB76}"/>
              </a:ext>
            </a:extLst>
          </p:cNvPr>
          <p:cNvSpPr txBox="1"/>
          <p:nvPr/>
        </p:nvSpPr>
        <p:spPr>
          <a:xfrm>
            <a:off x="1442540" y="4120124"/>
            <a:ext cx="3417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00" dirty="0" err="1">
                <a:solidFill>
                  <a:schemeClr val="bg1"/>
                </a:solidFill>
                <a:latin typeface="18 VAG Rounded Light   02390" pitchFamily="2" charset="0"/>
              </a:rPr>
              <a:t>clk</a:t>
            </a:r>
            <a:endParaRPr lang="en-US" sz="1100" dirty="0">
              <a:solidFill>
                <a:schemeClr val="bg1"/>
              </a:solidFill>
              <a:latin typeface="18 VAG Rounded Light   02390" pitchFamily="2" charset="0"/>
            </a:endParaRPr>
          </a:p>
        </p:txBody>
      </p:sp>
      <p:cxnSp>
        <p:nvCxnSpPr>
          <p:cNvPr id="456" name="Straight Connector 455">
            <a:extLst>
              <a:ext uri="{FF2B5EF4-FFF2-40B4-BE49-F238E27FC236}">
                <a16:creationId xmlns:a16="http://schemas.microsoft.com/office/drawing/2014/main" id="{245940B4-83F7-A371-DDED-84DC79891141}"/>
              </a:ext>
            </a:extLst>
          </p:cNvPr>
          <p:cNvCxnSpPr>
            <a:cxnSpLocks/>
            <a:stCxn id="454" idx="0"/>
            <a:endCxn id="332" idx="3"/>
          </p:cNvCxnSpPr>
          <p:nvPr/>
        </p:nvCxnSpPr>
        <p:spPr>
          <a:xfrm flipV="1">
            <a:off x="1613420" y="4017643"/>
            <a:ext cx="3886" cy="102481"/>
          </a:xfrm>
          <a:prstGeom prst="line">
            <a:avLst/>
          </a:prstGeom>
          <a:ln w="19050">
            <a:solidFill>
              <a:schemeClr val="accent6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7" name="TextBox 456">
            <a:extLst>
              <a:ext uri="{FF2B5EF4-FFF2-40B4-BE49-F238E27FC236}">
                <a16:creationId xmlns:a16="http://schemas.microsoft.com/office/drawing/2014/main" id="{5F1F7DB0-6CD9-15D8-A9C7-594A704DE0B1}"/>
              </a:ext>
            </a:extLst>
          </p:cNvPr>
          <p:cNvSpPr txBox="1"/>
          <p:nvPr/>
        </p:nvSpPr>
        <p:spPr>
          <a:xfrm>
            <a:off x="5853568" y="4679996"/>
            <a:ext cx="3417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18 VAG Rounded Light   02390" pitchFamily="2" charset="0"/>
              </a:rPr>
              <a:t>clk</a:t>
            </a:r>
            <a:endParaRPr lang="en-US" sz="1100" dirty="0">
              <a:solidFill>
                <a:schemeClr val="tx1">
                  <a:lumMod val="50000"/>
                  <a:lumOff val="50000"/>
                </a:schemeClr>
              </a:solidFill>
              <a:latin typeface="18 VAG Rounded Light   02390" pitchFamily="2" charset="0"/>
            </a:endParaRPr>
          </a:p>
        </p:txBody>
      </p:sp>
      <p:sp>
        <p:nvSpPr>
          <p:cNvPr id="461" name="TextBox 460">
            <a:extLst>
              <a:ext uri="{FF2B5EF4-FFF2-40B4-BE49-F238E27FC236}">
                <a16:creationId xmlns:a16="http://schemas.microsoft.com/office/drawing/2014/main" id="{FE738B2C-2C36-2578-E323-38E7D6FA3739}"/>
              </a:ext>
            </a:extLst>
          </p:cNvPr>
          <p:cNvSpPr txBox="1"/>
          <p:nvPr/>
        </p:nvSpPr>
        <p:spPr>
          <a:xfrm>
            <a:off x="9813943" y="4842550"/>
            <a:ext cx="3417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18 VAG Rounded Light   02390" pitchFamily="2" charset="0"/>
              </a:rPr>
              <a:t>clk</a:t>
            </a:r>
            <a:endParaRPr lang="en-US" sz="1100" dirty="0">
              <a:solidFill>
                <a:schemeClr val="tx1">
                  <a:lumMod val="50000"/>
                  <a:lumOff val="50000"/>
                </a:schemeClr>
              </a:solidFill>
              <a:latin typeface="18 VAG Rounded Light   02390" pitchFamily="2" charset="0"/>
            </a:endParaRPr>
          </a:p>
        </p:txBody>
      </p:sp>
      <p:cxnSp>
        <p:nvCxnSpPr>
          <p:cNvPr id="462" name="Straight Connector 461">
            <a:extLst>
              <a:ext uri="{FF2B5EF4-FFF2-40B4-BE49-F238E27FC236}">
                <a16:creationId xmlns:a16="http://schemas.microsoft.com/office/drawing/2014/main" id="{C60DDE42-432D-6CCE-975F-C92E5D285C26}"/>
              </a:ext>
            </a:extLst>
          </p:cNvPr>
          <p:cNvCxnSpPr>
            <a:cxnSpLocks/>
            <a:stCxn id="461" idx="0"/>
          </p:cNvCxnSpPr>
          <p:nvPr/>
        </p:nvCxnSpPr>
        <p:spPr>
          <a:xfrm flipV="1">
            <a:off x="9984823" y="4713414"/>
            <a:ext cx="0" cy="129136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2" name="Straight Arrow Connector 471">
            <a:extLst>
              <a:ext uri="{FF2B5EF4-FFF2-40B4-BE49-F238E27FC236}">
                <a16:creationId xmlns:a16="http://schemas.microsoft.com/office/drawing/2014/main" id="{908456E4-D4F5-2EA1-FF19-789AA5C3F8DA}"/>
              </a:ext>
            </a:extLst>
          </p:cNvPr>
          <p:cNvCxnSpPr>
            <a:cxnSpLocks/>
          </p:cNvCxnSpPr>
          <p:nvPr/>
        </p:nvCxnSpPr>
        <p:spPr>
          <a:xfrm flipH="1" flipV="1">
            <a:off x="5816885" y="4604793"/>
            <a:ext cx="0" cy="932688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5" name="Straight Arrow Connector 474">
            <a:extLst>
              <a:ext uri="{FF2B5EF4-FFF2-40B4-BE49-F238E27FC236}">
                <a16:creationId xmlns:a16="http://schemas.microsoft.com/office/drawing/2014/main" id="{908607ED-5082-B8EB-0CB6-ED344CA1BE73}"/>
              </a:ext>
            </a:extLst>
          </p:cNvPr>
          <p:cNvCxnSpPr>
            <a:cxnSpLocks/>
          </p:cNvCxnSpPr>
          <p:nvPr/>
        </p:nvCxnSpPr>
        <p:spPr>
          <a:xfrm flipV="1">
            <a:off x="4408736" y="5301220"/>
            <a:ext cx="0" cy="236261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2" name="Straight Arrow Connector 441">
            <a:extLst>
              <a:ext uri="{FF2B5EF4-FFF2-40B4-BE49-F238E27FC236}">
                <a16:creationId xmlns:a16="http://schemas.microsoft.com/office/drawing/2014/main" id="{77D15A79-CBAA-3476-E953-9E88EC542CAD}"/>
              </a:ext>
            </a:extLst>
          </p:cNvPr>
          <p:cNvCxnSpPr>
            <a:cxnSpLocks/>
          </p:cNvCxnSpPr>
          <p:nvPr/>
        </p:nvCxnSpPr>
        <p:spPr>
          <a:xfrm flipV="1">
            <a:off x="7883379" y="4657965"/>
            <a:ext cx="0" cy="879516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8" name="Straight Arrow Connector 447">
            <a:extLst>
              <a:ext uri="{FF2B5EF4-FFF2-40B4-BE49-F238E27FC236}">
                <a16:creationId xmlns:a16="http://schemas.microsoft.com/office/drawing/2014/main" id="{30435E35-829A-9B0E-3C1B-8AC96951ACA1}"/>
              </a:ext>
            </a:extLst>
          </p:cNvPr>
          <p:cNvCxnSpPr>
            <a:cxnSpLocks/>
          </p:cNvCxnSpPr>
          <p:nvPr/>
        </p:nvCxnSpPr>
        <p:spPr>
          <a:xfrm flipH="1" flipV="1">
            <a:off x="8608065" y="4473876"/>
            <a:ext cx="0" cy="1063605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A1D8640-1BD8-BEED-DD26-8BB1044FBB16}"/>
              </a:ext>
            </a:extLst>
          </p:cNvPr>
          <p:cNvSpPr txBox="1"/>
          <p:nvPr/>
        </p:nvSpPr>
        <p:spPr>
          <a:xfrm>
            <a:off x="4789384" y="4884927"/>
            <a:ext cx="94929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imm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[31:0]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  <a:latin typeface="18 VAG Rounded Light   02390" pitchFamily="2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F8A3D43-23D6-8073-FA9C-E13A73CB5D24}"/>
              </a:ext>
            </a:extLst>
          </p:cNvPr>
          <p:cNvSpPr txBox="1"/>
          <p:nvPr/>
        </p:nvSpPr>
        <p:spPr>
          <a:xfrm>
            <a:off x="1733676" y="3669569"/>
            <a:ext cx="35458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pc</a:t>
            </a:r>
            <a:endParaRPr lang="en-US" sz="2000" dirty="0">
              <a:solidFill>
                <a:schemeClr val="bg1"/>
              </a:solidFill>
              <a:latin typeface="18 VAG Rounded Light   02390" pitchFamily="2" charset="0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27B03F4-4F70-EB67-2FC8-0AEE5100B90D}"/>
              </a:ext>
            </a:extLst>
          </p:cNvPr>
          <p:cNvCxnSpPr>
            <a:cxnSpLocks/>
          </p:cNvCxnSpPr>
          <p:nvPr/>
        </p:nvCxnSpPr>
        <p:spPr>
          <a:xfrm flipV="1">
            <a:off x="1772305" y="3654124"/>
            <a:ext cx="365760" cy="0"/>
          </a:xfrm>
          <a:prstGeom prst="straightConnector1">
            <a:avLst/>
          </a:prstGeom>
          <a:ln w="28575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4EECC671-A924-2356-B7DC-DE13636CBDA5}"/>
              </a:ext>
            </a:extLst>
          </p:cNvPr>
          <p:cNvSpPr txBox="1"/>
          <p:nvPr/>
        </p:nvSpPr>
        <p:spPr>
          <a:xfrm>
            <a:off x="1968985" y="2379486"/>
            <a:ext cx="35458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+4</a:t>
            </a:r>
            <a:endParaRPr lang="en-US" sz="2000" dirty="0">
              <a:solidFill>
                <a:schemeClr val="bg1"/>
              </a:solidFill>
              <a:latin typeface="18 VAG Rounded Light   02390" pitchFamily="2" charset="0"/>
            </a:endParaRP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BA7E8C0-8665-164F-DB94-DAE69967F440}"/>
              </a:ext>
            </a:extLst>
          </p:cNvPr>
          <p:cNvCxnSpPr>
            <a:cxnSpLocks/>
          </p:cNvCxnSpPr>
          <p:nvPr/>
        </p:nvCxnSpPr>
        <p:spPr>
          <a:xfrm flipH="1">
            <a:off x="2270690" y="2496757"/>
            <a:ext cx="182880" cy="0"/>
          </a:xfrm>
          <a:prstGeom prst="line">
            <a:avLst/>
          </a:prstGeom>
          <a:ln w="19050">
            <a:solidFill>
              <a:schemeClr val="bg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74264EDC-6D20-221A-1FA0-C23197F903B2}"/>
              </a:ext>
            </a:extLst>
          </p:cNvPr>
          <p:cNvCxnSpPr>
            <a:cxnSpLocks/>
            <a:stCxn id="20" idx="0"/>
          </p:cNvCxnSpPr>
          <p:nvPr/>
        </p:nvCxnSpPr>
        <p:spPr>
          <a:xfrm rot="5400000" flipH="1" flipV="1">
            <a:off x="1830481" y="3046480"/>
            <a:ext cx="703576" cy="542602"/>
          </a:xfrm>
          <a:prstGeom prst="bentConnector3">
            <a:avLst>
              <a:gd name="adj1" fmla="val 100542"/>
            </a:avLst>
          </a:prstGeom>
          <a:ln w="28575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4" name="TextBox 473">
            <a:extLst>
              <a:ext uri="{FF2B5EF4-FFF2-40B4-BE49-F238E27FC236}">
                <a16:creationId xmlns:a16="http://schemas.microsoft.com/office/drawing/2014/main" id="{EADA092F-D4E9-20EF-B62D-834B9B1CF63B}"/>
              </a:ext>
            </a:extLst>
          </p:cNvPr>
          <p:cNvSpPr txBox="1"/>
          <p:nvPr/>
        </p:nvSpPr>
        <p:spPr>
          <a:xfrm>
            <a:off x="10106672" y="3711143"/>
            <a:ext cx="4395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mem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  <a:latin typeface="18 VAG Rounded Light   02390" pitchFamily="2" charset="0"/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9E730C79-AAC2-7A21-158E-0E25313D56F3}"/>
              </a:ext>
            </a:extLst>
          </p:cNvPr>
          <p:cNvSpPr txBox="1"/>
          <p:nvPr/>
        </p:nvSpPr>
        <p:spPr>
          <a:xfrm>
            <a:off x="2780297" y="5579638"/>
            <a:ext cx="1034257" cy="2425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inst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[31:0]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  <a:latin typeface="18 VAG Rounded Light   02390" pitchFamily="2" charset="0"/>
            </a:endParaRP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805FC406-05B2-8242-650C-D6E9D3BC10DC}"/>
              </a:ext>
            </a:extLst>
          </p:cNvPr>
          <p:cNvSpPr txBox="1"/>
          <p:nvPr/>
        </p:nvSpPr>
        <p:spPr>
          <a:xfrm>
            <a:off x="4062897" y="5552119"/>
            <a:ext cx="817853" cy="304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18 VAG Rounded Light   02390" pitchFamily="2" charset="0"/>
              </a:rPr>
              <a:t>ImmSel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  <a:latin typeface="18 VAG Rounded Light   02390" pitchFamily="2" charset="0"/>
            </a:endParaRP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224C16BB-9DF8-AF11-E4A9-F5900F58BC4D}"/>
              </a:ext>
            </a:extLst>
          </p:cNvPr>
          <p:cNvSpPr txBox="1"/>
          <p:nvPr/>
        </p:nvSpPr>
        <p:spPr>
          <a:xfrm>
            <a:off x="5333604" y="5554208"/>
            <a:ext cx="885179" cy="7228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18 VAG Rounded Light   02390" pitchFamily="2" charset="0"/>
              </a:rPr>
              <a:t>RegWEn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  <a:latin typeface="18 VAG Rounded Light   02390" pitchFamily="2" charset="0"/>
            </a:endParaRPr>
          </a:p>
          <a:p>
            <a:pPr algn="ctr">
              <a:lnSpc>
                <a:spcPct val="85000"/>
              </a:lnSpc>
            </a:pPr>
            <a:b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18 VAG Rounded Light   02390" pitchFamily="2" charset="0"/>
              </a:rPr>
            </a:b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  <a:latin typeface="18 VAG Rounded Light   02390" pitchFamily="2" charset="0"/>
            </a:endParaRP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3632A612-D2B9-ADCD-8A02-64FC0648A297}"/>
              </a:ext>
            </a:extLst>
          </p:cNvPr>
          <p:cNvSpPr txBox="1"/>
          <p:nvPr/>
        </p:nvSpPr>
        <p:spPr>
          <a:xfrm>
            <a:off x="7558332" y="5524627"/>
            <a:ext cx="449161" cy="2513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18 VAG Rounded Light   02390" pitchFamily="2" charset="0"/>
              </a:rPr>
              <a:t>Bsel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18 VAG Rounded Light   02390" pitchFamily="2" charset="0"/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0D0C1867-1FFD-F311-31BB-7C2A4E3DB4AD}"/>
              </a:ext>
            </a:extLst>
          </p:cNvPr>
          <p:cNvSpPr txBox="1"/>
          <p:nvPr/>
        </p:nvSpPr>
        <p:spPr>
          <a:xfrm>
            <a:off x="8421291" y="5536765"/>
            <a:ext cx="702436" cy="2778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18 VAG Rounded Light   02390" pitchFamily="2" charset="0"/>
              </a:rPr>
              <a:t>ALUSel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18 VAG Rounded Light   02390" pitchFamily="2" charset="0"/>
            </a:endParaRP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0574EDEE-392B-DC05-E19A-7C22B2FFABF2}"/>
              </a:ext>
            </a:extLst>
          </p:cNvPr>
          <p:cNvSpPr txBox="1"/>
          <p:nvPr/>
        </p:nvSpPr>
        <p:spPr>
          <a:xfrm>
            <a:off x="9285659" y="5555777"/>
            <a:ext cx="817853" cy="2778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18 VAG Rounded Light   02390" pitchFamily="2" charset="0"/>
              </a:rPr>
              <a:t>MemRW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18 VAG Rounded Light   02390" pitchFamily="2" charset="0"/>
            </a:endParaRP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FF0F850A-25DC-02DE-3D8E-F4BBFD4155E2}"/>
              </a:ext>
            </a:extLst>
          </p:cNvPr>
          <p:cNvSpPr txBox="1"/>
          <p:nvPr/>
        </p:nvSpPr>
        <p:spPr>
          <a:xfrm>
            <a:off x="10252493" y="5557253"/>
            <a:ext cx="646331" cy="2778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18 VAG Rounded Light   02390" pitchFamily="2" charset="0"/>
              </a:rPr>
              <a:t>WBSel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18 VAG Rounded Light   02390" pitchFamily="2" charset="0"/>
            </a:endParaRPr>
          </a:p>
        </p:txBody>
      </p:sp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D5574E08-8C14-422C-BD9C-969F4F3B25C2}"/>
              </a:ext>
            </a:extLst>
          </p:cNvPr>
          <p:cNvCxnSpPr>
            <a:cxnSpLocks/>
          </p:cNvCxnSpPr>
          <p:nvPr/>
        </p:nvCxnSpPr>
        <p:spPr>
          <a:xfrm flipV="1">
            <a:off x="10664370" y="3759701"/>
            <a:ext cx="0" cy="1767040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Rectangle 170">
            <a:extLst>
              <a:ext uri="{FF2B5EF4-FFF2-40B4-BE49-F238E27FC236}">
                <a16:creationId xmlns:a16="http://schemas.microsoft.com/office/drawing/2014/main" id="{B2E54D0A-9FBB-BD56-7769-DC00BEB2FC6E}"/>
              </a:ext>
            </a:extLst>
          </p:cNvPr>
          <p:cNvSpPr/>
          <p:nvPr/>
        </p:nvSpPr>
        <p:spPr>
          <a:xfrm>
            <a:off x="324172" y="5540557"/>
            <a:ext cx="10627823" cy="741060"/>
          </a:xfrm>
          <a:prstGeom prst="rect">
            <a:avLst/>
          </a:prstGeom>
          <a:noFill/>
          <a:ln w="28575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b"/>
          <a:lstStyle/>
          <a:p>
            <a:r>
              <a:rPr lang="en-US" sz="1600" b="1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Control Logic</a:t>
            </a:r>
          </a:p>
        </p:txBody>
      </p:sp>
      <p:sp>
        <p:nvSpPr>
          <p:cNvPr id="308" name="Rectangle 307">
            <a:extLst>
              <a:ext uri="{FF2B5EF4-FFF2-40B4-BE49-F238E27FC236}">
                <a16:creationId xmlns:a16="http://schemas.microsoft.com/office/drawing/2014/main" id="{B5F21712-74F9-1B1C-C348-211340BF727D}"/>
              </a:ext>
            </a:extLst>
          </p:cNvPr>
          <p:cNvSpPr/>
          <p:nvPr/>
        </p:nvSpPr>
        <p:spPr>
          <a:xfrm>
            <a:off x="4805939" y="2918076"/>
            <a:ext cx="1440473" cy="1655090"/>
          </a:xfrm>
          <a:prstGeom prst="rect">
            <a:avLst/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b"/>
          <a:lstStyle/>
          <a:p>
            <a:pPr>
              <a:spcBef>
                <a:spcPts val="400"/>
              </a:spcBef>
            </a:pPr>
            <a:r>
              <a:rPr lang="en-US" sz="1400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18 VAG Rounded Light   02390" pitchFamily="2" charset="0"/>
              </a:rPr>
              <a:t>dataW</a:t>
            </a:r>
            <a:endParaRPr lang="en-US" sz="1400" i="1" dirty="0">
              <a:solidFill>
                <a:schemeClr val="tx1">
                  <a:lumMod val="50000"/>
                  <a:lumOff val="50000"/>
                </a:schemeClr>
              </a:solidFill>
              <a:latin typeface="18 VAG Rounded Light   02390" pitchFamily="2" charset="0"/>
            </a:endParaRPr>
          </a:p>
          <a:p>
            <a:pPr>
              <a:spcBef>
                <a:spcPts val="1000"/>
              </a:spcBef>
            </a:pPr>
            <a:r>
              <a:rPr lang="en-US" sz="1400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18 VAG Rounded Light   02390" pitchFamily="2" charset="0"/>
              </a:rPr>
              <a:t>rsW</a:t>
            </a:r>
            <a:endParaRPr lang="en-US" sz="1400" i="1" dirty="0">
              <a:solidFill>
                <a:schemeClr val="tx1">
                  <a:lumMod val="50000"/>
                  <a:lumOff val="50000"/>
                </a:schemeClr>
              </a:solidFill>
              <a:latin typeface="18 VAG Rounded Light   02390" pitchFamily="2" charset="0"/>
            </a:endParaRPr>
          </a:p>
          <a:p>
            <a:pPr>
              <a:spcBef>
                <a:spcPts val="400"/>
              </a:spcBef>
              <a:tabLst>
                <a:tab pos="1249363" algn="r"/>
              </a:tabLst>
            </a:pP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18 VAG Rounded Light   02390" pitchFamily="2" charset="0"/>
              </a:rPr>
              <a:t>rsR1	dataR1</a:t>
            </a:r>
          </a:p>
          <a:p>
            <a:pPr>
              <a:spcBef>
                <a:spcPts val="400"/>
              </a:spcBef>
              <a:tabLst>
                <a:tab pos="1249363" algn="r"/>
              </a:tabLst>
            </a:pP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18 VAG Rounded Light   02390" pitchFamily="2" charset="0"/>
              </a:rPr>
              <a:t>rsR2	</a:t>
            </a:r>
          </a:p>
          <a:p>
            <a:pPr>
              <a:spcBef>
                <a:spcPts val="400"/>
              </a:spcBef>
              <a:tabLst>
                <a:tab pos="1249363" algn="r"/>
              </a:tabLst>
            </a:pP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18 VAG Rounded Light   02390" pitchFamily="2" charset="0"/>
              </a:rPr>
              <a:t>	dataR2</a:t>
            </a:r>
          </a:p>
          <a:p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Reg[]</a:t>
            </a:r>
          </a:p>
        </p:txBody>
      </p:sp>
      <p:cxnSp>
        <p:nvCxnSpPr>
          <p:cNvPr id="196" name="Straight Connector 195">
            <a:extLst>
              <a:ext uri="{FF2B5EF4-FFF2-40B4-BE49-F238E27FC236}">
                <a16:creationId xmlns:a16="http://schemas.microsoft.com/office/drawing/2014/main" id="{5B1182A6-0946-CC24-2378-F3DAB18A8640}"/>
              </a:ext>
            </a:extLst>
          </p:cNvPr>
          <p:cNvCxnSpPr/>
          <p:nvPr/>
        </p:nvCxnSpPr>
        <p:spPr>
          <a:xfrm flipV="1">
            <a:off x="6024448" y="4561851"/>
            <a:ext cx="0" cy="118145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Arrow Connector 200">
            <a:extLst>
              <a:ext uri="{FF2B5EF4-FFF2-40B4-BE49-F238E27FC236}">
                <a16:creationId xmlns:a16="http://schemas.microsoft.com/office/drawing/2014/main" id="{3CD8F465-4708-7101-87E2-4AAEE10F4240}"/>
              </a:ext>
            </a:extLst>
          </p:cNvPr>
          <p:cNvCxnSpPr>
            <a:cxnSpLocks/>
          </p:cNvCxnSpPr>
          <p:nvPr/>
        </p:nvCxnSpPr>
        <p:spPr>
          <a:xfrm>
            <a:off x="8861193" y="3967940"/>
            <a:ext cx="297442" cy="0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9" name="Freeform 318">
            <a:extLst>
              <a:ext uri="{FF2B5EF4-FFF2-40B4-BE49-F238E27FC236}">
                <a16:creationId xmlns:a16="http://schemas.microsoft.com/office/drawing/2014/main" id="{50D48F20-2317-959C-0E0D-67B0974EEDE2}"/>
              </a:ext>
            </a:extLst>
          </p:cNvPr>
          <p:cNvSpPr>
            <a:spLocks/>
          </p:cNvSpPr>
          <p:nvPr/>
        </p:nvSpPr>
        <p:spPr>
          <a:xfrm>
            <a:off x="8279464" y="3549544"/>
            <a:ext cx="581729" cy="1053232"/>
          </a:xfrm>
          <a:custGeom>
            <a:avLst/>
            <a:gdLst>
              <a:gd name="connsiteX0" fmla="*/ 0 w 1793965"/>
              <a:gd name="connsiteY0" fmla="*/ 0 h 4650377"/>
              <a:gd name="connsiteX1" fmla="*/ 0 w 1793965"/>
              <a:gd name="connsiteY1" fmla="*/ 1898469 h 4650377"/>
              <a:gd name="connsiteX2" fmla="*/ 478971 w 1793965"/>
              <a:gd name="connsiteY2" fmla="*/ 2333897 h 4650377"/>
              <a:gd name="connsiteX3" fmla="*/ 0 w 1793965"/>
              <a:gd name="connsiteY3" fmla="*/ 2778034 h 4650377"/>
              <a:gd name="connsiteX4" fmla="*/ 0 w 1793965"/>
              <a:gd name="connsiteY4" fmla="*/ 4650377 h 4650377"/>
              <a:gd name="connsiteX5" fmla="*/ 1793965 w 1793965"/>
              <a:gd name="connsiteY5" fmla="*/ 3666309 h 4650377"/>
              <a:gd name="connsiteX6" fmla="*/ 1793965 w 1793965"/>
              <a:gd name="connsiteY6" fmla="*/ 984069 h 4650377"/>
              <a:gd name="connsiteX7" fmla="*/ 0 w 1793965"/>
              <a:gd name="connsiteY7" fmla="*/ 0 h 4650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3965" h="4650377">
                <a:moveTo>
                  <a:pt x="0" y="0"/>
                </a:moveTo>
                <a:lnTo>
                  <a:pt x="0" y="1898469"/>
                </a:lnTo>
                <a:lnTo>
                  <a:pt x="478971" y="2333897"/>
                </a:lnTo>
                <a:lnTo>
                  <a:pt x="0" y="2778034"/>
                </a:lnTo>
                <a:lnTo>
                  <a:pt x="0" y="4650377"/>
                </a:lnTo>
                <a:lnTo>
                  <a:pt x="1793965" y="3666309"/>
                </a:lnTo>
                <a:lnTo>
                  <a:pt x="1793965" y="984069"/>
                </a:lnTo>
                <a:lnTo>
                  <a:pt x="0" y="0"/>
                </a:lnTo>
                <a:close/>
              </a:path>
            </a:pathLst>
          </a:custGeom>
          <a:noFill/>
          <a:ln w="28575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rtlCol="0" anchor="ctr"/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endParaRPr lang="en-US" sz="16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r">
              <a:spcBef>
                <a:spcPts val="600"/>
              </a:spcBef>
              <a:spcAft>
                <a:spcPts val="600"/>
              </a:spcAft>
            </a:pPr>
            <a:r>
              <a:rPr lang="en-US" sz="1600" dirty="0">
                <a:solidFill>
                  <a:schemeClr val="bg1"/>
                </a:solidFill>
                <a:latin typeface="18 VAG Rounded Light   02390" pitchFamily="2" charset="0"/>
              </a:rPr>
              <a:t>ALU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</a:p>
        </p:txBody>
      </p:sp>
      <p:sp>
        <p:nvSpPr>
          <p:cNvPr id="14" name="Trapezoid 13">
            <a:extLst>
              <a:ext uri="{FF2B5EF4-FFF2-40B4-BE49-F238E27FC236}">
                <a16:creationId xmlns:a16="http://schemas.microsoft.com/office/drawing/2014/main" id="{1FA82655-74D3-4483-7C00-4AA72A5B4B28}"/>
              </a:ext>
            </a:extLst>
          </p:cNvPr>
          <p:cNvSpPr/>
          <p:nvPr/>
        </p:nvSpPr>
        <p:spPr>
          <a:xfrm rot="5400000">
            <a:off x="7564091" y="4309794"/>
            <a:ext cx="598172" cy="234496"/>
          </a:xfrm>
          <a:prstGeom prst="trapezoid">
            <a:avLst>
              <a:gd name="adj" fmla="val 62818"/>
            </a:avLst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vert270" rtlCol="0" anchor="ctr"/>
          <a:lstStyle/>
          <a:p>
            <a:pPr algn="ctr">
              <a:spcBef>
                <a:spcPts val="600"/>
              </a:spcBef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  <a:p>
            <a:pPr algn="ctr">
              <a:spcBef>
                <a:spcPts val="600"/>
              </a:spcBef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5FF65934-C540-D4EB-5E26-A7998F695809}"/>
              </a:ext>
            </a:extLst>
          </p:cNvPr>
          <p:cNvSpPr/>
          <p:nvPr/>
        </p:nvSpPr>
        <p:spPr>
          <a:xfrm>
            <a:off x="4095066" y="4684066"/>
            <a:ext cx="734547" cy="615137"/>
          </a:xfrm>
          <a:prstGeom prst="roundRect">
            <a:avLst/>
          </a:prstGeom>
          <a:solidFill>
            <a:srgbClr val="011223"/>
          </a:solidFill>
          <a:ln w="28575">
            <a:solidFill>
              <a:schemeClr val="tx1">
                <a:lumMod val="50000"/>
                <a:lumOff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18 VAG Rounded Light   02390" pitchFamily="2" charset="0"/>
              </a:rPr>
              <a:t>Imm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18 VAG Rounded Light   02390" pitchFamily="2" charset="0"/>
              </a:rPr>
              <a:t>. Gen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844C30EE-0B46-F596-A1E7-DBBD05AA6E8C}"/>
              </a:ext>
            </a:extLst>
          </p:cNvPr>
          <p:cNvCxnSpPr>
            <a:cxnSpLocks/>
          </p:cNvCxnSpPr>
          <p:nvPr/>
        </p:nvCxnSpPr>
        <p:spPr>
          <a:xfrm>
            <a:off x="6246032" y="3676635"/>
            <a:ext cx="2039112" cy="0"/>
          </a:xfrm>
          <a:prstGeom prst="straightConnector1">
            <a:avLst/>
          </a:prstGeom>
          <a:ln w="28575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CEAE60E-1B04-A561-A120-15A6EECD0B3C}"/>
              </a:ext>
            </a:extLst>
          </p:cNvPr>
          <p:cNvCxnSpPr>
            <a:cxnSpLocks/>
          </p:cNvCxnSpPr>
          <p:nvPr/>
        </p:nvCxnSpPr>
        <p:spPr>
          <a:xfrm flipV="1">
            <a:off x="10142760" y="3707112"/>
            <a:ext cx="403456" cy="7631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rapezoid 42">
            <a:extLst>
              <a:ext uri="{FF2B5EF4-FFF2-40B4-BE49-F238E27FC236}">
                <a16:creationId xmlns:a16="http://schemas.microsoft.com/office/drawing/2014/main" id="{3D49AA6C-FDC0-F71F-C1EB-10C8698B9FBB}"/>
              </a:ext>
            </a:extLst>
          </p:cNvPr>
          <p:cNvSpPr/>
          <p:nvPr/>
        </p:nvSpPr>
        <p:spPr>
          <a:xfrm rot="5400000">
            <a:off x="10337532" y="3361302"/>
            <a:ext cx="682970" cy="276082"/>
          </a:xfrm>
          <a:prstGeom prst="trapezoid">
            <a:avLst>
              <a:gd name="adj" fmla="val 62818"/>
            </a:avLst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vert270" rtlCol="0" anchor="ctr"/>
          <a:lstStyle/>
          <a:p>
            <a:pPr algn="ctr">
              <a:spcBef>
                <a:spcPts val="600"/>
              </a:spcBef>
            </a:pPr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  <a:p>
            <a:pPr algn="ctr">
              <a:spcBef>
                <a:spcPts val="600"/>
              </a:spcBef>
            </a:pPr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cxnSp>
        <p:nvCxnSpPr>
          <p:cNvPr id="52" name="Elbow Connector 51">
            <a:extLst>
              <a:ext uri="{FF2B5EF4-FFF2-40B4-BE49-F238E27FC236}">
                <a16:creationId xmlns:a16="http://schemas.microsoft.com/office/drawing/2014/main" id="{57CF8F99-0286-E37E-F3FB-E0346336384D}"/>
              </a:ext>
            </a:extLst>
          </p:cNvPr>
          <p:cNvCxnSpPr>
            <a:cxnSpLocks/>
          </p:cNvCxnSpPr>
          <p:nvPr/>
        </p:nvCxnSpPr>
        <p:spPr>
          <a:xfrm flipV="1">
            <a:off x="8929306" y="3375224"/>
            <a:ext cx="1611670" cy="592716"/>
          </a:xfrm>
          <a:prstGeom prst="bentConnector3">
            <a:avLst>
              <a:gd name="adj1" fmla="val 288"/>
            </a:avLst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39530E4-C0FE-A21E-37D3-FDDEA2978D64}"/>
              </a:ext>
            </a:extLst>
          </p:cNvPr>
          <p:cNvSpPr txBox="1"/>
          <p:nvPr/>
        </p:nvSpPr>
        <p:spPr>
          <a:xfrm>
            <a:off x="6200437" y="4004802"/>
            <a:ext cx="6944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R[rs2]</a:t>
            </a:r>
            <a:endParaRPr lang="en-US" sz="2000" dirty="0">
              <a:solidFill>
                <a:schemeClr val="bg1"/>
              </a:solidFill>
              <a:latin typeface="18 VAG Rounded Light   02390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6C6B3E-480A-D5B6-1FD6-2F9FEFAD5971}"/>
              </a:ext>
            </a:extLst>
          </p:cNvPr>
          <p:cNvSpPr txBox="1"/>
          <p:nvPr/>
        </p:nvSpPr>
        <p:spPr>
          <a:xfrm>
            <a:off x="3302715" y="3211102"/>
            <a:ext cx="1119217" cy="8053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Bef>
                <a:spcPts val="800"/>
              </a:spcBef>
            </a:pP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inst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[11:7]</a:t>
            </a:r>
          </a:p>
          <a:p>
            <a:pPr algn="l">
              <a:spcBef>
                <a:spcPts val="800"/>
              </a:spcBef>
            </a:pP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inst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[19:15]</a:t>
            </a:r>
          </a:p>
          <a:p>
            <a:pPr algn="l">
              <a:spcBef>
                <a:spcPts val="800"/>
              </a:spcBef>
            </a:pP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inst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[24:20]</a:t>
            </a:r>
          </a:p>
        </p:txBody>
      </p:sp>
      <p:cxnSp>
        <p:nvCxnSpPr>
          <p:cNvPr id="421" name="Elbow Connector 420">
            <a:extLst>
              <a:ext uri="{FF2B5EF4-FFF2-40B4-BE49-F238E27FC236}">
                <a16:creationId xmlns:a16="http://schemas.microsoft.com/office/drawing/2014/main" id="{356B3A68-0F26-F67A-1004-D091F831F6EB}"/>
              </a:ext>
            </a:extLst>
          </p:cNvPr>
          <p:cNvCxnSpPr>
            <a:cxnSpLocks/>
            <a:endCxn id="419" idx="1"/>
          </p:cNvCxnSpPr>
          <p:nvPr/>
        </p:nvCxnSpPr>
        <p:spPr>
          <a:xfrm rot="5400000" flipH="1" flipV="1">
            <a:off x="8879358" y="4552072"/>
            <a:ext cx="252992" cy="229548"/>
          </a:xfrm>
          <a:prstGeom prst="bentConnector2">
            <a:avLst/>
          </a:prstGeom>
          <a:ln w="28575">
            <a:solidFill>
              <a:schemeClr val="accent6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D6FEF63-6F10-FB33-E208-0487C4E0B43F}"/>
              </a:ext>
            </a:extLst>
          </p:cNvPr>
          <p:cNvGrpSpPr/>
          <p:nvPr/>
        </p:nvGrpSpPr>
        <p:grpSpPr>
          <a:xfrm>
            <a:off x="669619" y="2248996"/>
            <a:ext cx="2712208" cy="1417320"/>
            <a:chOff x="669619" y="2248996"/>
            <a:chExt cx="2712208" cy="1417320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71789B83-E28C-A5AD-37E8-931DCDB03D2D}"/>
                </a:ext>
              </a:extLst>
            </p:cNvPr>
            <p:cNvGrpSpPr/>
            <p:nvPr/>
          </p:nvGrpSpPr>
          <p:grpSpPr>
            <a:xfrm>
              <a:off x="669619" y="2260284"/>
              <a:ext cx="2712208" cy="1389326"/>
              <a:chOff x="669619" y="2260284"/>
              <a:chExt cx="2712208" cy="1389326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1F1C45B5-4C5A-ABD0-3A57-FC4963B0AF90}"/>
                  </a:ext>
                </a:extLst>
              </p:cNvPr>
              <p:cNvGrpSpPr/>
              <p:nvPr/>
            </p:nvGrpSpPr>
            <p:grpSpPr>
              <a:xfrm>
                <a:off x="675203" y="2260284"/>
                <a:ext cx="2706624" cy="477526"/>
                <a:chOff x="675203" y="2260284"/>
                <a:chExt cx="2706624" cy="477526"/>
              </a:xfrm>
            </p:grpSpPr>
            <p:cxnSp>
              <p:nvCxnSpPr>
                <p:cNvPr id="44" name="Elbow Connector 43">
                  <a:extLst>
                    <a:ext uri="{FF2B5EF4-FFF2-40B4-BE49-F238E27FC236}">
                      <a16:creationId xmlns:a16="http://schemas.microsoft.com/office/drawing/2014/main" id="{B03094BC-8F6A-D387-7898-A9D47393FBB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 flipH="1" flipV="1">
                  <a:off x="2999590" y="2363686"/>
                  <a:ext cx="477525" cy="270723"/>
                </a:xfrm>
                <a:prstGeom prst="bentConnector3">
                  <a:avLst>
                    <a:gd name="adj1" fmla="val -2954"/>
                  </a:avLst>
                </a:prstGeom>
                <a:ln w="28575">
                  <a:solidFill>
                    <a:schemeClr val="bg1"/>
                  </a:solidFill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Straight Connector 44">
                  <a:extLst>
                    <a:ext uri="{FF2B5EF4-FFF2-40B4-BE49-F238E27FC236}">
                      <a16:creationId xmlns:a16="http://schemas.microsoft.com/office/drawing/2014/main" id="{B48E345A-8A63-15F9-232E-CBD5A84FDAE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75203" y="2260284"/>
                  <a:ext cx="2706624" cy="1985"/>
                </a:xfrm>
                <a:prstGeom prst="line">
                  <a:avLst/>
                </a:prstGeom>
                <a:ln w="28575">
                  <a:solidFill>
                    <a:schemeClr val="bg1"/>
                  </a:solidFill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6" name="Straight Arrow Connector 35">
                <a:extLst>
                  <a:ext uri="{FF2B5EF4-FFF2-40B4-BE49-F238E27FC236}">
                    <a16:creationId xmlns:a16="http://schemas.microsoft.com/office/drawing/2014/main" id="{A10B9C42-5699-EE8C-AC36-0AE32275C98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9619" y="3649608"/>
                <a:ext cx="768096" cy="2"/>
              </a:xfrm>
              <a:prstGeom prst="straightConnector1">
                <a:avLst/>
              </a:prstGeom>
              <a:ln w="28575">
                <a:solidFill>
                  <a:schemeClr val="bg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EACE085-2455-FEFB-4E16-26171C21839B}"/>
                </a:ext>
              </a:extLst>
            </p:cNvPr>
            <p:cNvCxnSpPr/>
            <p:nvPr/>
          </p:nvCxnSpPr>
          <p:spPr>
            <a:xfrm flipH="1">
              <a:off x="675203" y="2248996"/>
              <a:ext cx="0" cy="1417320"/>
            </a:xfrm>
            <a:prstGeom prst="line">
              <a:avLst/>
            </a:prstGeom>
            <a:ln w="28575">
              <a:solidFill>
                <a:schemeClr val="bg1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0BD916B4-5389-6C9D-61F4-AFF853DC9649}"/>
              </a:ext>
            </a:extLst>
          </p:cNvPr>
          <p:cNvGrpSpPr/>
          <p:nvPr/>
        </p:nvGrpSpPr>
        <p:grpSpPr>
          <a:xfrm>
            <a:off x="6409509" y="4232591"/>
            <a:ext cx="2711119" cy="560751"/>
            <a:chOff x="6409509" y="4232591"/>
            <a:chExt cx="2711119" cy="560751"/>
          </a:xfrm>
        </p:grpSpPr>
        <p:cxnSp>
          <p:nvCxnSpPr>
            <p:cNvPr id="8" name="Elbow Connector 7">
              <a:extLst>
                <a:ext uri="{FF2B5EF4-FFF2-40B4-BE49-F238E27FC236}">
                  <a16:creationId xmlns:a16="http://schemas.microsoft.com/office/drawing/2014/main" id="{1102A676-06DB-4028-B72F-3E044F9FB6BE}"/>
                </a:ext>
              </a:extLst>
            </p:cNvPr>
            <p:cNvCxnSpPr>
              <a:cxnSpLocks/>
            </p:cNvCxnSpPr>
            <p:nvPr/>
          </p:nvCxnSpPr>
          <p:spPr>
            <a:xfrm>
              <a:off x="6409509" y="4232591"/>
              <a:ext cx="2490278" cy="552042"/>
            </a:xfrm>
            <a:prstGeom prst="bentConnector3">
              <a:avLst>
                <a:gd name="adj1" fmla="val 55"/>
              </a:avLst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headEnd type="oval"/>
              <a:tailEnd type="none" w="lg" len="lg"/>
            </a:ln>
            <a:effectLst>
              <a:glow rad="63500">
                <a:srgbClr val="011223">
                  <a:alpha val="90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Elbow Connector 9">
              <a:extLst>
                <a:ext uri="{FF2B5EF4-FFF2-40B4-BE49-F238E27FC236}">
                  <a16:creationId xmlns:a16="http://schemas.microsoft.com/office/drawing/2014/main" id="{75A63B5A-FCE6-94F1-CA27-57934BA334F5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8879358" y="4552072"/>
              <a:ext cx="252992" cy="229548"/>
            </a:xfrm>
            <a:prstGeom prst="bentConnector2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61DBC8C5-37E6-B5EE-A22B-AE5031FEB2FE}"/>
              </a:ext>
            </a:extLst>
          </p:cNvPr>
          <p:cNvSpPr txBox="1"/>
          <p:nvPr/>
        </p:nvSpPr>
        <p:spPr>
          <a:xfrm>
            <a:off x="603250" y="942743"/>
            <a:ext cx="2185214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Bef>
                <a:spcPts val="1200"/>
              </a:spcBef>
            </a:pPr>
            <a:r>
              <a:rPr lang="en-US" sz="20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PC = PC + </a:t>
            </a:r>
            <a:r>
              <a:rPr lang="en-US" sz="2000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imm</a:t>
            </a:r>
            <a:endParaRPr lang="en-US" sz="2000" b="1" dirty="0">
              <a:solidFill>
                <a:schemeClr val="accent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1200"/>
              </a:spcBef>
            </a:pPr>
            <a:r>
              <a:rPr lang="en-US" sz="2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PC = PC + 4</a:t>
            </a:r>
            <a:endParaRPr lang="en-US" sz="2000" dirty="0">
              <a:solidFill>
                <a:schemeClr val="accent2"/>
              </a:solidFill>
              <a:latin typeface="18 VAG Rounded Light   02390" pitchFamily="2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FDEE908-F4A4-7F77-385B-F99B7B87990B}"/>
              </a:ext>
            </a:extLst>
          </p:cNvPr>
          <p:cNvSpPr txBox="1"/>
          <p:nvPr/>
        </p:nvSpPr>
        <p:spPr>
          <a:xfrm>
            <a:off x="2773230" y="944307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solidFill>
                  <a:schemeClr val="accent1"/>
                </a:solidFill>
                <a:latin typeface="18 VAG Rounded Light   02390" pitchFamily="2" charset="0"/>
              </a:rPr>
              <a:t>❓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67AE48F-4FA5-6072-50BC-A42B286E3C3A}"/>
              </a:ext>
            </a:extLst>
          </p:cNvPr>
          <p:cNvSpPr txBox="1"/>
          <p:nvPr/>
        </p:nvSpPr>
        <p:spPr>
          <a:xfrm>
            <a:off x="7487983" y="944307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solidFill>
                  <a:schemeClr val="accent1"/>
                </a:solidFill>
                <a:latin typeface="18 VAG Rounded Light   02390" pitchFamily="2" charset="0"/>
              </a:rPr>
              <a:t>❓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F8958F1-B039-49E1-5493-59941526C08F}"/>
              </a:ext>
            </a:extLst>
          </p:cNvPr>
          <p:cNvSpPr txBox="1"/>
          <p:nvPr/>
        </p:nvSpPr>
        <p:spPr>
          <a:xfrm>
            <a:off x="9053557" y="1030016"/>
            <a:ext cx="2706623" cy="881780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pPr algn="r">
              <a:lnSpc>
                <a:spcPct val="95000"/>
              </a:lnSpc>
            </a:pPr>
            <a:r>
              <a:rPr lang="en-US" sz="1800" dirty="0">
                <a:latin typeface="18 VAG Rounded Light   02390" pitchFamily="2" charset="0"/>
              </a:rPr>
              <a:t>Only one ALU accessible in the same clock cycle. Need more hardware!!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AA97298-3155-EC1D-2E13-3B49BAFEFE37}"/>
              </a:ext>
            </a:extLst>
          </p:cNvPr>
          <p:cNvCxnSpPr>
            <a:cxnSpLocks/>
          </p:cNvCxnSpPr>
          <p:nvPr/>
        </p:nvCxnSpPr>
        <p:spPr>
          <a:xfrm>
            <a:off x="6261052" y="4241300"/>
            <a:ext cx="1484877" cy="0"/>
          </a:xfrm>
          <a:prstGeom prst="straightConnector1">
            <a:avLst/>
          </a:prstGeom>
          <a:ln w="28575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ED891A82-E989-55E4-F863-0862BB94A30B}"/>
              </a:ext>
            </a:extLst>
          </p:cNvPr>
          <p:cNvSpPr txBox="1"/>
          <p:nvPr/>
        </p:nvSpPr>
        <p:spPr>
          <a:xfrm>
            <a:off x="4313734" y="942743"/>
            <a:ext cx="32896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solidFill>
                  <a:schemeClr val="accent1"/>
                </a:solidFill>
                <a:latin typeface="18 VAG Rounded Light   02390" pitchFamily="2" charset="0"/>
                <a:cs typeface="Courier New" panose="02070309020205020404" pitchFamily="49" charset="0"/>
              </a:rPr>
              <a:t>Compare </a:t>
            </a:r>
            <a:r>
              <a:rPr lang="en-US" sz="20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R[rs1]</a:t>
            </a:r>
            <a:r>
              <a:rPr lang="en-US" sz="2000" b="1" dirty="0">
                <a:solidFill>
                  <a:schemeClr val="accent1"/>
                </a:solidFill>
                <a:latin typeface="18 VAG Rounded Light   02390" pitchFamily="2" charset="0"/>
                <a:cs typeface="Courier New" panose="02070309020205020404" pitchFamily="49" charset="0"/>
              </a:rPr>
              <a:t> , </a:t>
            </a:r>
            <a:r>
              <a:rPr lang="en-US" sz="20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R[rs2]</a:t>
            </a:r>
            <a:endParaRPr lang="en-US" sz="1800" dirty="0">
              <a:solidFill>
                <a:schemeClr val="accent1"/>
              </a:solidFill>
              <a:latin typeface="18 VAG Rounded Light   02390" pitchFamily="2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EC69557-C650-25B8-C00B-32D30A976625}"/>
              </a:ext>
            </a:extLst>
          </p:cNvPr>
          <p:cNvSpPr txBox="1"/>
          <p:nvPr/>
        </p:nvSpPr>
        <p:spPr>
          <a:xfrm>
            <a:off x="2761128" y="1387605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solidFill>
                  <a:schemeClr val="accent1"/>
                </a:solidFill>
                <a:latin typeface="18 VAG Rounded Light   02390" pitchFamily="2" charset="0"/>
              </a:rPr>
              <a:t>✅</a:t>
            </a:r>
          </a:p>
        </p:txBody>
      </p:sp>
      <p:sp>
        <p:nvSpPr>
          <p:cNvPr id="51" name="Freeform 50">
            <a:extLst>
              <a:ext uri="{FF2B5EF4-FFF2-40B4-BE49-F238E27FC236}">
                <a16:creationId xmlns:a16="http://schemas.microsoft.com/office/drawing/2014/main" id="{30D89DAC-F81D-7F0E-D6BF-2136FA706C76}"/>
              </a:ext>
            </a:extLst>
          </p:cNvPr>
          <p:cNvSpPr>
            <a:spLocks/>
          </p:cNvSpPr>
          <p:nvPr/>
        </p:nvSpPr>
        <p:spPr>
          <a:xfrm>
            <a:off x="2458278" y="2385959"/>
            <a:ext cx="644039" cy="714015"/>
          </a:xfrm>
          <a:custGeom>
            <a:avLst/>
            <a:gdLst>
              <a:gd name="connsiteX0" fmla="*/ 0 w 1793965"/>
              <a:gd name="connsiteY0" fmla="*/ 0 h 4650377"/>
              <a:gd name="connsiteX1" fmla="*/ 0 w 1793965"/>
              <a:gd name="connsiteY1" fmla="*/ 1898469 h 4650377"/>
              <a:gd name="connsiteX2" fmla="*/ 478971 w 1793965"/>
              <a:gd name="connsiteY2" fmla="*/ 2333897 h 4650377"/>
              <a:gd name="connsiteX3" fmla="*/ 0 w 1793965"/>
              <a:gd name="connsiteY3" fmla="*/ 2778034 h 4650377"/>
              <a:gd name="connsiteX4" fmla="*/ 0 w 1793965"/>
              <a:gd name="connsiteY4" fmla="*/ 4650377 h 4650377"/>
              <a:gd name="connsiteX5" fmla="*/ 1793965 w 1793965"/>
              <a:gd name="connsiteY5" fmla="*/ 3666309 h 4650377"/>
              <a:gd name="connsiteX6" fmla="*/ 1793965 w 1793965"/>
              <a:gd name="connsiteY6" fmla="*/ 984069 h 4650377"/>
              <a:gd name="connsiteX7" fmla="*/ 0 w 1793965"/>
              <a:gd name="connsiteY7" fmla="*/ 0 h 4650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3965" h="4650377">
                <a:moveTo>
                  <a:pt x="0" y="0"/>
                </a:moveTo>
                <a:lnTo>
                  <a:pt x="0" y="1898469"/>
                </a:lnTo>
                <a:lnTo>
                  <a:pt x="478971" y="2333897"/>
                </a:lnTo>
                <a:lnTo>
                  <a:pt x="0" y="2778034"/>
                </a:lnTo>
                <a:lnTo>
                  <a:pt x="0" y="4650377"/>
                </a:lnTo>
                <a:lnTo>
                  <a:pt x="1793965" y="3666309"/>
                </a:lnTo>
                <a:lnTo>
                  <a:pt x="1793965" y="984069"/>
                </a:lnTo>
                <a:lnTo>
                  <a:pt x="0" y="0"/>
                </a:lnTo>
                <a:close/>
              </a:path>
            </a:pathLst>
          </a:custGeom>
          <a:noFill/>
          <a:ln w="57150">
            <a:solidFill>
              <a:schemeClr val="accent2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rtlCol="0" anchor="ctr"/>
          <a:lstStyle/>
          <a:p>
            <a:pPr algn="r"/>
            <a:r>
              <a:rPr lang="en-US" sz="1600" dirty="0">
                <a:solidFill>
                  <a:schemeClr val="bg1"/>
                </a:solidFill>
                <a:latin typeface="18 VAG Rounded Light   02390" pitchFamily="2" charset="0"/>
              </a:rPr>
              <a:t>add</a:t>
            </a:r>
          </a:p>
        </p:txBody>
      </p:sp>
      <p:sp>
        <p:nvSpPr>
          <p:cNvPr id="53" name="Freeform 52">
            <a:extLst>
              <a:ext uri="{FF2B5EF4-FFF2-40B4-BE49-F238E27FC236}">
                <a16:creationId xmlns:a16="http://schemas.microsoft.com/office/drawing/2014/main" id="{F7D9224F-90D1-CC1C-B9C1-AD09FD14132D}"/>
              </a:ext>
            </a:extLst>
          </p:cNvPr>
          <p:cNvSpPr>
            <a:spLocks/>
          </p:cNvSpPr>
          <p:nvPr/>
        </p:nvSpPr>
        <p:spPr>
          <a:xfrm>
            <a:off x="8279464" y="3549544"/>
            <a:ext cx="581729" cy="1053232"/>
          </a:xfrm>
          <a:custGeom>
            <a:avLst/>
            <a:gdLst>
              <a:gd name="connsiteX0" fmla="*/ 0 w 1793965"/>
              <a:gd name="connsiteY0" fmla="*/ 0 h 4650377"/>
              <a:gd name="connsiteX1" fmla="*/ 0 w 1793965"/>
              <a:gd name="connsiteY1" fmla="*/ 1898469 h 4650377"/>
              <a:gd name="connsiteX2" fmla="*/ 478971 w 1793965"/>
              <a:gd name="connsiteY2" fmla="*/ 2333897 h 4650377"/>
              <a:gd name="connsiteX3" fmla="*/ 0 w 1793965"/>
              <a:gd name="connsiteY3" fmla="*/ 2778034 h 4650377"/>
              <a:gd name="connsiteX4" fmla="*/ 0 w 1793965"/>
              <a:gd name="connsiteY4" fmla="*/ 4650377 h 4650377"/>
              <a:gd name="connsiteX5" fmla="*/ 1793965 w 1793965"/>
              <a:gd name="connsiteY5" fmla="*/ 3666309 h 4650377"/>
              <a:gd name="connsiteX6" fmla="*/ 1793965 w 1793965"/>
              <a:gd name="connsiteY6" fmla="*/ 984069 h 4650377"/>
              <a:gd name="connsiteX7" fmla="*/ 0 w 1793965"/>
              <a:gd name="connsiteY7" fmla="*/ 0 h 4650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3965" h="4650377">
                <a:moveTo>
                  <a:pt x="0" y="0"/>
                </a:moveTo>
                <a:lnTo>
                  <a:pt x="0" y="1898469"/>
                </a:lnTo>
                <a:lnTo>
                  <a:pt x="478971" y="2333897"/>
                </a:lnTo>
                <a:lnTo>
                  <a:pt x="0" y="2778034"/>
                </a:lnTo>
                <a:lnTo>
                  <a:pt x="0" y="4650377"/>
                </a:lnTo>
                <a:lnTo>
                  <a:pt x="1793965" y="3666309"/>
                </a:lnTo>
                <a:lnTo>
                  <a:pt x="1793965" y="984069"/>
                </a:lnTo>
                <a:lnTo>
                  <a:pt x="0" y="0"/>
                </a:lnTo>
                <a:close/>
              </a:path>
            </a:pathLst>
          </a:custGeom>
          <a:noFill/>
          <a:ln w="57150">
            <a:solidFill>
              <a:schemeClr val="accent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rtlCol="0" anchor="ctr"/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endParaRPr lang="en-US" sz="16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r">
              <a:spcBef>
                <a:spcPts val="600"/>
              </a:spcBef>
              <a:spcAft>
                <a:spcPts val="600"/>
              </a:spcAft>
            </a:pPr>
            <a:r>
              <a:rPr lang="en-US" sz="1600" dirty="0">
                <a:solidFill>
                  <a:schemeClr val="bg1"/>
                </a:solidFill>
                <a:latin typeface="18 VAG Rounded Light   02390" pitchFamily="2" charset="0"/>
              </a:rPr>
              <a:t>ALU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</a:p>
        </p:txBody>
      </p:sp>
      <p:sp>
        <p:nvSpPr>
          <p:cNvPr id="54" name="Cloud 53">
            <a:extLst>
              <a:ext uri="{FF2B5EF4-FFF2-40B4-BE49-F238E27FC236}">
                <a16:creationId xmlns:a16="http://schemas.microsoft.com/office/drawing/2014/main" id="{5DCAFFEF-9692-B0BF-04EF-404ED3B5AE3F}"/>
              </a:ext>
            </a:extLst>
          </p:cNvPr>
          <p:cNvSpPr/>
          <p:nvPr/>
        </p:nvSpPr>
        <p:spPr>
          <a:xfrm>
            <a:off x="500245" y="3256412"/>
            <a:ext cx="670198" cy="592466"/>
          </a:xfrm>
          <a:prstGeom prst="cloud">
            <a:avLst/>
          </a:prstGeom>
          <a:solidFill>
            <a:schemeClr val="accent2"/>
          </a:solidFill>
          <a:ln w="28575">
            <a:noFill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accent1"/>
              </a:solidFill>
              <a:latin typeface="18 VAG Rounded Light   0239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2562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40" grpId="0"/>
      <p:bldP spid="41" grpId="0" animBg="1"/>
      <p:bldP spid="50" grpId="0"/>
      <p:bldP spid="51" grpId="0" animBg="1"/>
      <p:bldP spid="5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DAAFC2FB-B4FA-5822-B5F3-F861F08BBEB7}"/>
              </a:ext>
            </a:extLst>
          </p:cNvPr>
          <p:cNvGrpSpPr/>
          <p:nvPr/>
        </p:nvGrpSpPr>
        <p:grpSpPr>
          <a:xfrm>
            <a:off x="3790286" y="2375192"/>
            <a:ext cx="7347065" cy="1124151"/>
            <a:chOff x="3790286" y="2375192"/>
            <a:chExt cx="7347065" cy="1124151"/>
          </a:xfrm>
          <a:effectLst/>
        </p:grpSpPr>
        <p:cxnSp>
          <p:nvCxnSpPr>
            <p:cNvPr id="18" name="Elbow Connector 17">
              <a:extLst>
                <a:ext uri="{FF2B5EF4-FFF2-40B4-BE49-F238E27FC236}">
                  <a16:creationId xmlns:a16="http://schemas.microsoft.com/office/drawing/2014/main" id="{F0549970-41BE-6EBF-2A8B-13BC29938AEA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3970539" y="2216906"/>
              <a:ext cx="657210" cy="993002"/>
            </a:xfrm>
            <a:prstGeom prst="bentConnector2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AC4C321-B7CE-5B1F-C842-3A80AF075348}"/>
                </a:ext>
              </a:extLst>
            </p:cNvPr>
            <p:cNvCxnSpPr/>
            <p:nvPr/>
          </p:nvCxnSpPr>
          <p:spPr>
            <a:xfrm>
              <a:off x="3790286" y="2384802"/>
              <a:ext cx="7334708" cy="0"/>
            </a:xfrm>
            <a:prstGeom prst="line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Elbow Connector 21">
              <a:extLst>
                <a:ext uri="{FF2B5EF4-FFF2-40B4-BE49-F238E27FC236}">
                  <a16:creationId xmlns:a16="http://schemas.microsoft.com/office/drawing/2014/main" id="{EE7C1A44-2C86-0F5E-5BFB-86738F2E99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17058" y="2375192"/>
              <a:ext cx="320293" cy="1124151"/>
            </a:xfrm>
            <a:prstGeom prst="bentConnector2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0F34E2EF-E6E4-480A-85BB-220BE1C28AFF}"/>
              </a:ext>
            </a:extLst>
          </p:cNvPr>
          <p:cNvSpPr/>
          <p:nvPr/>
        </p:nvSpPr>
        <p:spPr>
          <a:xfrm>
            <a:off x="4095066" y="4684066"/>
            <a:ext cx="734547" cy="615137"/>
          </a:xfrm>
          <a:prstGeom prst="roundRect">
            <a:avLst/>
          </a:prstGeom>
          <a:noFill/>
          <a:ln w="1905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18 VAG Rounded Light   02390" pitchFamily="2" charset="0"/>
              </a:rPr>
              <a:t>Imm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18 VAG Rounded Light   02390" pitchFamily="2" charset="0"/>
              </a:rPr>
              <a:t>. Gen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A5E8AD9-296E-37B4-4E87-99DCBDA65600}"/>
              </a:ext>
            </a:extLst>
          </p:cNvPr>
          <p:cNvSpPr txBox="1"/>
          <p:nvPr/>
        </p:nvSpPr>
        <p:spPr>
          <a:xfrm>
            <a:off x="3131237" y="4777354"/>
            <a:ext cx="103425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en-US" sz="1100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inst</a:t>
            </a:r>
            <a:r>
              <a:rPr kumimoji="0" lang="en-US" sz="11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[31:7]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  <a:latin typeface="18 VAG Rounded Light   02390" pitchFamily="2" charset="0"/>
            </a:endParaRPr>
          </a:p>
        </p:txBody>
      </p:sp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id="{C4CABF1C-C840-9F3E-AB67-F1D6561813BC}"/>
              </a:ext>
            </a:extLst>
          </p:cNvPr>
          <p:cNvCxnSpPr>
            <a:cxnSpLocks/>
          </p:cNvCxnSpPr>
          <p:nvPr/>
        </p:nvCxnSpPr>
        <p:spPr>
          <a:xfrm rot="10800000" flipH="1">
            <a:off x="4808959" y="4530234"/>
            <a:ext cx="2936970" cy="596712"/>
          </a:xfrm>
          <a:prstGeom prst="bentConnector3">
            <a:avLst>
              <a:gd name="adj1" fmla="val 92537"/>
            </a:avLst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7" name="Rectangle 306">
            <a:extLst>
              <a:ext uri="{FF2B5EF4-FFF2-40B4-BE49-F238E27FC236}">
                <a16:creationId xmlns:a16="http://schemas.microsoft.com/office/drawing/2014/main" id="{5E2B3D3E-7682-F6FD-4010-CC6BCDC1F9BA}"/>
              </a:ext>
            </a:extLst>
          </p:cNvPr>
          <p:cNvSpPr/>
          <p:nvPr/>
        </p:nvSpPr>
        <p:spPr>
          <a:xfrm>
            <a:off x="2124990" y="3375224"/>
            <a:ext cx="934483" cy="1152150"/>
          </a:xfrm>
          <a:prstGeom prst="rect">
            <a:avLst/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b"/>
          <a:lstStyle/>
          <a:p>
            <a:r>
              <a:rPr lang="en-US" sz="1400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18 VAG Rounded Light   02390" pitchFamily="2" charset="0"/>
              </a:rPr>
              <a:t>addr</a:t>
            </a:r>
            <a:endParaRPr lang="en-US" sz="1400" i="1" dirty="0">
              <a:solidFill>
                <a:schemeClr val="tx1">
                  <a:lumMod val="50000"/>
                  <a:lumOff val="50000"/>
                </a:schemeClr>
              </a:solidFill>
              <a:latin typeface="18 VAG Rounded Light   02390" pitchFamily="2" charset="0"/>
            </a:endParaRPr>
          </a:p>
          <a:p>
            <a:pPr algn="r"/>
            <a:r>
              <a:rPr lang="en-US" sz="1400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18 VAG Rounded Light   02390" pitchFamily="2" charset="0"/>
              </a:rPr>
              <a:t>inst</a:t>
            </a:r>
            <a:endParaRPr lang="en-US" sz="1400" i="1" dirty="0">
              <a:solidFill>
                <a:schemeClr val="tx1">
                  <a:lumMod val="50000"/>
                  <a:lumOff val="50000"/>
                </a:schemeClr>
              </a:solidFill>
              <a:latin typeface="18 VAG Rounded Light   02390" pitchFamily="2" charset="0"/>
            </a:endParaRPr>
          </a:p>
          <a:p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  <a:latin typeface="18 VAG Rounded Light   02390" pitchFamily="2" charset="0"/>
            </a:endParaRPr>
          </a:p>
          <a:p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IMEM</a:t>
            </a:r>
          </a:p>
        </p:txBody>
      </p:sp>
      <p:sp>
        <p:nvSpPr>
          <p:cNvPr id="324" name="Freeform 323">
            <a:extLst>
              <a:ext uri="{FF2B5EF4-FFF2-40B4-BE49-F238E27FC236}">
                <a16:creationId xmlns:a16="http://schemas.microsoft.com/office/drawing/2014/main" id="{C3F319D4-E9C9-BF79-1D0B-B024CF36D456}"/>
              </a:ext>
            </a:extLst>
          </p:cNvPr>
          <p:cNvSpPr>
            <a:spLocks/>
          </p:cNvSpPr>
          <p:nvPr/>
        </p:nvSpPr>
        <p:spPr>
          <a:xfrm>
            <a:off x="2458278" y="2385959"/>
            <a:ext cx="644039" cy="714015"/>
          </a:xfrm>
          <a:custGeom>
            <a:avLst/>
            <a:gdLst>
              <a:gd name="connsiteX0" fmla="*/ 0 w 1793965"/>
              <a:gd name="connsiteY0" fmla="*/ 0 h 4650377"/>
              <a:gd name="connsiteX1" fmla="*/ 0 w 1793965"/>
              <a:gd name="connsiteY1" fmla="*/ 1898469 h 4650377"/>
              <a:gd name="connsiteX2" fmla="*/ 478971 w 1793965"/>
              <a:gd name="connsiteY2" fmla="*/ 2333897 h 4650377"/>
              <a:gd name="connsiteX3" fmla="*/ 0 w 1793965"/>
              <a:gd name="connsiteY3" fmla="*/ 2778034 h 4650377"/>
              <a:gd name="connsiteX4" fmla="*/ 0 w 1793965"/>
              <a:gd name="connsiteY4" fmla="*/ 4650377 h 4650377"/>
              <a:gd name="connsiteX5" fmla="*/ 1793965 w 1793965"/>
              <a:gd name="connsiteY5" fmla="*/ 3666309 h 4650377"/>
              <a:gd name="connsiteX6" fmla="*/ 1793965 w 1793965"/>
              <a:gd name="connsiteY6" fmla="*/ 984069 h 4650377"/>
              <a:gd name="connsiteX7" fmla="*/ 0 w 1793965"/>
              <a:gd name="connsiteY7" fmla="*/ 0 h 4650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3965" h="4650377">
                <a:moveTo>
                  <a:pt x="0" y="0"/>
                </a:moveTo>
                <a:lnTo>
                  <a:pt x="0" y="1898469"/>
                </a:lnTo>
                <a:lnTo>
                  <a:pt x="478971" y="2333897"/>
                </a:lnTo>
                <a:lnTo>
                  <a:pt x="0" y="2778034"/>
                </a:lnTo>
                <a:lnTo>
                  <a:pt x="0" y="4650377"/>
                </a:lnTo>
                <a:lnTo>
                  <a:pt x="1793965" y="3666309"/>
                </a:lnTo>
                <a:lnTo>
                  <a:pt x="1793965" y="984069"/>
                </a:lnTo>
                <a:lnTo>
                  <a:pt x="0" y="0"/>
                </a:lnTo>
                <a:close/>
              </a:path>
            </a:pathLst>
          </a:custGeom>
          <a:noFill/>
          <a:ln w="28575">
            <a:solidFill>
              <a:schemeClr val="tx1">
                <a:lumMod val="50000"/>
                <a:lumOff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rtlCol="0" anchor="ctr"/>
          <a:lstStyle/>
          <a:p>
            <a:pPr algn="r"/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18 VAG Rounded Light   02390" pitchFamily="2" charset="0"/>
              </a:rPr>
              <a:t>add</a:t>
            </a:r>
          </a:p>
        </p:txBody>
      </p:sp>
      <p:sp>
        <p:nvSpPr>
          <p:cNvPr id="327" name="Isosceles Triangle 59">
            <a:extLst>
              <a:ext uri="{FF2B5EF4-FFF2-40B4-BE49-F238E27FC236}">
                <a16:creationId xmlns:a16="http://schemas.microsoft.com/office/drawing/2014/main" id="{EFECB578-3A21-E891-8D71-0213F089D1C0}"/>
              </a:ext>
            </a:extLst>
          </p:cNvPr>
          <p:cNvSpPr>
            <a:spLocks noChangeAspect="1"/>
          </p:cNvSpPr>
          <p:nvPr/>
        </p:nvSpPr>
        <p:spPr>
          <a:xfrm>
            <a:off x="5943281" y="4428532"/>
            <a:ext cx="182880" cy="142528"/>
          </a:xfrm>
          <a:prstGeom prst="triangle">
            <a:avLst/>
          </a:prstGeom>
          <a:noFill/>
          <a:ln w="2857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18 VAG Rounded Light   02390" pitchFamily="2" charset="0"/>
            </a:endParaRPr>
          </a:p>
        </p:txBody>
      </p:sp>
      <p:sp>
        <p:nvSpPr>
          <p:cNvPr id="329" name="Isosceles Triangle 59">
            <a:extLst>
              <a:ext uri="{FF2B5EF4-FFF2-40B4-BE49-F238E27FC236}">
                <a16:creationId xmlns:a16="http://schemas.microsoft.com/office/drawing/2014/main" id="{4BB69EA9-5AFD-ECF3-6FBC-565768226B64}"/>
              </a:ext>
            </a:extLst>
          </p:cNvPr>
          <p:cNvSpPr/>
          <p:nvPr/>
        </p:nvSpPr>
        <p:spPr>
          <a:xfrm>
            <a:off x="9886099" y="4540637"/>
            <a:ext cx="182880" cy="172777"/>
          </a:xfrm>
          <a:prstGeom prst="triangle">
            <a:avLst/>
          </a:prstGeom>
          <a:noFill/>
          <a:ln w="2857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18 VAG Rounded Light   02390" pitchFamily="2" charset="0"/>
            </a:endParaRPr>
          </a:p>
        </p:txBody>
      </p:sp>
      <p:grpSp>
        <p:nvGrpSpPr>
          <p:cNvPr id="330" name="Group 329">
            <a:extLst>
              <a:ext uri="{FF2B5EF4-FFF2-40B4-BE49-F238E27FC236}">
                <a16:creationId xmlns:a16="http://schemas.microsoft.com/office/drawing/2014/main" id="{B7F7F169-A5F4-56F1-6936-D7E5E795DF1A}"/>
              </a:ext>
            </a:extLst>
          </p:cNvPr>
          <p:cNvGrpSpPr/>
          <p:nvPr/>
        </p:nvGrpSpPr>
        <p:grpSpPr>
          <a:xfrm>
            <a:off x="1430760" y="3270286"/>
            <a:ext cx="349772" cy="747357"/>
            <a:chOff x="959047" y="3126189"/>
            <a:chExt cx="415675" cy="914792"/>
          </a:xfrm>
        </p:grpSpPr>
        <p:sp>
          <p:nvSpPr>
            <p:cNvPr id="331" name="Rectangle 330">
              <a:extLst>
                <a:ext uri="{FF2B5EF4-FFF2-40B4-BE49-F238E27FC236}">
                  <a16:creationId xmlns:a16="http://schemas.microsoft.com/office/drawing/2014/main" id="{A5C8CA32-3065-E6B7-1BD4-077B2DB839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9047" y="3126189"/>
              <a:ext cx="415675" cy="914792"/>
            </a:xfrm>
            <a:prstGeom prst="rect">
              <a:avLst/>
            </a:prstGeom>
            <a:noFill/>
            <a:ln w="28575">
              <a:solidFill>
                <a:schemeClr val="tx1">
                  <a:lumMod val="50000"/>
                  <a:lumOff val="50000"/>
                </a:schemeClr>
              </a:solidFill>
              <a:miter lim="800000"/>
              <a:headEnd/>
              <a:tailEnd/>
            </a:ln>
          </p:spPr>
          <p:txBody>
            <a:bodyPr wrap="none" lIns="68580" tIns="34290" rIns="68580" bIns="34290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LnTx/>
                  <a:uFillTx/>
                  <a:latin typeface="Courier New" panose="02070309020205020404" pitchFamily="49" charset="0"/>
                  <a:ea typeface="ＭＳ Ｐゴシック" pitchFamily="-1" charset="-128"/>
                  <a:cs typeface="Courier New" panose="02070309020205020404" pitchFamily="49" charset="0"/>
                </a:rPr>
                <a:t>PC</a:t>
              </a:r>
            </a:p>
          </p:txBody>
        </p:sp>
        <p:sp>
          <p:nvSpPr>
            <p:cNvPr id="332" name="Isosceles Triangle 58">
              <a:extLst>
                <a:ext uri="{FF2B5EF4-FFF2-40B4-BE49-F238E27FC236}">
                  <a16:creationId xmlns:a16="http://schemas.microsoft.com/office/drawing/2014/main" id="{CC9BC0A6-4DFD-877B-775C-BD92FA021900}"/>
                </a:ext>
              </a:extLst>
            </p:cNvPr>
            <p:cNvSpPr/>
            <p:nvPr/>
          </p:nvSpPr>
          <p:spPr>
            <a:xfrm>
              <a:off x="1069894" y="3868203"/>
              <a:ext cx="221693" cy="172777"/>
            </a:xfrm>
            <a:prstGeom prst="triangle">
              <a:avLst/>
            </a:prstGeom>
            <a:noFill/>
            <a:ln w="2857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18 VAG Rounded Light   02390" pitchFamily="2" charset="0"/>
              </a:endParaRPr>
            </a:p>
          </p:txBody>
        </p:sp>
      </p:grpSp>
      <p:cxnSp>
        <p:nvCxnSpPr>
          <p:cNvPr id="375" name="Elbow Connector 374">
            <a:extLst>
              <a:ext uri="{FF2B5EF4-FFF2-40B4-BE49-F238E27FC236}">
                <a16:creationId xmlns:a16="http://schemas.microsoft.com/office/drawing/2014/main" id="{8CB4FC43-FB1E-DAD9-6933-1031DF7B151C}"/>
              </a:ext>
            </a:extLst>
          </p:cNvPr>
          <p:cNvCxnSpPr>
            <a:cxnSpLocks/>
          </p:cNvCxnSpPr>
          <p:nvPr/>
        </p:nvCxnSpPr>
        <p:spPr>
          <a:xfrm flipV="1">
            <a:off x="3059473" y="3420761"/>
            <a:ext cx="1734699" cy="530538"/>
          </a:xfrm>
          <a:prstGeom prst="bentConnector3">
            <a:avLst>
              <a:gd name="adj1" fmla="val 17787"/>
            </a:avLst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6" name="Straight Arrow Connector 375">
            <a:extLst>
              <a:ext uri="{FF2B5EF4-FFF2-40B4-BE49-F238E27FC236}">
                <a16:creationId xmlns:a16="http://schemas.microsoft.com/office/drawing/2014/main" id="{06C5600C-FF32-7B65-A838-616535BD3D13}"/>
              </a:ext>
            </a:extLst>
          </p:cNvPr>
          <p:cNvCxnSpPr/>
          <p:nvPr/>
        </p:nvCxnSpPr>
        <p:spPr>
          <a:xfrm>
            <a:off x="3357586" y="3685070"/>
            <a:ext cx="1452348" cy="0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7" name="Straight Arrow Connector 376">
            <a:extLst>
              <a:ext uri="{FF2B5EF4-FFF2-40B4-BE49-F238E27FC236}">
                <a16:creationId xmlns:a16="http://schemas.microsoft.com/office/drawing/2014/main" id="{205D2502-C217-CFAD-90DA-7224BAC69EC5}"/>
              </a:ext>
            </a:extLst>
          </p:cNvPr>
          <p:cNvCxnSpPr/>
          <p:nvPr/>
        </p:nvCxnSpPr>
        <p:spPr>
          <a:xfrm>
            <a:off x="3357586" y="3951299"/>
            <a:ext cx="1452348" cy="0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6" name="Straight Arrow Connector 385">
            <a:extLst>
              <a:ext uri="{FF2B5EF4-FFF2-40B4-BE49-F238E27FC236}">
                <a16:creationId xmlns:a16="http://schemas.microsoft.com/office/drawing/2014/main" id="{5795E669-F7FD-51D5-9708-7B3C9BD34CCE}"/>
              </a:ext>
            </a:extLst>
          </p:cNvPr>
          <p:cNvCxnSpPr/>
          <p:nvPr/>
        </p:nvCxnSpPr>
        <p:spPr>
          <a:xfrm>
            <a:off x="3190630" y="3951299"/>
            <a:ext cx="0" cy="1575442"/>
          </a:xfrm>
          <a:prstGeom prst="straightConnector1">
            <a:avLst/>
          </a:prstGeom>
          <a:ln w="28575">
            <a:solidFill>
              <a:schemeClr val="bg1"/>
            </a:solidFill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7" name="Straight Arrow Connector 386">
            <a:extLst>
              <a:ext uri="{FF2B5EF4-FFF2-40B4-BE49-F238E27FC236}">
                <a16:creationId xmlns:a16="http://schemas.microsoft.com/office/drawing/2014/main" id="{A5D422CF-1692-106D-093A-8F6E171C79D9}"/>
              </a:ext>
            </a:extLst>
          </p:cNvPr>
          <p:cNvCxnSpPr>
            <a:cxnSpLocks/>
          </p:cNvCxnSpPr>
          <p:nvPr/>
        </p:nvCxnSpPr>
        <p:spPr>
          <a:xfrm flipV="1">
            <a:off x="3187909" y="5013221"/>
            <a:ext cx="914400" cy="0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6" name="Group 465">
            <a:extLst>
              <a:ext uri="{FF2B5EF4-FFF2-40B4-BE49-F238E27FC236}">
                <a16:creationId xmlns:a16="http://schemas.microsoft.com/office/drawing/2014/main" id="{D9AC5A45-167B-FAFC-8F95-7FB83C097F1E}"/>
              </a:ext>
            </a:extLst>
          </p:cNvPr>
          <p:cNvGrpSpPr/>
          <p:nvPr/>
        </p:nvGrpSpPr>
        <p:grpSpPr>
          <a:xfrm>
            <a:off x="9120628" y="3586419"/>
            <a:ext cx="1021734" cy="1127284"/>
            <a:chOff x="9120628" y="3586419"/>
            <a:chExt cx="1021734" cy="1127284"/>
          </a:xfrm>
        </p:grpSpPr>
        <p:sp>
          <p:nvSpPr>
            <p:cNvPr id="309" name="Rectangle 308">
              <a:extLst>
                <a:ext uri="{FF2B5EF4-FFF2-40B4-BE49-F238E27FC236}">
                  <a16:creationId xmlns:a16="http://schemas.microsoft.com/office/drawing/2014/main" id="{6BC64DA7-A1B1-1E33-61B5-D83764BAC155}"/>
                </a:ext>
              </a:extLst>
            </p:cNvPr>
            <p:cNvSpPr/>
            <p:nvPr/>
          </p:nvSpPr>
          <p:spPr>
            <a:xfrm>
              <a:off x="9120628" y="3586419"/>
              <a:ext cx="1021734" cy="1127284"/>
            </a:xfrm>
            <a:prstGeom prst="rect">
              <a:avLst/>
            </a:prstGeom>
            <a:noFill/>
            <a:ln w="28575"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b"/>
            <a:lstStyle/>
            <a:p>
              <a:pPr>
                <a:spcBef>
                  <a:spcPts val="400"/>
                </a:spcBef>
                <a:tabLst>
                  <a:tab pos="1249363" algn="r"/>
                </a:tabLst>
              </a:pPr>
              <a:r>
                <a:rPr lang="en-US" sz="14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18 VAG Rounded Light   02390" pitchFamily="2" charset="0"/>
                </a:rPr>
                <a:t>	</a:t>
              </a:r>
              <a:r>
                <a:rPr lang="en-US" sz="1400" i="1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18 VAG Rounded Light   02390" pitchFamily="2" charset="0"/>
                </a:rPr>
                <a:t>dataR</a:t>
              </a:r>
              <a:endPara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18 VAG Rounded Light   02390" pitchFamily="2" charset="0"/>
              </a:endParaRPr>
            </a:p>
            <a:p>
              <a:pPr>
                <a:spcBef>
                  <a:spcPts val="400"/>
                </a:spcBef>
                <a:tabLst>
                  <a:tab pos="1249363" algn="r"/>
                </a:tabLst>
              </a:pPr>
              <a:r>
                <a:rPr lang="en-US" sz="1400" i="1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18 VAG Rounded Light   02390" pitchFamily="2" charset="0"/>
                </a:rPr>
                <a:t>addr</a:t>
              </a:r>
              <a:endPara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18 VAG Rounded Light   02390" pitchFamily="2" charset="0"/>
              </a:endParaRPr>
            </a:p>
            <a:p>
              <a:pPr algn="r">
                <a:spcBef>
                  <a:spcPts val="400"/>
                </a:spcBef>
                <a:tabLst>
                  <a:tab pos="1249363" algn="r"/>
                </a:tabLst>
              </a:pPr>
              <a:r>
                <a:rPr lang="en-US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DMEM</a:t>
              </a:r>
            </a:p>
            <a:p>
              <a:pPr>
                <a:spcBef>
                  <a:spcPts val="400"/>
                </a:spcBef>
                <a:spcAft>
                  <a:spcPts val="400"/>
                </a:spcAft>
                <a:tabLst>
                  <a:tab pos="1249363" algn="r"/>
                </a:tabLst>
              </a:pPr>
              <a:r>
                <a:rPr lang="en-US" sz="1200" i="1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18 VAG ROUNDED LIGHT   02390" pitchFamily="2" charset="0"/>
                  <a:cs typeface="Courier New" panose="02070309020205020404" pitchFamily="49" charset="0"/>
                </a:rPr>
                <a:t>dataW</a:t>
              </a:r>
              <a:r>
                <a:rPr lang="en-US" sz="16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18 VAG ROUNDED LIGHT   02390" pitchFamily="2" charset="0"/>
                  <a:cs typeface="Courier New" panose="02070309020205020404" pitchFamily="49" charset="0"/>
                </a:rPr>
                <a:t> </a:t>
              </a:r>
              <a:endPara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18 VAG ROUNDED LIGHT   02390" pitchFamily="2" charset="0"/>
                <a:cs typeface="Courier New" panose="02070309020205020404" pitchFamily="49" charset="0"/>
              </a:endParaRPr>
            </a:p>
          </p:txBody>
        </p:sp>
        <p:sp>
          <p:nvSpPr>
            <p:cNvPr id="419" name="Rectangle 418">
              <a:extLst>
                <a:ext uri="{FF2B5EF4-FFF2-40B4-BE49-F238E27FC236}">
                  <a16:creationId xmlns:a16="http://schemas.microsoft.com/office/drawing/2014/main" id="{A49D0FB0-BFA2-EDA4-4ABE-999F6FEBA857}"/>
                </a:ext>
              </a:extLst>
            </p:cNvPr>
            <p:cNvSpPr/>
            <p:nvPr/>
          </p:nvSpPr>
          <p:spPr>
            <a:xfrm>
              <a:off x="9120628" y="4444602"/>
              <a:ext cx="165031" cy="191496"/>
            </a:xfrm>
            <a:prstGeom prst="rect">
              <a:avLst/>
            </a:prstGeom>
            <a:noFill/>
            <a:ln w="28575">
              <a:noFill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18 VAG Rounded Light   02390" pitchFamily="2" charset="0"/>
              </a:endParaRPr>
            </a:p>
          </p:txBody>
        </p:sp>
      </p:grpSp>
      <p:cxnSp>
        <p:nvCxnSpPr>
          <p:cNvPr id="449" name="Straight Arrow Connector 448">
            <a:extLst>
              <a:ext uri="{FF2B5EF4-FFF2-40B4-BE49-F238E27FC236}">
                <a16:creationId xmlns:a16="http://schemas.microsoft.com/office/drawing/2014/main" id="{98CA2B2E-5BEF-6E19-FC37-311D08B845B0}"/>
              </a:ext>
            </a:extLst>
          </p:cNvPr>
          <p:cNvCxnSpPr>
            <a:cxnSpLocks/>
          </p:cNvCxnSpPr>
          <p:nvPr/>
        </p:nvCxnSpPr>
        <p:spPr>
          <a:xfrm flipV="1">
            <a:off x="9596488" y="4736341"/>
            <a:ext cx="0" cy="801140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4" name="TextBox 453">
            <a:extLst>
              <a:ext uri="{FF2B5EF4-FFF2-40B4-BE49-F238E27FC236}">
                <a16:creationId xmlns:a16="http://schemas.microsoft.com/office/drawing/2014/main" id="{B01F1A18-F34F-006C-C71D-DCC3DF9FCB76}"/>
              </a:ext>
            </a:extLst>
          </p:cNvPr>
          <p:cNvSpPr txBox="1"/>
          <p:nvPr/>
        </p:nvSpPr>
        <p:spPr>
          <a:xfrm>
            <a:off x="1442540" y="4120124"/>
            <a:ext cx="3417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18 VAG Rounded Light   02390" pitchFamily="2" charset="0"/>
              </a:rPr>
              <a:t>clk</a:t>
            </a:r>
            <a:endParaRPr lang="en-US" sz="1100" dirty="0">
              <a:solidFill>
                <a:schemeClr val="tx1">
                  <a:lumMod val="50000"/>
                  <a:lumOff val="50000"/>
                </a:schemeClr>
              </a:solidFill>
              <a:latin typeface="18 VAG Rounded Light   02390" pitchFamily="2" charset="0"/>
            </a:endParaRPr>
          </a:p>
        </p:txBody>
      </p:sp>
      <p:cxnSp>
        <p:nvCxnSpPr>
          <p:cNvPr id="456" name="Straight Connector 455">
            <a:extLst>
              <a:ext uri="{FF2B5EF4-FFF2-40B4-BE49-F238E27FC236}">
                <a16:creationId xmlns:a16="http://schemas.microsoft.com/office/drawing/2014/main" id="{245940B4-83F7-A371-DDED-84DC79891141}"/>
              </a:ext>
            </a:extLst>
          </p:cNvPr>
          <p:cNvCxnSpPr>
            <a:cxnSpLocks/>
            <a:stCxn id="454" idx="0"/>
            <a:endCxn id="332" idx="3"/>
          </p:cNvCxnSpPr>
          <p:nvPr/>
        </p:nvCxnSpPr>
        <p:spPr>
          <a:xfrm flipV="1">
            <a:off x="1613420" y="4017643"/>
            <a:ext cx="3886" cy="102481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7" name="TextBox 456">
            <a:extLst>
              <a:ext uri="{FF2B5EF4-FFF2-40B4-BE49-F238E27FC236}">
                <a16:creationId xmlns:a16="http://schemas.microsoft.com/office/drawing/2014/main" id="{5F1F7DB0-6CD9-15D8-A9C7-594A704DE0B1}"/>
              </a:ext>
            </a:extLst>
          </p:cNvPr>
          <p:cNvSpPr txBox="1"/>
          <p:nvPr/>
        </p:nvSpPr>
        <p:spPr>
          <a:xfrm>
            <a:off x="5853568" y="4679996"/>
            <a:ext cx="3417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18 VAG Rounded Light   02390" pitchFamily="2" charset="0"/>
              </a:rPr>
              <a:t>clk</a:t>
            </a:r>
            <a:endParaRPr lang="en-US" sz="1100" dirty="0">
              <a:solidFill>
                <a:schemeClr val="tx1">
                  <a:lumMod val="50000"/>
                  <a:lumOff val="50000"/>
                </a:schemeClr>
              </a:solidFill>
              <a:latin typeface="18 VAG Rounded Light   02390" pitchFamily="2" charset="0"/>
            </a:endParaRPr>
          </a:p>
        </p:txBody>
      </p:sp>
      <p:sp>
        <p:nvSpPr>
          <p:cNvPr id="461" name="TextBox 460">
            <a:extLst>
              <a:ext uri="{FF2B5EF4-FFF2-40B4-BE49-F238E27FC236}">
                <a16:creationId xmlns:a16="http://schemas.microsoft.com/office/drawing/2014/main" id="{FE738B2C-2C36-2578-E323-38E7D6FA3739}"/>
              </a:ext>
            </a:extLst>
          </p:cNvPr>
          <p:cNvSpPr txBox="1"/>
          <p:nvPr/>
        </p:nvSpPr>
        <p:spPr>
          <a:xfrm>
            <a:off x="9813943" y="4842550"/>
            <a:ext cx="3417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18 VAG Rounded Light   02390" pitchFamily="2" charset="0"/>
              </a:rPr>
              <a:t>clk</a:t>
            </a:r>
            <a:endParaRPr lang="en-US" sz="1100" dirty="0">
              <a:solidFill>
                <a:schemeClr val="tx1">
                  <a:lumMod val="50000"/>
                  <a:lumOff val="50000"/>
                </a:schemeClr>
              </a:solidFill>
              <a:latin typeface="18 VAG Rounded Light   02390" pitchFamily="2" charset="0"/>
            </a:endParaRPr>
          </a:p>
        </p:txBody>
      </p:sp>
      <p:cxnSp>
        <p:nvCxnSpPr>
          <p:cNvPr id="462" name="Straight Connector 461">
            <a:extLst>
              <a:ext uri="{FF2B5EF4-FFF2-40B4-BE49-F238E27FC236}">
                <a16:creationId xmlns:a16="http://schemas.microsoft.com/office/drawing/2014/main" id="{C60DDE42-432D-6CCE-975F-C92E5D285C26}"/>
              </a:ext>
            </a:extLst>
          </p:cNvPr>
          <p:cNvCxnSpPr>
            <a:cxnSpLocks/>
            <a:stCxn id="461" idx="0"/>
          </p:cNvCxnSpPr>
          <p:nvPr/>
        </p:nvCxnSpPr>
        <p:spPr>
          <a:xfrm flipV="1">
            <a:off x="9984823" y="4713414"/>
            <a:ext cx="0" cy="129136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2" name="Straight Arrow Connector 471">
            <a:extLst>
              <a:ext uri="{FF2B5EF4-FFF2-40B4-BE49-F238E27FC236}">
                <a16:creationId xmlns:a16="http://schemas.microsoft.com/office/drawing/2014/main" id="{908456E4-D4F5-2EA1-FF19-789AA5C3F8DA}"/>
              </a:ext>
            </a:extLst>
          </p:cNvPr>
          <p:cNvCxnSpPr>
            <a:cxnSpLocks/>
          </p:cNvCxnSpPr>
          <p:nvPr/>
        </p:nvCxnSpPr>
        <p:spPr>
          <a:xfrm flipH="1" flipV="1">
            <a:off x="5816885" y="4604793"/>
            <a:ext cx="0" cy="932688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5" name="Straight Arrow Connector 474">
            <a:extLst>
              <a:ext uri="{FF2B5EF4-FFF2-40B4-BE49-F238E27FC236}">
                <a16:creationId xmlns:a16="http://schemas.microsoft.com/office/drawing/2014/main" id="{908607ED-5082-B8EB-0CB6-ED344CA1BE73}"/>
              </a:ext>
            </a:extLst>
          </p:cNvPr>
          <p:cNvCxnSpPr>
            <a:cxnSpLocks/>
          </p:cNvCxnSpPr>
          <p:nvPr/>
        </p:nvCxnSpPr>
        <p:spPr>
          <a:xfrm flipV="1">
            <a:off x="4408736" y="5301220"/>
            <a:ext cx="0" cy="236261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2" name="Straight Arrow Connector 441">
            <a:extLst>
              <a:ext uri="{FF2B5EF4-FFF2-40B4-BE49-F238E27FC236}">
                <a16:creationId xmlns:a16="http://schemas.microsoft.com/office/drawing/2014/main" id="{77D15A79-CBAA-3476-E953-9E88EC542CAD}"/>
              </a:ext>
            </a:extLst>
          </p:cNvPr>
          <p:cNvCxnSpPr>
            <a:cxnSpLocks/>
          </p:cNvCxnSpPr>
          <p:nvPr/>
        </p:nvCxnSpPr>
        <p:spPr>
          <a:xfrm flipV="1">
            <a:off x="7883379" y="4657965"/>
            <a:ext cx="0" cy="879516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8" name="Straight Arrow Connector 447">
            <a:extLst>
              <a:ext uri="{FF2B5EF4-FFF2-40B4-BE49-F238E27FC236}">
                <a16:creationId xmlns:a16="http://schemas.microsoft.com/office/drawing/2014/main" id="{30435E35-829A-9B0E-3C1B-8AC96951ACA1}"/>
              </a:ext>
            </a:extLst>
          </p:cNvPr>
          <p:cNvCxnSpPr>
            <a:cxnSpLocks/>
          </p:cNvCxnSpPr>
          <p:nvPr/>
        </p:nvCxnSpPr>
        <p:spPr>
          <a:xfrm flipH="1" flipV="1">
            <a:off x="8608065" y="4473876"/>
            <a:ext cx="0" cy="1063605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A1D8640-1BD8-BEED-DD26-8BB1044FBB16}"/>
              </a:ext>
            </a:extLst>
          </p:cNvPr>
          <p:cNvSpPr txBox="1"/>
          <p:nvPr/>
        </p:nvSpPr>
        <p:spPr>
          <a:xfrm>
            <a:off x="4789384" y="4884927"/>
            <a:ext cx="94929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imm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[31:0]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  <a:latin typeface="18 VAG Rounded Light   02390" pitchFamily="2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F8A3D43-23D6-8073-FA9C-E13A73CB5D24}"/>
              </a:ext>
            </a:extLst>
          </p:cNvPr>
          <p:cNvSpPr txBox="1"/>
          <p:nvPr/>
        </p:nvSpPr>
        <p:spPr>
          <a:xfrm>
            <a:off x="1733676" y="3669569"/>
            <a:ext cx="35458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pc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  <a:latin typeface="18 VAG Rounded Light   02390" pitchFamily="2" charset="0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27B03F4-4F70-EB67-2FC8-0AEE5100B90D}"/>
              </a:ext>
            </a:extLst>
          </p:cNvPr>
          <p:cNvCxnSpPr>
            <a:cxnSpLocks/>
          </p:cNvCxnSpPr>
          <p:nvPr/>
        </p:nvCxnSpPr>
        <p:spPr>
          <a:xfrm flipV="1">
            <a:off x="1772305" y="3654124"/>
            <a:ext cx="365760" cy="0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4EECC671-A924-2356-B7DC-DE13636CBDA5}"/>
              </a:ext>
            </a:extLst>
          </p:cNvPr>
          <p:cNvSpPr txBox="1"/>
          <p:nvPr/>
        </p:nvSpPr>
        <p:spPr>
          <a:xfrm>
            <a:off x="1968985" y="2379486"/>
            <a:ext cx="35458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+4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  <a:latin typeface="18 VAG Rounded Light   02390" pitchFamily="2" charset="0"/>
            </a:endParaRP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BA7E8C0-8665-164F-DB94-DAE69967F440}"/>
              </a:ext>
            </a:extLst>
          </p:cNvPr>
          <p:cNvCxnSpPr>
            <a:cxnSpLocks/>
          </p:cNvCxnSpPr>
          <p:nvPr/>
        </p:nvCxnSpPr>
        <p:spPr>
          <a:xfrm flipH="1">
            <a:off x="2270690" y="2496757"/>
            <a:ext cx="182880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74264EDC-6D20-221A-1FA0-C23197F903B2}"/>
              </a:ext>
            </a:extLst>
          </p:cNvPr>
          <p:cNvCxnSpPr>
            <a:cxnSpLocks/>
            <a:stCxn id="20" idx="0"/>
          </p:cNvCxnSpPr>
          <p:nvPr/>
        </p:nvCxnSpPr>
        <p:spPr>
          <a:xfrm rot="5400000" flipH="1" flipV="1">
            <a:off x="1830481" y="3046480"/>
            <a:ext cx="703576" cy="542602"/>
          </a:xfrm>
          <a:prstGeom prst="bentConnector3">
            <a:avLst>
              <a:gd name="adj1" fmla="val 100542"/>
            </a:avLst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4" name="TextBox 473">
            <a:extLst>
              <a:ext uri="{FF2B5EF4-FFF2-40B4-BE49-F238E27FC236}">
                <a16:creationId xmlns:a16="http://schemas.microsoft.com/office/drawing/2014/main" id="{EADA092F-D4E9-20EF-B62D-834B9B1CF63B}"/>
              </a:ext>
            </a:extLst>
          </p:cNvPr>
          <p:cNvSpPr txBox="1"/>
          <p:nvPr/>
        </p:nvSpPr>
        <p:spPr>
          <a:xfrm>
            <a:off x="10106672" y="3711143"/>
            <a:ext cx="4395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mem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  <a:latin typeface="18 VAG Rounded Light   02390" pitchFamily="2" charset="0"/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9E730C79-AAC2-7A21-158E-0E25313D56F3}"/>
              </a:ext>
            </a:extLst>
          </p:cNvPr>
          <p:cNvSpPr txBox="1"/>
          <p:nvPr/>
        </p:nvSpPr>
        <p:spPr>
          <a:xfrm>
            <a:off x="2780297" y="5579638"/>
            <a:ext cx="1034257" cy="2425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inst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[31:0]</a:t>
            </a:r>
            <a:endParaRPr lang="en-US" sz="2000" dirty="0">
              <a:solidFill>
                <a:schemeClr val="bg1"/>
              </a:solidFill>
              <a:latin typeface="18 VAG Rounded Light   02390" pitchFamily="2" charset="0"/>
            </a:endParaRP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805FC406-05B2-8242-650C-D6E9D3BC10DC}"/>
              </a:ext>
            </a:extLst>
          </p:cNvPr>
          <p:cNvSpPr txBox="1"/>
          <p:nvPr/>
        </p:nvSpPr>
        <p:spPr>
          <a:xfrm>
            <a:off x="4062897" y="5552119"/>
            <a:ext cx="817853" cy="304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18 VAG Rounded Light   02390" pitchFamily="2" charset="0"/>
              </a:rPr>
              <a:t>ImmSel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  <a:latin typeface="18 VAG Rounded Light   02390" pitchFamily="2" charset="0"/>
            </a:endParaRP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224C16BB-9DF8-AF11-E4A9-F5900F58BC4D}"/>
              </a:ext>
            </a:extLst>
          </p:cNvPr>
          <p:cNvSpPr txBox="1"/>
          <p:nvPr/>
        </p:nvSpPr>
        <p:spPr>
          <a:xfrm>
            <a:off x="5333604" y="5554208"/>
            <a:ext cx="885179" cy="7228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18 VAG Rounded Light   02390" pitchFamily="2" charset="0"/>
              </a:rPr>
              <a:t>RegWEn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  <a:latin typeface="18 VAG Rounded Light   02390" pitchFamily="2" charset="0"/>
            </a:endParaRPr>
          </a:p>
          <a:p>
            <a:pPr algn="ctr">
              <a:lnSpc>
                <a:spcPct val="85000"/>
              </a:lnSpc>
            </a:pPr>
            <a:b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18 VAG Rounded Light   02390" pitchFamily="2" charset="0"/>
              </a:rPr>
            </a:b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  <a:latin typeface="18 VAG Rounded Light   02390" pitchFamily="2" charset="0"/>
            </a:endParaRP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3632A612-D2B9-ADCD-8A02-64FC0648A297}"/>
              </a:ext>
            </a:extLst>
          </p:cNvPr>
          <p:cNvSpPr txBox="1"/>
          <p:nvPr/>
        </p:nvSpPr>
        <p:spPr>
          <a:xfrm>
            <a:off x="7558332" y="5524627"/>
            <a:ext cx="449161" cy="2513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18 VAG Rounded Light   02390" pitchFamily="2" charset="0"/>
              </a:rPr>
              <a:t>Bsel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18 VAG Rounded Light   02390" pitchFamily="2" charset="0"/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0D0C1867-1FFD-F311-31BB-7C2A4E3DB4AD}"/>
              </a:ext>
            </a:extLst>
          </p:cNvPr>
          <p:cNvSpPr txBox="1"/>
          <p:nvPr/>
        </p:nvSpPr>
        <p:spPr>
          <a:xfrm>
            <a:off x="8421291" y="5536765"/>
            <a:ext cx="702436" cy="2778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18 VAG Rounded Light   02390" pitchFamily="2" charset="0"/>
              </a:rPr>
              <a:t>ALUSel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18 VAG Rounded Light   02390" pitchFamily="2" charset="0"/>
            </a:endParaRP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0574EDEE-392B-DC05-E19A-7C22B2FFABF2}"/>
              </a:ext>
            </a:extLst>
          </p:cNvPr>
          <p:cNvSpPr txBox="1"/>
          <p:nvPr/>
        </p:nvSpPr>
        <p:spPr>
          <a:xfrm>
            <a:off x="9285659" y="5555777"/>
            <a:ext cx="817853" cy="2778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18 VAG Rounded Light   02390" pitchFamily="2" charset="0"/>
              </a:rPr>
              <a:t>MemRW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18 VAG Rounded Light   02390" pitchFamily="2" charset="0"/>
            </a:endParaRP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FF0F850A-25DC-02DE-3D8E-F4BBFD4155E2}"/>
              </a:ext>
            </a:extLst>
          </p:cNvPr>
          <p:cNvSpPr txBox="1"/>
          <p:nvPr/>
        </p:nvSpPr>
        <p:spPr>
          <a:xfrm>
            <a:off x="10252493" y="5557253"/>
            <a:ext cx="646331" cy="2778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18 VAG Rounded Light   02390" pitchFamily="2" charset="0"/>
              </a:rPr>
              <a:t>WBSel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18 VAG Rounded Light   02390" pitchFamily="2" charset="0"/>
            </a:endParaRPr>
          </a:p>
        </p:txBody>
      </p:sp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D5574E08-8C14-422C-BD9C-969F4F3B25C2}"/>
              </a:ext>
            </a:extLst>
          </p:cNvPr>
          <p:cNvCxnSpPr>
            <a:cxnSpLocks/>
          </p:cNvCxnSpPr>
          <p:nvPr/>
        </p:nvCxnSpPr>
        <p:spPr>
          <a:xfrm flipV="1">
            <a:off x="10664370" y="3759701"/>
            <a:ext cx="0" cy="1767040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Rectangle 170">
            <a:extLst>
              <a:ext uri="{FF2B5EF4-FFF2-40B4-BE49-F238E27FC236}">
                <a16:creationId xmlns:a16="http://schemas.microsoft.com/office/drawing/2014/main" id="{B2E54D0A-9FBB-BD56-7769-DC00BEB2FC6E}"/>
              </a:ext>
            </a:extLst>
          </p:cNvPr>
          <p:cNvSpPr/>
          <p:nvPr/>
        </p:nvSpPr>
        <p:spPr>
          <a:xfrm>
            <a:off x="324172" y="5540557"/>
            <a:ext cx="10627823" cy="741060"/>
          </a:xfrm>
          <a:prstGeom prst="rect">
            <a:avLst/>
          </a:prstGeom>
          <a:noFill/>
          <a:ln w="28575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b"/>
          <a:lstStyle/>
          <a:p>
            <a:r>
              <a:rPr lang="en-US" sz="1600" b="1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Control Logic</a:t>
            </a:r>
          </a:p>
        </p:txBody>
      </p:sp>
      <p:sp>
        <p:nvSpPr>
          <p:cNvPr id="308" name="Rectangle 307">
            <a:extLst>
              <a:ext uri="{FF2B5EF4-FFF2-40B4-BE49-F238E27FC236}">
                <a16:creationId xmlns:a16="http://schemas.microsoft.com/office/drawing/2014/main" id="{B5F21712-74F9-1B1C-C348-211340BF727D}"/>
              </a:ext>
            </a:extLst>
          </p:cNvPr>
          <p:cNvSpPr/>
          <p:nvPr/>
        </p:nvSpPr>
        <p:spPr>
          <a:xfrm>
            <a:off x="4805939" y="2918076"/>
            <a:ext cx="1440473" cy="1655090"/>
          </a:xfrm>
          <a:prstGeom prst="rect">
            <a:avLst/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b"/>
          <a:lstStyle/>
          <a:p>
            <a:pPr>
              <a:spcBef>
                <a:spcPts val="400"/>
              </a:spcBef>
            </a:pPr>
            <a:r>
              <a:rPr lang="en-US" sz="1400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18 VAG Rounded Light   02390" pitchFamily="2" charset="0"/>
              </a:rPr>
              <a:t>dataW</a:t>
            </a:r>
            <a:endParaRPr lang="en-US" sz="1400" i="1" dirty="0">
              <a:solidFill>
                <a:schemeClr val="tx1">
                  <a:lumMod val="50000"/>
                  <a:lumOff val="50000"/>
                </a:schemeClr>
              </a:solidFill>
              <a:latin typeface="18 VAG Rounded Light   02390" pitchFamily="2" charset="0"/>
            </a:endParaRPr>
          </a:p>
          <a:p>
            <a:pPr>
              <a:spcBef>
                <a:spcPts val="1000"/>
              </a:spcBef>
            </a:pPr>
            <a:r>
              <a:rPr lang="en-US" sz="1400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18 VAG Rounded Light   02390" pitchFamily="2" charset="0"/>
              </a:rPr>
              <a:t>rsW</a:t>
            </a:r>
            <a:endParaRPr lang="en-US" sz="1400" i="1" dirty="0">
              <a:solidFill>
                <a:schemeClr val="tx1">
                  <a:lumMod val="50000"/>
                  <a:lumOff val="50000"/>
                </a:schemeClr>
              </a:solidFill>
              <a:latin typeface="18 VAG Rounded Light   02390" pitchFamily="2" charset="0"/>
            </a:endParaRPr>
          </a:p>
          <a:p>
            <a:pPr>
              <a:spcBef>
                <a:spcPts val="400"/>
              </a:spcBef>
              <a:tabLst>
                <a:tab pos="1249363" algn="r"/>
              </a:tabLst>
            </a:pP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18 VAG Rounded Light   02390" pitchFamily="2" charset="0"/>
              </a:rPr>
              <a:t>rsR1	dataR1</a:t>
            </a:r>
          </a:p>
          <a:p>
            <a:pPr>
              <a:spcBef>
                <a:spcPts val="400"/>
              </a:spcBef>
              <a:tabLst>
                <a:tab pos="1249363" algn="r"/>
              </a:tabLst>
            </a:pP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18 VAG Rounded Light   02390" pitchFamily="2" charset="0"/>
              </a:rPr>
              <a:t>rsR2	</a:t>
            </a:r>
          </a:p>
          <a:p>
            <a:pPr>
              <a:spcBef>
                <a:spcPts val="400"/>
              </a:spcBef>
              <a:tabLst>
                <a:tab pos="1249363" algn="r"/>
              </a:tabLst>
            </a:pP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18 VAG Rounded Light   02390" pitchFamily="2" charset="0"/>
              </a:rPr>
              <a:t>	dataR2</a:t>
            </a:r>
          </a:p>
          <a:p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Reg[]</a:t>
            </a: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CD295204-4CA2-FED3-4ABC-4B0EE63D057A}"/>
              </a:ext>
            </a:extLst>
          </p:cNvPr>
          <p:cNvSpPr txBox="1"/>
          <p:nvPr/>
        </p:nvSpPr>
        <p:spPr>
          <a:xfrm>
            <a:off x="657480" y="2967174"/>
            <a:ext cx="52450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pc+4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  <a:latin typeface="18 VAG Rounded Light   02390" pitchFamily="2" charset="0"/>
            </a:endParaRPr>
          </a:p>
        </p:txBody>
      </p:sp>
      <p:cxnSp>
        <p:nvCxnSpPr>
          <p:cNvPr id="196" name="Straight Connector 195">
            <a:extLst>
              <a:ext uri="{FF2B5EF4-FFF2-40B4-BE49-F238E27FC236}">
                <a16:creationId xmlns:a16="http://schemas.microsoft.com/office/drawing/2014/main" id="{5B1182A6-0946-CC24-2378-F3DAB18A8640}"/>
              </a:ext>
            </a:extLst>
          </p:cNvPr>
          <p:cNvCxnSpPr/>
          <p:nvPr/>
        </p:nvCxnSpPr>
        <p:spPr>
          <a:xfrm flipV="1">
            <a:off x="6024448" y="4561851"/>
            <a:ext cx="0" cy="118145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5FF65934-C540-D4EB-5E26-A7998F695809}"/>
              </a:ext>
            </a:extLst>
          </p:cNvPr>
          <p:cNvSpPr/>
          <p:nvPr/>
        </p:nvSpPr>
        <p:spPr>
          <a:xfrm>
            <a:off x="4095066" y="4684066"/>
            <a:ext cx="734547" cy="615137"/>
          </a:xfrm>
          <a:prstGeom prst="roundRect">
            <a:avLst/>
          </a:prstGeom>
          <a:solidFill>
            <a:srgbClr val="011223"/>
          </a:solidFill>
          <a:ln w="28575">
            <a:solidFill>
              <a:schemeClr val="tx1">
                <a:lumMod val="50000"/>
                <a:lumOff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18 VAG Rounded Light   02390" pitchFamily="2" charset="0"/>
              </a:rPr>
              <a:t>Imm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18 VAG Rounded Light   02390" pitchFamily="2" charset="0"/>
              </a:rPr>
              <a:t>. Gen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CEAE60E-1B04-A561-A120-15A6EECD0B3C}"/>
              </a:ext>
            </a:extLst>
          </p:cNvPr>
          <p:cNvCxnSpPr>
            <a:cxnSpLocks/>
          </p:cNvCxnSpPr>
          <p:nvPr/>
        </p:nvCxnSpPr>
        <p:spPr>
          <a:xfrm flipV="1">
            <a:off x="10142760" y="3707112"/>
            <a:ext cx="403456" cy="7631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rapezoid 42">
            <a:extLst>
              <a:ext uri="{FF2B5EF4-FFF2-40B4-BE49-F238E27FC236}">
                <a16:creationId xmlns:a16="http://schemas.microsoft.com/office/drawing/2014/main" id="{3D49AA6C-FDC0-F71F-C1EB-10C8698B9FBB}"/>
              </a:ext>
            </a:extLst>
          </p:cNvPr>
          <p:cNvSpPr/>
          <p:nvPr/>
        </p:nvSpPr>
        <p:spPr>
          <a:xfrm rot="5400000">
            <a:off x="10337532" y="3361302"/>
            <a:ext cx="682970" cy="276082"/>
          </a:xfrm>
          <a:prstGeom prst="trapezoid">
            <a:avLst>
              <a:gd name="adj" fmla="val 62818"/>
            </a:avLst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vert270" rtlCol="0" anchor="ctr"/>
          <a:lstStyle/>
          <a:p>
            <a:pPr algn="ctr">
              <a:spcBef>
                <a:spcPts val="600"/>
              </a:spcBef>
            </a:pPr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  <a:p>
            <a:pPr algn="ctr">
              <a:spcBef>
                <a:spcPts val="600"/>
              </a:spcBef>
            </a:pPr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cxnSp>
        <p:nvCxnSpPr>
          <p:cNvPr id="52" name="Elbow Connector 51">
            <a:extLst>
              <a:ext uri="{FF2B5EF4-FFF2-40B4-BE49-F238E27FC236}">
                <a16:creationId xmlns:a16="http://schemas.microsoft.com/office/drawing/2014/main" id="{57CF8F99-0286-E37E-F3FB-E0346336384D}"/>
              </a:ext>
            </a:extLst>
          </p:cNvPr>
          <p:cNvCxnSpPr>
            <a:cxnSpLocks/>
          </p:cNvCxnSpPr>
          <p:nvPr/>
        </p:nvCxnSpPr>
        <p:spPr>
          <a:xfrm flipV="1">
            <a:off x="8929306" y="3375224"/>
            <a:ext cx="1611670" cy="592716"/>
          </a:xfrm>
          <a:prstGeom prst="bentConnector3">
            <a:avLst>
              <a:gd name="adj1" fmla="val 288"/>
            </a:avLst>
          </a:prstGeom>
          <a:ln w="28575">
            <a:solidFill>
              <a:schemeClr val="tx1">
                <a:lumMod val="50000"/>
                <a:lumOff val="50000"/>
              </a:schemeClr>
            </a:solidFill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A6C6B3E-480A-D5B6-1FD6-2F9FEFAD5971}"/>
              </a:ext>
            </a:extLst>
          </p:cNvPr>
          <p:cNvSpPr txBox="1"/>
          <p:nvPr/>
        </p:nvSpPr>
        <p:spPr>
          <a:xfrm>
            <a:off x="3302715" y="3211102"/>
            <a:ext cx="1119217" cy="8053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Bef>
                <a:spcPts val="800"/>
              </a:spcBef>
            </a:pP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inst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[11:7]</a:t>
            </a:r>
          </a:p>
          <a:p>
            <a:pPr algn="l">
              <a:spcBef>
                <a:spcPts val="800"/>
              </a:spcBef>
            </a:pP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inst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[19:15]</a:t>
            </a:r>
          </a:p>
          <a:p>
            <a:pPr algn="l">
              <a:spcBef>
                <a:spcPts val="800"/>
              </a:spcBef>
            </a:pP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inst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[24:20]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F8958F1-B039-49E1-5493-59941526C08F}"/>
              </a:ext>
            </a:extLst>
          </p:cNvPr>
          <p:cNvSpPr txBox="1"/>
          <p:nvPr/>
        </p:nvSpPr>
        <p:spPr>
          <a:xfrm>
            <a:off x="6428913" y="6110189"/>
            <a:ext cx="4308217" cy="355482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pPr algn="l">
              <a:lnSpc>
                <a:spcPct val="95000"/>
              </a:lnSpc>
            </a:pPr>
            <a:r>
              <a:rPr lang="en-US" sz="1800" dirty="0" err="1">
                <a:latin typeface="18 VAG Rounded Light   02390" pitchFamily="2" charset="0"/>
              </a:rPr>
              <a:t>BrUn</a:t>
            </a:r>
            <a:r>
              <a:rPr lang="en-US" sz="1800" dirty="0">
                <a:latin typeface="18 VAG Rounded Light   02390" pitchFamily="2" charset="0"/>
              </a:rPr>
              <a:t>: Control;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BrLT</a:t>
            </a:r>
            <a:r>
              <a:rPr lang="en-US" sz="1800" dirty="0">
                <a:latin typeface="18 VAG Rounded Light   02390" pitchFamily="2" charset="0"/>
              </a:rPr>
              <a:t>,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BrEq</a:t>
            </a:r>
            <a:r>
              <a:rPr lang="en-US" sz="1800" dirty="0">
                <a:latin typeface="18 VAG Rounded Light   02390" pitchFamily="2" charset="0"/>
              </a:rPr>
              <a:t>: Data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B65C544-3C7A-3A67-0F9E-BD2E2525C8AE}"/>
              </a:ext>
            </a:extLst>
          </p:cNvPr>
          <p:cNvCxnSpPr>
            <a:cxnSpLocks/>
          </p:cNvCxnSpPr>
          <p:nvPr/>
        </p:nvCxnSpPr>
        <p:spPr>
          <a:xfrm>
            <a:off x="7983123" y="4427042"/>
            <a:ext cx="301752" cy="1490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28E5F064-4808-2F9E-73A5-A7180D7C39D0}"/>
              </a:ext>
            </a:extLst>
          </p:cNvPr>
          <p:cNvSpPr/>
          <p:nvPr/>
        </p:nvSpPr>
        <p:spPr>
          <a:xfrm>
            <a:off x="6623312" y="3477823"/>
            <a:ext cx="723547" cy="890604"/>
          </a:xfrm>
          <a:prstGeom prst="roundRect">
            <a:avLst/>
          </a:prstGeom>
          <a:noFill/>
          <a:ln w="57150">
            <a:solidFill>
              <a:schemeClr val="accent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r>
              <a:rPr lang="en-US" sz="1200" b="1" dirty="0">
                <a:solidFill>
                  <a:schemeClr val="accent1"/>
                </a:solidFill>
                <a:latin typeface="18 VAG Rounded Bold   07390" pitchFamily="2" charset="0"/>
              </a:rPr>
              <a:t>Branch Comp.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DE7F098-CB81-4FC3-0158-489E2440453C}"/>
              </a:ext>
            </a:extLst>
          </p:cNvPr>
          <p:cNvSpPr txBox="1"/>
          <p:nvPr/>
        </p:nvSpPr>
        <p:spPr>
          <a:xfrm>
            <a:off x="6349656" y="3011006"/>
            <a:ext cx="6944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R[rs1]</a:t>
            </a:r>
            <a:endParaRPr lang="en-US" sz="2000" b="1" dirty="0">
              <a:solidFill>
                <a:schemeClr val="accent1"/>
              </a:solidFill>
              <a:latin typeface="18 VAG Rounded Light   02390" pitchFamily="2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5CE8B4F-1F4E-0DAD-0009-94BC1890A308}"/>
              </a:ext>
            </a:extLst>
          </p:cNvPr>
          <p:cNvSpPr txBox="1"/>
          <p:nvPr/>
        </p:nvSpPr>
        <p:spPr>
          <a:xfrm>
            <a:off x="8489762" y="3245823"/>
            <a:ext cx="4395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alu</a:t>
            </a:r>
            <a:endParaRPr lang="en-US" sz="2000" dirty="0">
              <a:solidFill>
                <a:schemeClr val="bg1"/>
              </a:solidFill>
              <a:latin typeface="18 VAG Rounded Light   02390" pitchFamily="2" charset="0"/>
            </a:endParaRP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096F0867-AFB1-457A-2CF2-A72D9F12EF6C}"/>
              </a:ext>
            </a:extLst>
          </p:cNvPr>
          <p:cNvGrpSpPr/>
          <p:nvPr/>
        </p:nvGrpSpPr>
        <p:grpSpPr>
          <a:xfrm>
            <a:off x="6261052" y="4187510"/>
            <a:ext cx="2859576" cy="605832"/>
            <a:chOff x="6261052" y="4187510"/>
            <a:chExt cx="2859576" cy="605832"/>
          </a:xfrm>
        </p:grpSpPr>
        <p:cxnSp>
          <p:nvCxnSpPr>
            <p:cNvPr id="49" name="Elbow Connector 48">
              <a:extLst>
                <a:ext uri="{FF2B5EF4-FFF2-40B4-BE49-F238E27FC236}">
                  <a16:creationId xmlns:a16="http://schemas.microsoft.com/office/drawing/2014/main" id="{70680362-4D70-D4C1-FF52-9A13F3919EE9}"/>
                </a:ext>
              </a:extLst>
            </p:cNvPr>
            <p:cNvCxnSpPr/>
            <p:nvPr/>
          </p:nvCxnSpPr>
          <p:spPr>
            <a:xfrm>
              <a:off x="6389559" y="4187510"/>
              <a:ext cx="2501519" cy="605832"/>
            </a:xfrm>
            <a:prstGeom prst="bentConnector3">
              <a:avLst>
                <a:gd name="adj1" fmla="val -363"/>
              </a:avLst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headEnd type="oval"/>
              <a:tailEnd type="none" w="lg" len="lg"/>
            </a:ln>
            <a:effectLst>
              <a:glow rad="88900">
                <a:srgbClr val="011223">
                  <a:alpha val="90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Elbow Connector 49">
              <a:extLst>
                <a:ext uri="{FF2B5EF4-FFF2-40B4-BE49-F238E27FC236}">
                  <a16:creationId xmlns:a16="http://schemas.microsoft.com/office/drawing/2014/main" id="{4D208976-EC25-6C50-3B8E-0C555832CE33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8879358" y="4552072"/>
              <a:ext cx="252992" cy="229548"/>
            </a:xfrm>
            <a:prstGeom prst="bentConnector2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Elbow Connector 50">
              <a:extLst>
                <a:ext uri="{FF2B5EF4-FFF2-40B4-BE49-F238E27FC236}">
                  <a16:creationId xmlns:a16="http://schemas.microsoft.com/office/drawing/2014/main" id="{88E85500-EEBF-B6DB-6F33-5773F40AB02D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7322511" y="4361210"/>
              <a:ext cx="518548" cy="328277"/>
            </a:xfrm>
            <a:prstGeom prst="bentConnector2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0DC5586C-E85D-8438-7068-0848C59CCD35}"/>
                </a:ext>
              </a:extLst>
            </p:cNvPr>
            <p:cNvCxnSpPr/>
            <p:nvPr/>
          </p:nvCxnSpPr>
          <p:spPr>
            <a:xfrm flipV="1">
              <a:off x="6261052" y="4187510"/>
              <a:ext cx="365760" cy="0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Freeform 54">
            <a:extLst>
              <a:ext uri="{FF2B5EF4-FFF2-40B4-BE49-F238E27FC236}">
                <a16:creationId xmlns:a16="http://schemas.microsoft.com/office/drawing/2014/main" id="{00A69A84-6E21-5919-6DB5-2F65EA267BAD}"/>
              </a:ext>
            </a:extLst>
          </p:cNvPr>
          <p:cNvSpPr>
            <a:spLocks/>
          </p:cNvSpPr>
          <p:nvPr/>
        </p:nvSpPr>
        <p:spPr>
          <a:xfrm>
            <a:off x="8279464" y="3549544"/>
            <a:ext cx="581729" cy="1053232"/>
          </a:xfrm>
          <a:custGeom>
            <a:avLst/>
            <a:gdLst>
              <a:gd name="connsiteX0" fmla="*/ 0 w 1793965"/>
              <a:gd name="connsiteY0" fmla="*/ 0 h 4650377"/>
              <a:gd name="connsiteX1" fmla="*/ 0 w 1793965"/>
              <a:gd name="connsiteY1" fmla="*/ 1898469 h 4650377"/>
              <a:gd name="connsiteX2" fmla="*/ 478971 w 1793965"/>
              <a:gd name="connsiteY2" fmla="*/ 2333897 h 4650377"/>
              <a:gd name="connsiteX3" fmla="*/ 0 w 1793965"/>
              <a:gd name="connsiteY3" fmla="*/ 2778034 h 4650377"/>
              <a:gd name="connsiteX4" fmla="*/ 0 w 1793965"/>
              <a:gd name="connsiteY4" fmla="*/ 4650377 h 4650377"/>
              <a:gd name="connsiteX5" fmla="*/ 1793965 w 1793965"/>
              <a:gd name="connsiteY5" fmla="*/ 3666309 h 4650377"/>
              <a:gd name="connsiteX6" fmla="*/ 1793965 w 1793965"/>
              <a:gd name="connsiteY6" fmla="*/ 984069 h 4650377"/>
              <a:gd name="connsiteX7" fmla="*/ 0 w 1793965"/>
              <a:gd name="connsiteY7" fmla="*/ 0 h 4650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3965" h="4650377">
                <a:moveTo>
                  <a:pt x="0" y="0"/>
                </a:moveTo>
                <a:lnTo>
                  <a:pt x="0" y="1898469"/>
                </a:lnTo>
                <a:lnTo>
                  <a:pt x="478971" y="2333897"/>
                </a:lnTo>
                <a:lnTo>
                  <a:pt x="0" y="2778034"/>
                </a:lnTo>
                <a:lnTo>
                  <a:pt x="0" y="4650377"/>
                </a:lnTo>
                <a:lnTo>
                  <a:pt x="1793965" y="3666309"/>
                </a:lnTo>
                <a:lnTo>
                  <a:pt x="1793965" y="984069"/>
                </a:lnTo>
                <a:lnTo>
                  <a:pt x="0" y="0"/>
                </a:lnTo>
                <a:close/>
              </a:path>
            </a:pathLst>
          </a:custGeom>
          <a:noFill/>
          <a:ln w="28575">
            <a:solidFill>
              <a:schemeClr val="tx1">
                <a:lumMod val="50000"/>
                <a:lumOff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rtlCol="0" anchor="ctr"/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r">
              <a:spcBef>
                <a:spcPts val="600"/>
              </a:spcBef>
              <a:spcAft>
                <a:spcPts val="600"/>
              </a:spcAft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18 VAG Rounded Light   02390" pitchFamily="2" charset="0"/>
              </a:rPr>
              <a:t>ALU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</a:p>
        </p:txBody>
      </p:sp>
      <p:sp>
        <p:nvSpPr>
          <p:cNvPr id="56" name="Trapezoid 55">
            <a:extLst>
              <a:ext uri="{FF2B5EF4-FFF2-40B4-BE49-F238E27FC236}">
                <a16:creationId xmlns:a16="http://schemas.microsoft.com/office/drawing/2014/main" id="{9C2E0C09-D65F-0C24-027E-721E3807111B}"/>
              </a:ext>
            </a:extLst>
          </p:cNvPr>
          <p:cNvSpPr/>
          <p:nvPr/>
        </p:nvSpPr>
        <p:spPr>
          <a:xfrm rot="5400000">
            <a:off x="7564091" y="4309794"/>
            <a:ext cx="598172" cy="234496"/>
          </a:xfrm>
          <a:prstGeom prst="trapezoid">
            <a:avLst>
              <a:gd name="adj" fmla="val 62818"/>
            </a:avLst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vert270" rtlCol="0" anchor="ctr"/>
          <a:lstStyle/>
          <a:p>
            <a:pPr algn="ctr">
              <a:spcBef>
                <a:spcPts val="600"/>
              </a:spcBef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  <a:p>
            <a:pPr algn="ctr">
              <a:spcBef>
                <a:spcPts val="600"/>
              </a:spcBef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grpSp>
        <p:nvGrpSpPr>
          <p:cNvPr id="471" name="Group 470">
            <a:extLst>
              <a:ext uri="{FF2B5EF4-FFF2-40B4-BE49-F238E27FC236}">
                <a16:creationId xmlns:a16="http://schemas.microsoft.com/office/drawing/2014/main" id="{E52F3FE9-CE75-6843-1920-6FECADE6B52F}"/>
              </a:ext>
            </a:extLst>
          </p:cNvPr>
          <p:cNvGrpSpPr/>
          <p:nvPr/>
        </p:nvGrpSpPr>
        <p:grpSpPr>
          <a:xfrm>
            <a:off x="6395112" y="3227773"/>
            <a:ext cx="1889763" cy="448056"/>
            <a:chOff x="6395112" y="3227773"/>
            <a:chExt cx="1889763" cy="448056"/>
          </a:xfrm>
        </p:grpSpPr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C2980AE4-D9A2-EF20-4F21-BF357EA51F51}"/>
                </a:ext>
              </a:extLst>
            </p:cNvPr>
            <p:cNvCxnSpPr>
              <a:cxnSpLocks/>
            </p:cNvCxnSpPr>
            <p:nvPr/>
          </p:nvCxnSpPr>
          <p:spPr>
            <a:xfrm>
              <a:off x="7983123" y="3661650"/>
              <a:ext cx="301752" cy="1490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Elbow Connector 56">
              <a:extLst>
                <a:ext uri="{FF2B5EF4-FFF2-40B4-BE49-F238E27FC236}">
                  <a16:creationId xmlns:a16="http://schemas.microsoft.com/office/drawing/2014/main" id="{07CA1B9E-7C66-1E71-A291-384F8E092C7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95112" y="3238401"/>
              <a:ext cx="1588011" cy="432797"/>
            </a:xfrm>
            <a:prstGeom prst="bentConnector3">
              <a:avLst>
                <a:gd name="adj1" fmla="val 118"/>
              </a:avLst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headEnd type="oval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3" name="Straight Arrow Connector 452">
              <a:extLst>
                <a:ext uri="{FF2B5EF4-FFF2-40B4-BE49-F238E27FC236}">
                  <a16:creationId xmlns:a16="http://schemas.microsoft.com/office/drawing/2014/main" id="{F3E54E62-DD32-D919-4F01-522F2DD52CE9}"/>
                </a:ext>
              </a:extLst>
            </p:cNvPr>
            <p:cNvCxnSpPr/>
            <p:nvPr/>
          </p:nvCxnSpPr>
          <p:spPr>
            <a:xfrm>
              <a:off x="7973637" y="3227773"/>
              <a:ext cx="0" cy="448056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60" name="Straight Arrow Connector 459">
            <a:extLst>
              <a:ext uri="{FF2B5EF4-FFF2-40B4-BE49-F238E27FC236}">
                <a16:creationId xmlns:a16="http://schemas.microsoft.com/office/drawing/2014/main" id="{1C3D76E7-8C55-DD4A-5DA3-66875E762247}"/>
              </a:ext>
            </a:extLst>
          </p:cNvPr>
          <p:cNvCxnSpPr>
            <a:cxnSpLocks/>
          </p:cNvCxnSpPr>
          <p:nvPr/>
        </p:nvCxnSpPr>
        <p:spPr>
          <a:xfrm>
            <a:off x="8861193" y="3967940"/>
            <a:ext cx="297442" cy="0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3" name="Straight Arrow Connector 462">
            <a:extLst>
              <a:ext uri="{FF2B5EF4-FFF2-40B4-BE49-F238E27FC236}">
                <a16:creationId xmlns:a16="http://schemas.microsoft.com/office/drawing/2014/main" id="{77F10816-94E5-741B-5FF4-26978D83D70A}"/>
              </a:ext>
            </a:extLst>
          </p:cNvPr>
          <p:cNvCxnSpPr>
            <a:cxnSpLocks/>
          </p:cNvCxnSpPr>
          <p:nvPr/>
        </p:nvCxnSpPr>
        <p:spPr>
          <a:xfrm>
            <a:off x="6985475" y="4381734"/>
            <a:ext cx="0" cy="1184173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4" name="Straight Arrow Connector 463">
            <a:extLst>
              <a:ext uri="{FF2B5EF4-FFF2-40B4-BE49-F238E27FC236}">
                <a16:creationId xmlns:a16="http://schemas.microsoft.com/office/drawing/2014/main" id="{A909F24D-2258-2643-CE5A-12B073B580DB}"/>
              </a:ext>
            </a:extLst>
          </p:cNvPr>
          <p:cNvCxnSpPr>
            <a:cxnSpLocks/>
          </p:cNvCxnSpPr>
          <p:nvPr/>
        </p:nvCxnSpPr>
        <p:spPr>
          <a:xfrm>
            <a:off x="7198463" y="4391981"/>
            <a:ext cx="0" cy="1173926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5" name="Straight Arrow Connector 464">
            <a:extLst>
              <a:ext uri="{FF2B5EF4-FFF2-40B4-BE49-F238E27FC236}">
                <a16:creationId xmlns:a16="http://schemas.microsoft.com/office/drawing/2014/main" id="{978EA2BE-E5CA-8DFE-4C89-49C185B5D2E7}"/>
              </a:ext>
            </a:extLst>
          </p:cNvPr>
          <p:cNvCxnSpPr>
            <a:cxnSpLocks/>
          </p:cNvCxnSpPr>
          <p:nvPr/>
        </p:nvCxnSpPr>
        <p:spPr>
          <a:xfrm flipV="1">
            <a:off x="6768025" y="4402393"/>
            <a:ext cx="0" cy="1135088"/>
          </a:xfrm>
          <a:prstGeom prst="straightConnector1">
            <a:avLst/>
          </a:prstGeom>
          <a:ln w="127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7" name="TextBox 466">
            <a:extLst>
              <a:ext uri="{FF2B5EF4-FFF2-40B4-BE49-F238E27FC236}">
                <a16:creationId xmlns:a16="http://schemas.microsoft.com/office/drawing/2014/main" id="{6F18C4F3-0041-73D6-3C58-36B50171FD45}"/>
              </a:ext>
            </a:extLst>
          </p:cNvPr>
          <p:cNvSpPr txBox="1"/>
          <p:nvPr/>
        </p:nvSpPr>
        <p:spPr>
          <a:xfrm>
            <a:off x="6409181" y="5555777"/>
            <a:ext cx="502061" cy="2513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1200" dirty="0" err="1">
                <a:solidFill>
                  <a:schemeClr val="accent3"/>
                </a:solidFill>
                <a:latin typeface="18 VAG Rounded Light   02390" pitchFamily="2" charset="0"/>
              </a:rPr>
              <a:t>BrUn</a:t>
            </a:r>
            <a:endParaRPr lang="en-US" sz="1200" dirty="0">
              <a:solidFill>
                <a:schemeClr val="accent3"/>
              </a:solidFill>
              <a:latin typeface="18 VAG Rounded Light   02390" pitchFamily="2" charset="0"/>
            </a:endParaRPr>
          </a:p>
        </p:txBody>
      </p:sp>
      <p:sp>
        <p:nvSpPr>
          <p:cNvPr id="468" name="TextBox 467">
            <a:extLst>
              <a:ext uri="{FF2B5EF4-FFF2-40B4-BE49-F238E27FC236}">
                <a16:creationId xmlns:a16="http://schemas.microsoft.com/office/drawing/2014/main" id="{6DC019C4-615E-C0A6-0497-955E9231FF33}"/>
              </a:ext>
            </a:extLst>
          </p:cNvPr>
          <p:cNvSpPr txBox="1"/>
          <p:nvPr/>
        </p:nvSpPr>
        <p:spPr>
          <a:xfrm>
            <a:off x="6690773" y="5779625"/>
            <a:ext cx="556563" cy="2562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12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BrEq</a:t>
            </a:r>
            <a:endParaRPr lang="en-US" sz="12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69" name="TextBox 468">
            <a:extLst>
              <a:ext uri="{FF2B5EF4-FFF2-40B4-BE49-F238E27FC236}">
                <a16:creationId xmlns:a16="http://schemas.microsoft.com/office/drawing/2014/main" id="{AEA6FB86-667C-770E-2277-B196D5B24226}"/>
              </a:ext>
            </a:extLst>
          </p:cNvPr>
          <p:cNvSpPr txBox="1"/>
          <p:nvPr/>
        </p:nvSpPr>
        <p:spPr>
          <a:xfrm>
            <a:off x="6954558" y="5545178"/>
            <a:ext cx="556563" cy="4131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12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BrLT</a:t>
            </a:r>
            <a:endParaRPr lang="en-US" sz="12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>
              <a:lnSpc>
                <a:spcPct val="85000"/>
              </a:lnSpc>
            </a:pPr>
            <a:endParaRPr lang="en-US" sz="12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70" name="TextBox 469">
            <a:extLst>
              <a:ext uri="{FF2B5EF4-FFF2-40B4-BE49-F238E27FC236}">
                <a16:creationId xmlns:a16="http://schemas.microsoft.com/office/drawing/2014/main" id="{EB36C471-0E58-C024-CCCA-3104D6B2506B}"/>
              </a:ext>
            </a:extLst>
          </p:cNvPr>
          <p:cNvSpPr txBox="1"/>
          <p:nvPr/>
        </p:nvSpPr>
        <p:spPr>
          <a:xfrm>
            <a:off x="6156892" y="4747081"/>
            <a:ext cx="6944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R[rs2]</a:t>
            </a:r>
            <a:endParaRPr lang="en-US" sz="2000" b="1" dirty="0">
              <a:solidFill>
                <a:schemeClr val="accent1"/>
              </a:solidFill>
              <a:latin typeface="18 VAG Rounded Light   02390" pitchFamily="2" charset="0"/>
            </a:endParaRPr>
          </a:p>
        </p:txBody>
      </p:sp>
      <p:sp>
        <p:nvSpPr>
          <p:cNvPr id="476" name="TextBox 475">
            <a:extLst>
              <a:ext uri="{FF2B5EF4-FFF2-40B4-BE49-F238E27FC236}">
                <a16:creationId xmlns:a16="http://schemas.microsoft.com/office/drawing/2014/main" id="{930DE957-EAE6-BF81-8789-12115D3E84D3}"/>
              </a:ext>
            </a:extLst>
          </p:cNvPr>
          <p:cNvSpPr txBox="1"/>
          <p:nvPr/>
        </p:nvSpPr>
        <p:spPr>
          <a:xfrm>
            <a:off x="4313734" y="942743"/>
            <a:ext cx="33089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solidFill>
                  <a:schemeClr val="accent1"/>
                </a:solidFill>
                <a:latin typeface="18 VAG Rounded Light   02390" pitchFamily="2" charset="0"/>
                <a:cs typeface="Courier New" panose="02070309020205020404" pitchFamily="49" charset="0"/>
              </a:rPr>
              <a:t>Compare </a:t>
            </a:r>
            <a:r>
              <a:rPr lang="en-US" sz="20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R[rs1],R[rs2]</a:t>
            </a:r>
            <a:r>
              <a:rPr lang="en-US" sz="1800" b="1" dirty="0">
                <a:solidFill>
                  <a:schemeClr val="accent1"/>
                </a:solidFill>
                <a:latin typeface="18 VAG Rounded Light   02390" pitchFamily="2" charset="0"/>
                <a:cs typeface="Courier New" panose="02070309020205020404" pitchFamily="49" charset="0"/>
              </a:rPr>
              <a:t>,</a:t>
            </a:r>
            <a:br>
              <a:rPr lang="en-US" sz="2000" b="1" dirty="0">
                <a:solidFill>
                  <a:schemeClr val="accent1"/>
                </a:solidFill>
                <a:latin typeface="18 VAG Rounded Light   02390" pitchFamily="2" charset="0"/>
                <a:cs typeface="Courier New" panose="02070309020205020404" pitchFamily="49" charset="0"/>
              </a:rPr>
            </a:br>
            <a:r>
              <a:rPr lang="en-US" sz="2000" b="1" dirty="0">
                <a:solidFill>
                  <a:schemeClr val="accent1"/>
                </a:solidFill>
                <a:latin typeface="18 VAG Rounded Light   02390" pitchFamily="2" charset="0"/>
                <a:cs typeface="Courier New" panose="02070309020205020404" pitchFamily="49" charset="0"/>
              </a:rPr>
              <a:t>feed result to </a:t>
            </a:r>
            <a:r>
              <a:rPr lang="en-US" sz="2000" b="1" dirty="0">
                <a:solidFill>
                  <a:schemeClr val="accent3"/>
                </a:solidFill>
                <a:latin typeface="18 VAG Rounded Light   02390" pitchFamily="2" charset="0"/>
                <a:cs typeface="Courier New" panose="02070309020205020404" pitchFamily="49" charset="0"/>
              </a:rPr>
              <a:t>Control Logic</a:t>
            </a:r>
            <a:r>
              <a:rPr lang="en-US" sz="2000" b="1" dirty="0">
                <a:solidFill>
                  <a:schemeClr val="accent1"/>
                </a:solidFill>
                <a:latin typeface="18 VAG Rounded Light   02390" pitchFamily="2" charset="0"/>
                <a:cs typeface="Courier New" panose="02070309020205020404" pitchFamily="49" charset="0"/>
              </a:rPr>
              <a:t>.</a:t>
            </a:r>
            <a:endParaRPr lang="en-US" sz="1800" dirty="0">
              <a:solidFill>
                <a:schemeClr val="accent1"/>
              </a:solidFill>
              <a:latin typeface="18 VAG Rounded Light   02390" pitchFamily="2" charset="0"/>
            </a:endParaRPr>
          </a:p>
        </p:txBody>
      </p:sp>
      <p:sp>
        <p:nvSpPr>
          <p:cNvPr id="477" name="Down Arrow 476">
            <a:extLst>
              <a:ext uri="{FF2B5EF4-FFF2-40B4-BE49-F238E27FC236}">
                <a16:creationId xmlns:a16="http://schemas.microsoft.com/office/drawing/2014/main" id="{622355FF-A308-C563-EA70-8B59FD5C7AE8}"/>
              </a:ext>
            </a:extLst>
          </p:cNvPr>
          <p:cNvSpPr/>
          <p:nvPr/>
        </p:nvSpPr>
        <p:spPr>
          <a:xfrm>
            <a:off x="6994813" y="1732282"/>
            <a:ext cx="379124" cy="1638969"/>
          </a:xfrm>
          <a:prstGeom prst="downArrow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noFill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accent1"/>
              </a:solidFill>
              <a:latin typeface="18 VAG Rounded Light   02390" pitchFamily="2" charset="0"/>
            </a:endParaRPr>
          </a:p>
        </p:txBody>
      </p:sp>
      <p:sp>
        <p:nvSpPr>
          <p:cNvPr id="479" name="Title 478">
            <a:extLst>
              <a:ext uri="{FF2B5EF4-FFF2-40B4-BE49-F238E27FC236}">
                <a16:creationId xmlns:a16="http://schemas.microsoft.com/office/drawing/2014/main" id="{4B99F323-5E6D-13B7-B316-6D5ECF252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Branch Comparator Block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D25E90D-FADE-B422-4AD9-B90C327B29FA}"/>
              </a:ext>
            </a:extLst>
          </p:cNvPr>
          <p:cNvCxnSpPr>
            <a:cxnSpLocks/>
          </p:cNvCxnSpPr>
          <p:nvPr/>
        </p:nvCxnSpPr>
        <p:spPr>
          <a:xfrm flipV="1">
            <a:off x="6246033" y="3676635"/>
            <a:ext cx="365760" cy="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0" name="Straight Arrow Connector 479">
            <a:extLst>
              <a:ext uri="{FF2B5EF4-FFF2-40B4-BE49-F238E27FC236}">
                <a16:creationId xmlns:a16="http://schemas.microsoft.com/office/drawing/2014/main" id="{C5FEDBE3-F00D-A4E6-F00D-A1A1C90C3A05}"/>
              </a:ext>
            </a:extLst>
          </p:cNvPr>
          <p:cNvCxnSpPr>
            <a:cxnSpLocks/>
          </p:cNvCxnSpPr>
          <p:nvPr/>
        </p:nvCxnSpPr>
        <p:spPr>
          <a:xfrm flipV="1">
            <a:off x="1043816" y="3915845"/>
            <a:ext cx="0" cy="1621636"/>
          </a:xfrm>
          <a:prstGeom prst="straightConnector1">
            <a:avLst/>
          </a:prstGeom>
          <a:ln w="127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1" name="TextBox 480">
            <a:extLst>
              <a:ext uri="{FF2B5EF4-FFF2-40B4-BE49-F238E27FC236}">
                <a16:creationId xmlns:a16="http://schemas.microsoft.com/office/drawing/2014/main" id="{E3898699-EB3A-77E7-5352-E5E6851567F1}"/>
              </a:ext>
            </a:extLst>
          </p:cNvPr>
          <p:cNvSpPr txBox="1"/>
          <p:nvPr/>
        </p:nvSpPr>
        <p:spPr>
          <a:xfrm>
            <a:off x="289612" y="5560036"/>
            <a:ext cx="1552028" cy="5136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1600" dirty="0" err="1">
                <a:solidFill>
                  <a:schemeClr val="accent3"/>
                </a:solidFill>
                <a:latin typeface="18 VAG Rounded Light   02390" pitchFamily="2" charset="0"/>
              </a:rPr>
              <a:t>PCSel</a:t>
            </a:r>
            <a:endParaRPr lang="en-US" sz="1600" dirty="0">
              <a:solidFill>
                <a:schemeClr val="accent3"/>
              </a:solidFill>
              <a:latin typeface="18 VAG Rounded Light   02390" pitchFamily="2" charset="0"/>
            </a:endParaRPr>
          </a:p>
          <a:p>
            <a:pPr algn="ctr">
              <a:lnSpc>
                <a:spcPct val="85000"/>
              </a:lnSpc>
            </a:pPr>
            <a:r>
              <a:rPr lang="en-US" sz="1600" dirty="0">
                <a:solidFill>
                  <a:schemeClr val="accent2"/>
                </a:solidFill>
                <a:latin typeface="18 VAG Rounded Light   02390" pitchFamily="2" charset="0"/>
              </a:rPr>
              <a:t>taken/not taken</a:t>
            </a:r>
          </a:p>
        </p:txBody>
      </p:sp>
      <p:sp>
        <p:nvSpPr>
          <p:cNvPr id="482" name="Trapezoid 481">
            <a:extLst>
              <a:ext uri="{FF2B5EF4-FFF2-40B4-BE49-F238E27FC236}">
                <a16:creationId xmlns:a16="http://schemas.microsoft.com/office/drawing/2014/main" id="{F637D2ED-097A-6936-4454-FBFF226F509A}"/>
              </a:ext>
            </a:extLst>
          </p:cNvPr>
          <p:cNvSpPr/>
          <p:nvPr/>
        </p:nvSpPr>
        <p:spPr>
          <a:xfrm rot="5400000">
            <a:off x="630315" y="3510125"/>
            <a:ext cx="823357" cy="267680"/>
          </a:xfrm>
          <a:prstGeom prst="trapezoid">
            <a:avLst>
              <a:gd name="adj" fmla="val 85591"/>
            </a:avLst>
          </a:prstGeom>
          <a:noFill/>
          <a:ln w="57150">
            <a:solidFill>
              <a:schemeClr val="accent2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vert270" rtlCol="0" anchor="ctr"/>
          <a:lstStyle/>
          <a:p>
            <a:pPr algn="ctr">
              <a:spcBef>
                <a:spcPts val="600"/>
              </a:spcBef>
            </a:pPr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  <a:p>
            <a:pPr algn="ctr">
              <a:spcBef>
                <a:spcPts val="600"/>
              </a:spcBef>
            </a:pPr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grpSp>
        <p:nvGrpSpPr>
          <p:cNvPr id="483" name="Group 482">
            <a:extLst>
              <a:ext uri="{FF2B5EF4-FFF2-40B4-BE49-F238E27FC236}">
                <a16:creationId xmlns:a16="http://schemas.microsoft.com/office/drawing/2014/main" id="{6A3B92D2-BCD9-5D74-A233-93815B6CCCCB}"/>
              </a:ext>
            </a:extLst>
          </p:cNvPr>
          <p:cNvGrpSpPr/>
          <p:nvPr/>
        </p:nvGrpSpPr>
        <p:grpSpPr>
          <a:xfrm>
            <a:off x="669619" y="2248996"/>
            <a:ext cx="2712208" cy="1271016"/>
            <a:chOff x="669619" y="2248996"/>
            <a:chExt cx="2712208" cy="1271016"/>
          </a:xfrm>
        </p:grpSpPr>
        <p:grpSp>
          <p:nvGrpSpPr>
            <p:cNvPr id="484" name="Group 483">
              <a:extLst>
                <a:ext uri="{FF2B5EF4-FFF2-40B4-BE49-F238E27FC236}">
                  <a16:creationId xmlns:a16="http://schemas.microsoft.com/office/drawing/2014/main" id="{11B3C723-71E7-69B1-11F2-F81ACAC0EEA5}"/>
                </a:ext>
              </a:extLst>
            </p:cNvPr>
            <p:cNvGrpSpPr/>
            <p:nvPr/>
          </p:nvGrpSpPr>
          <p:grpSpPr>
            <a:xfrm>
              <a:off x="669619" y="2260284"/>
              <a:ext cx="2712208" cy="1242570"/>
              <a:chOff x="669619" y="2260284"/>
              <a:chExt cx="2712208" cy="1242570"/>
            </a:xfrm>
          </p:grpSpPr>
          <p:grpSp>
            <p:nvGrpSpPr>
              <p:cNvPr id="486" name="Group 485">
                <a:extLst>
                  <a:ext uri="{FF2B5EF4-FFF2-40B4-BE49-F238E27FC236}">
                    <a16:creationId xmlns:a16="http://schemas.microsoft.com/office/drawing/2014/main" id="{386BF109-1656-1996-EDB5-88A83000DC39}"/>
                  </a:ext>
                </a:extLst>
              </p:cNvPr>
              <p:cNvGrpSpPr/>
              <p:nvPr/>
            </p:nvGrpSpPr>
            <p:grpSpPr>
              <a:xfrm>
                <a:off x="675203" y="2260284"/>
                <a:ext cx="2706624" cy="477526"/>
                <a:chOff x="675203" y="2260284"/>
                <a:chExt cx="2706624" cy="477526"/>
              </a:xfrm>
            </p:grpSpPr>
            <p:cxnSp>
              <p:nvCxnSpPr>
                <p:cNvPr id="488" name="Elbow Connector 487">
                  <a:extLst>
                    <a:ext uri="{FF2B5EF4-FFF2-40B4-BE49-F238E27FC236}">
                      <a16:creationId xmlns:a16="http://schemas.microsoft.com/office/drawing/2014/main" id="{BF25CD64-1FE3-D276-B7A5-59E7802460E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 flipH="1" flipV="1">
                  <a:off x="2999590" y="2363686"/>
                  <a:ext cx="477525" cy="270723"/>
                </a:xfrm>
                <a:prstGeom prst="bentConnector3">
                  <a:avLst>
                    <a:gd name="adj1" fmla="val -2954"/>
                  </a:avLst>
                </a:prstGeom>
                <a:ln w="28575">
                  <a:solidFill>
                    <a:schemeClr val="tx1">
                      <a:lumMod val="50000"/>
                      <a:lumOff val="50000"/>
                    </a:schemeClr>
                  </a:solidFill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9" name="Straight Connector 488">
                  <a:extLst>
                    <a:ext uri="{FF2B5EF4-FFF2-40B4-BE49-F238E27FC236}">
                      <a16:creationId xmlns:a16="http://schemas.microsoft.com/office/drawing/2014/main" id="{F392B8F7-4945-5FEC-79BD-7468D7B0B83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75203" y="2260284"/>
                  <a:ext cx="2706624" cy="1985"/>
                </a:xfrm>
                <a:prstGeom prst="line">
                  <a:avLst/>
                </a:prstGeom>
                <a:ln w="28575">
                  <a:solidFill>
                    <a:schemeClr val="tx1">
                      <a:lumMod val="50000"/>
                      <a:lumOff val="50000"/>
                    </a:schemeClr>
                  </a:solidFill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87" name="Straight Arrow Connector 486">
                <a:extLst>
                  <a:ext uri="{FF2B5EF4-FFF2-40B4-BE49-F238E27FC236}">
                    <a16:creationId xmlns:a16="http://schemas.microsoft.com/office/drawing/2014/main" id="{4EB5D2B6-5551-1274-ED57-B3B9DE60A35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9619" y="3502852"/>
                <a:ext cx="274320" cy="2"/>
              </a:xfrm>
              <a:prstGeom prst="straightConnector1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85" name="Straight Connector 484">
              <a:extLst>
                <a:ext uri="{FF2B5EF4-FFF2-40B4-BE49-F238E27FC236}">
                  <a16:creationId xmlns:a16="http://schemas.microsoft.com/office/drawing/2014/main" id="{0DE6330E-5C5A-46AF-6552-F007170DF0C5}"/>
                </a:ext>
              </a:extLst>
            </p:cNvPr>
            <p:cNvCxnSpPr/>
            <p:nvPr/>
          </p:nvCxnSpPr>
          <p:spPr>
            <a:xfrm flipH="1">
              <a:off x="675203" y="2248996"/>
              <a:ext cx="0" cy="1271016"/>
            </a:xfrm>
            <a:prstGeom prst="line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1" name="Cloud 500">
            <a:extLst>
              <a:ext uri="{FF2B5EF4-FFF2-40B4-BE49-F238E27FC236}">
                <a16:creationId xmlns:a16="http://schemas.microsoft.com/office/drawing/2014/main" id="{F87A3445-0DF4-177E-4ABF-22F5BD3383AB}"/>
              </a:ext>
            </a:extLst>
          </p:cNvPr>
          <p:cNvSpPr/>
          <p:nvPr/>
        </p:nvSpPr>
        <p:spPr>
          <a:xfrm>
            <a:off x="85268" y="3481604"/>
            <a:ext cx="670198" cy="592466"/>
          </a:xfrm>
          <a:prstGeom prst="cloud">
            <a:avLst/>
          </a:prstGeom>
          <a:solidFill>
            <a:schemeClr val="accent2"/>
          </a:solidFill>
          <a:ln w="28575">
            <a:noFill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accent1"/>
              </a:solidFill>
              <a:latin typeface="18 VAG Rounded Light   02390" pitchFamily="2" charset="0"/>
            </a:endParaRPr>
          </a:p>
        </p:txBody>
      </p:sp>
      <p:sp>
        <p:nvSpPr>
          <p:cNvPr id="502" name="TextBox 501">
            <a:extLst>
              <a:ext uri="{FF2B5EF4-FFF2-40B4-BE49-F238E27FC236}">
                <a16:creationId xmlns:a16="http://schemas.microsoft.com/office/drawing/2014/main" id="{4B46B1E1-F182-D1DD-5F06-AEE5397D5CA7}"/>
              </a:ext>
            </a:extLst>
          </p:cNvPr>
          <p:cNvSpPr txBox="1"/>
          <p:nvPr/>
        </p:nvSpPr>
        <p:spPr>
          <a:xfrm>
            <a:off x="580415" y="1444806"/>
            <a:ext cx="23607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dirty="0">
                <a:solidFill>
                  <a:schemeClr val="accent2"/>
                </a:solidFill>
                <a:latin typeface="18 VAG Rounded Light   02390" pitchFamily="2" charset="0"/>
                <a:cs typeface="Courier New" panose="02070309020205020404" pitchFamily="49" charset="0"/>
              </a:rPr>
              <a:t>Update PC based on branch result.</a:t>
            </a:r>
            <a:endParaRPr lang="en-US" sz="1800" dirty="0">
              <a:solidFill>
                <a:schemeClr val="accent2"/>
              </a:solidFill>
              <a:latin typeface="18 VAG Rounded Light   02390" pitchFamily="2" charset="0"/>
            </a:endParaRPr>
          </a:p>
        </p:txBody>
      </p:sp>
      <p:sp>
        <p:nvSpPr>
          <p:cNvPr id="500" name="TextBox 499">
            <a:extLst>
              <a:ext uri="{FF2B5EF4-FFF2-40B4-BE49-F238E27FC236}">
                <a16:creationId xmlns:a16="http://schemas.microsoft.com/office/drawing/2014/main" id="{2843D234-B0BD-D887-47F8-B7D095329C87}"/>
              </a:ext>
            </a:extLst>
          </p:cNvPr>
          <p:cNvSpPr txBox="1"/>
          <p:nvPr/>
        </p:nvSpPr>
        <p:spPr>
          <a:xfrm>
            <a:off x="166833" y="3569609"/>
            <a:ext cx="54884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pc + </a:t>
            </a: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imm</a:t>
            </a:r>
            <a:endParaRPr lang="en-US" sz="2000" dirty="0">
              <a:latin typeface="18 VAG Rounded Light   02390" pitchFamily="2" charset="0"/>
            </a:endParaRPr>
          </a:p>
        </p:txBody>
      </p:sp>
      <p:cxnSp>
        <p:nvCxnSpPr>
          <p:cNvPr id="504" name="Straight Arrow Connector 503">
            <a:extLst>
              <a:ext uri="{FF2B5EF4-FFF2-40B4-BE49-F238E27FC236}">
                <a16:creationId xmlns:a16="http://schemas.microsoft.com/office/drawing/2014/main" id="{3352117C-0537-7B8A-04CF-39BE9AF8108B}"/>
              </a:ext>
            </a:extLst>
          </p:cNvPr>
          <p:cNvCxnSpPr>
            <a:cxnSpLocks/>
          </p:cNvCxnSpPr>
          <p:nvPr/>
        </p:nvCxnSpPr>
        <p:spPr>
          <a:xfrm flipV="1">
            <a:off x="671191" y="3768375"/>
            <a:ext cx="274320" cy="2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5" name="Down Arrow 504">
            <a:extLst>
              <a:ext uri="{FF2B5EF4-FFF2-40B4-BE49-F238E27FC236}">
                <a16:creationId xmlns:a16="http://schemas.microsoft.com/office/drawing/2014/main" id="{B3F0AFE9-5BFB-FCEF-7A23-6931D2834F14}"/>
              </a:ext>
            </a:extLst>
          </p:cNvPr>
          <p:cNvSpPr/>
          <p:nvPr/>
        </p:nvSpPr>
        <p:spPr>
          <a:xfrm>
            <a:off x="810439" y="2152326"/>
            <a:ext cx="379124" cy="823358"/>
          </a:xfrm>
          <a:prstGeom prst="downArrow">
            <a:avLst/>
          </a:prstGeom>
          <a:solidFill>
            <a:schemeClr val="accent2"/>
          </a:solidFill>
          <a:ln w="28575">
            <a:noFill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accent1"/>
              </a:solidFill>
              <a:latin typeface="18 VAG Rounded Light   02390" pitchFamily="2" charset="0"/>
            </a:endParaRPr>
          </a:p>
        </p:txBody>
      </p:sp>
      <p:cxnSp>
        <p:nvCxnSpPr>
          <p:cNvPr id="506" name="Straight Arrow Connector 505">
            <a:extLst>
              <a:ext uri="{FF2B5EF4-FFF2-40B4-BE49-F238E27FC236}">
                <a16:creationId xmlns:a16="http://schemas.microsoft.com/office/drawing/2014/main" id="{480C3389-F351-7E18-D872-4D83D5D72568}"/>
              </a:ext>
            </a:extLst>
          </p:cNvPr>
          <p:cNvCxnSpPr>
            <a:cxnSpLocks/>
          </p:cNvCxnSpPr>
          <p:nvPr/>
        </p:nvCxnSpPr>
        <p:spPr>
          <a:xfrm flipV="1">
            <a:off x="1170363" y="3643964"/>
            <a:ext cx="274320" cy="0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8332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68" grpId="0"/>
      <p:bldP spid="469" grpId="0"/>
      <p:bldP spid="48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D2AF06-CE1A-CAC8-9DDA-1F5B35095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Branch Comparator Block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0E566C-069E-ADDF-3744-18A3297B01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413" y="916710"/>
            <a:ext cx="10526948" cy="3447898"/>
          </a:xfrm>
        </p:spPr>
        <p:txBody>
          <a:bodyPr>
            <a:normAutofit/>
          </a:bodyPr>
          <a:lstStyle/>
          <a:p>
            <a:r>
              <a:rPr lang="en-US" sz="2800" dirty="0"/>
              <a:t>The Branch Comparator is a combinational logic block.</a:t>
            </a:r>
          </a:p>
          <a:p>
            <a:pPr lvl="1"/>
            <a:r>
              <a:rPr lang="en-US" sz="2400" dirty="0"/>
              <a:t>Input:</a:t>
            </a:r>
          </a:p>
          <a:p>
            <a:pPr lvl="2"/>
            <a:r>
              <a:rPr lang="en-US" sz="2000" dirty="0"/>
              <a:t>Two data busses 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sz="2000" dirty="0"/>
              <a:t> and 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sz="2000" dirty="0"/>
              <a:t> (</a:t>
            </a:r>
            <a:r>
              <a:rPr lang="en-US" sz="2000" dirty="0" err="1"/>
              <a:t>datapath</a:t>
            </a:r>
            <a:br>
              <a:rPr lang="en-US" sz="2000" dirty="0"/>
            </a:b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R[rs1]</a:t>
            </a:r>
            <a:r>
              <a:rPr lang="en-US" sz="2000" dirty="0"/>
              <a:t> and 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R[rs2]</a:t>
            </a:r>
            <a:r>
              <a:rPr lang="en-US" sz="2000" dirty="0"/>
              <a:t>, respectively)</a:t>
            </a:r>
          </a:p>
          <a:p>
            <a:pPr lvl="2"/>
            <a:r>
              <a:rPr lang="en-US" sz="2000" dirty="0" err="1">
                <a:solidFill>
                  <a:schemeClr val="accent3"/>
                </a:solidFill>
              </a:rPr>
              <a:t>BrUn</a:t>
            </a:r>
            <a:r>
              <a:rPr lang="en-US" sz="2000" dirty="0"/>
              <a:t> (“Branch Unsigned”) control bit</a:t>
            </a:r>
          </a:p>
          <a:p>
            <a:r>
              <a:rPr lang="en-US" sz="2800" dirty="0"/>
              <a:t>Control Logic:</a:t>
            </a:r>
          </a:p>
          <a:p>
            <a:pPr lvl="1"/>
            <a:r>
              <a:rPr lang="en-US" sz="2400" dirty="0"/>
              <a:t>Set </a:t>
            </a:r>
            <a:r>
              <a:rPr lang="en-US" sz="2400" dirty="0" err="1">
                <a:solidFill>
                  <a:schemeClr val="accent3"/>
                </a:solidFill>
              </a:rPr>
              <a:t>BrUn</a:t>
            </a:r>
            <a:r>
              <a:rPr lang="en-US" sz="2400" dirty="0"/>
              <a:t> based on current instruction,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inst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[31:0]</a:t>
            </a:r>
            <a:r>
              <a:rPr lang="en-US" sz="2400" dirty="0"/>
              <a:t>.</a:t>
            </a:r>
          </a:p>
          <a:p>
            <a:pPr lvl="1"/>
            <a:r>
              <a:rPr lang="en-US" sz="2400" dirty="0"/>
              <a:t>Set </a:t>
            </a:r>
            <a:r>
              <a:rPr lang="en-US" sz="2400" dirty="0" err="1">
                <a:solidFill>
                  <a:schemeClr val="accent3"/>
                </a:solidFill>
              </a:rPr>
              <a:t>PCSel</a:t>
            </a:r>
            <a:r>
              <a:rPr lang="en-US" sz="2400" dirty="0"/>
              <a:t> based on branch flags </a:t>
            </a:r>
            <a:r>
              <a:rPr lang="en-US" sz="24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BrLT</a:t>
            </a:r>
            <a:r>
              <a:rPr lang="en-US" sz="2400" dirty="0"/>
              <a:t>, </a:t>
            </a:r>
            <a:r>
              <a:rPr lang="en-US" sz="24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BrEq</a:t>
            </a:r>
            <a:r>
              <a:rPr lang="en-US" sz="2400" dirty="0"/>
              <a:t>.</a:t>
            </a:r>
            <a:endParaRPr lang="en-US" sz="2400" b="1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9288107B-5658-0B14-68AE-FF951FB8A5C0}"/>
              </a:ext>
            </a:extLst>
          </p:cNvPr>
          <p:cNvSpPr/>
          <p:nvPr/>
        </p:nvSpPr>
        <p:spPr>
          <a:xfrm>
            <a:off x="11107676" y="2096311"/>
            <a:ext cx="723547" cy="890604"/>
          </a:xfrm>
          <a:prstGeom prst="roundRect">
            <a:avLst/>
          </a:prstGeom>
          <a:noFill/>
          <a:ln w="57150">
            <a:solidFill>
              <a:schemeClr val="accent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r>
              <a:rPr lang="en-US" sz="1200" b="1" dirty="0">
                <a:solidFill>
                  <a:schemeClr val="accent1"/>
                </a:solidFill>
                <a:latin typeface="18 VAG Rounded Bold   07390" pitchFamily="2" charset="0"/>
              </a:rPr>
              <a:t>Branch Comp.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1D82DF-1988-850C-08A6-7D3CB506C1B0}"/>
              </a:ext>
            </a:extLst>
          </p:cNvPr>
          <p:cNvSpPr txBox="1"/>
          <p:nvPr/>
        </p:nvSpPr>
        <p:spPr>
          <a:xfrm>
            <a:off x="10413255" y="2014978"/>
            <a:ext cx="6944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en-US" sz="11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R[rs1]</a:t>
            </a:r>
            <a:endParaRPr lang="en-US" sz="2000" dirty="0">
              <a:solidFill>
                <a:schemeClr val="bg1"/>
              </a:solidFill>
              <a:latin typeface="18 VAG Rounded Light   02390" pitchFamily="2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0892754-F8E8-AFCC-111A-46EC2EB2992C}"/>
              </a:ext>
            </a:extLst>
          </p:cNvPr>
          <p:cNvCxnSpPr>
            <a:cxnSpLocks/>
          </p:cNvCxnSpPr>
          <p:nvPr/>
        </p:nvCxnSpPr>
        <p:spPr>
          <a:xfrm>
            <a:off x="11469839" y="3000222"/>
            <a:ext cx="0" cy="1184173"/>
          </a:xfrm>
          <a:prstGeom prst="straightConnector1">
            <a:avLst/>
          </a:prstGeom>
          <a:ln w="28575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068C158-3526-4B76-7F19-974B5D2CCC2A}"/>
              </a:ext>
            </a:extLst>
          </p:cNvPr>
          <p:cNvCxnSpPr>
            <a:cxnSpLocks/>
          </p:cNvCxnSpPr>
          <p:nvPr/>
        </p:nvCxnSpPr>
        <p:spPr>
          <a:xfrm>
            <a:off x="11682827" y="3010469"/>
            <a:ext cx="0" cy="1173926"/>
          </a:xfrm>
          <a:prstGeom prst="straightConnector1">
            <a:avLst/>
          </a:prstGeom>
          <a:ln w="28575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97B9ED3-B941-643F-DC1A-EAB9E891BE5C}"/>
              </a:ext>
            </a:extLst>
          </p:cNvPr>
          <p:cNvSpPr txBox="1"/>
          <p:nvPr/>
        </p:nvSpPr>
        <p:spPr>
          <a:xfrm>
            <a:off x="10424401" y="2505928"/>
            <a:ext cx="6944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en-US" sz="11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R[rs2]</a:t>
            </a:r>
            <a:endParaRPr lang="en-US" sz="2000" dirty="0">
              <a:solidFill>
                <a:schemeClr val="bg1"/>
              </a:solidFill>
              <a:latin typeface="18 VAG Rounded Light   02390" pitchFamily="2" charset="0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ECEA50C-FE08-2201-210B-3D4D9F910821}"/>
              </a:ext>
            </a:extLst>
          </p:cNvPr>
          <p:cNvCxnSpPr>
            <a:cxnSpLocks/>
          </p:cNvCxnSpPr>
          <p:nvPr/>
        </p:nvCxnSpPr>
        <p:spPr>
          <a:xfrm flipV="1">
            <a:off x="10730397" y="2295123"/>
            <a:ext cx="365760" cy="0"/>
          </a:xfrm>
          <a:prstGeom prst="straightConnector1">
            <a:avLst/>
          </a:prstGeom>
          <a:ln w="28575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11A92A3-C622-6255-63DA-9961ED4F293E}"/>
              </a:ext>
            </a:extLst>
          </p:cNvPr>
          <p:cNvCxnSpPr>
            <a:cxnSpLocks/>
          </p:cNvCxnSpPr>
          <p:nvPr/>
        </p:nvCxnSpPr>
        <p:spPr>
          <a:xfrm flipV="1">
            <a:off x="11283306" y="3041610"/>
            <a:ext cx="0" cy="1135088"/>
          </a:xfrm>
          <a:prstGeom prst="straightConnector1">
            <a:avLst/>
          </a:prstGeom>
          <a:ln w="127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0925AAA-C134-3950-FAF1-119186F3BB35}"/>
              </a:ext>
            </a:extLst>
          </p:cNvPr>
          <p:cNvSpPr txBox="1"/>
          <p:nvPr/>
        </p:nvSpPr>
        <p:spPr>
          <a:xfrm>
            <a:off x="10924462" y="4194994"/>
            <a:ext cx="502061" cy="2513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1200" dirty="0" err="1">
                <a:solidFill>
                  <a:schemeClr val="accent3"/>
                </a:solidFill>
                <a:latin typeface="18 VAG Rounded Light   02390" pitchFamily="2" charset="0"/>
              </a:rPr>
              <a:t>BrUn</a:t>
            </a:r>
            <a:endParaRPr lang="en-US" sz="1200" dirty="0">
              <a:solidFill>
                <a:schemeClr val="accent3"/>
              </a:solidFill>
              <a:latin typeface="18 VAG Rounded Light   02390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8DE40B1-0274-8A94-B76D-5118451F78B0}"/>
              </a:ext>
            </a:extLst>
          </p:cNvPr>
          <p:cNvSpPr txBox="1"/>
          <p:nvPr/>
        </p:nvSpPr>
        <p:spPr>
          <a:xfrm>
            <a:off x="11206054" y="4418842"/>
            <a:ext cx="556563" cy="2562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12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BrEq</a:t>
            </a:r>
            <a:endParaRPr lang="en-US" sz="12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9D18EDF-D7B5-D563-DA36-4700EC19C3E8}"/>
              </a:ext>
            </a:extLst>
          </p:cNvPr>
          <p:cNvSpPr txBox="1"/>
          <p:nvPr/>
        </p:nvSpPr>
        <p:spPr>
          <a:xfrm>
            <a:off x="11469839" y="4184395"/>
            <a:ext cx="556563" cy="4131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12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BrLT</a:t>
            </a:r>
            <a:endParaRPr lang="en-US" sz="12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>
              <a:lnSpc>
                <a:spcPct val="85000"/>
              </a:lnSpc>
            </a:pPr>
            <a:endParaRPr lang="en-US" sz="12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95AAD92-C992-B24E-026A-C52230A9D4A6}"/>
              </a:ext>
            </a:extLst>
          </p:cNvPr>
          <p:cNvCxnSpPr>
            <a:cxnSpLocks/>
          </p:cNvCxnSpPr>
          <p:nvPr/>
        </p:nvCxnSpPr>
        <p:spPr>
          <a:xfrm flipV="1">
            <a:off x="10753062" y="2769291"/>
            <a:ext cx="365760" cy="0"/>
          </a:xfrm>
          <a:prstGeom prst="straightConnector1">
            <a:avLst/>
          </a:prstGeom>
          <a:ln w="28575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9C75C883-2FAB-ABEF-F5C6-0465BC643B5A}"/>
              </a:ext>
            </a:extLst>
          </p:cNvPr>
          <p:cNvSpPr txBox="1"/>
          <p:nvPr/>
        </p:nvSpPr>
        <p:spPr>
          <a:xfrm>
            <a:off x="11096157" y="2103511"/>
            <a:ext cx="31408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Bef>
                <a:spcPts val="600"/>
              </a:spcBef>
            </a:pPr>
            <a:r>
              <a:rPr lang="en-US" sz="14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pPr algn="l">
              <a:spcBef>
                <a:spcPts val="600"/>
              </a:spcBef>
            </a:pPr>
            <a:endParaRPr lang="en-US" sz="1400" dirty="0">
              <a:solidFill>
                <a:schemeClr val="accent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600"/>
              </a:spcBef>
            </a:pPr>
            <a:r>
              <a:rPr lang="en-US" sz="14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4A2454A-9224-C2C6-0AD5-2265F579CC9B}"/>
              </a:ext>
            </a:extLst>
          </p:cNvPr>
          <p:cNvSpPr/>
          <p:nvPr/>
        </p:nvSpPr>
        <p:spPr>
          <a:xfrm>
            <a:off x="8672669" y="4176423"/>
            <a:ext cx="3382262" cy="961175"/>
          </a:xfrm>
          <a:prstGeom prst="rect">
            <a:avLst/>
          </a:prstGeom>
          <a:noFill/>
          <a:ln w="28575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b"/>
          <a:lstStyle/>
          <a:p>
            <a:r>
              <a:rPr lang="en-US" sz="1600" b="1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Control Logic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1407188-3ADF-7E88-A3DD-21A537486D15}"/>
              </a:ext>
            </a:extLst>
          </p:cNvPr>
          <p:cNvCxnSpPr>
            <a:cxnSpLocks/>
          </p:cNvCxnSpPr>
          <p:nvPr/>
        </p:nvCxnSpPr>
        <p:spPr>
          <a:xfrm flipV="1">
            <a:off x="9364701" y="3751866"/>
            <a:ext cx="0" cy="420573"/>
          </a:xfrm>
          <a:prstGeom prst="straightConnector1">
            <a:avLst/>
          </a:prstGeom>
          <a:ln w="127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76ED6CD3-1DEF-8E3B-9C27-24D05085D3DF}"/>
              </a:ext>
            </a:extLst>
          </p:cNvPr>
          <p:cNvSpPr txBox="1"/>
          <p:nvPr/>
        </p:nvSpPr>
        <p:spPr>
          <a:xfrm>
            <a:off x="8697059" y="4194994"/>
            <a:ext cx="1378904" cy="4871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1600" dirty="0" err="1">
                <a:solidFill>
                  <a:schemeClr val="accent3"/>
                </a:solidFill>
                <a:latin typeface="18 VAG Rounded Light   02390" pitchFamily="2" charset="0"/>
              </a:rPr>
              <a:t>PCSel</a:t>
            </a:r>
            <a:endParaRPr lang="en-US" sz="1600" dirty="0">
              <a:solidFill>
                <a:schemeClr val="accent3"/>
              </a:solidFill>
              <a:latin typeface="18 VAG Rounded Light   02390" pitchFamily="2" charset="0"/>
            </a:endParaRPr>
          </a:p>
          <a:p>
            <a:pPr algn="ctr">
              <a:lnSpc>
                <a:spcPct val="85000"/>
              </a:lnSpc>
            </a:pPr>
            <a:r>
              <a:rPr lang="en-US" sz="1400" dirty="0">
                <a:solidFill>
                  <a:schemeClr val="accent2"/>
                </a:solidFill>
                <a:latin typeface="18 VAG Rounded Light   02390" pitchFamily="2" charset="0"/>
              </a:rPr>
              <a:t>taken/not taken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161B8FE-F732-DA06-3837-547E72DAE660}"/>
              </a:ext>
            </a:extLst>
          </p:cNvPr>
          <p:cNvSpPr txBox="1"/>
          <p:nvPr/>
        </p:nvSpPr>
        <p:spPr>
          <a:xfrm>
            <a:off x="9888656" y="4194959"/>
            <a:ext cx="1034257" cy="2425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inst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[31:0]</a:t>
            </a:r>
            <a:endParaRPr lang="en-US" sz="2000" dirty="0">
              <a:solidFill>
                <a:schemeClr val="bg1"/>
              </a:solidFill>
              <a:latin typeface="18 VAG Rounded Light   02390" pitchFamily="2" charset="0"/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2DF9C08-EAB2-E227-433C-7D38B15C35D9}"/>
              </a:ext>
            </a:extLst>
          </p:cNvPr>
          <p:cNvCxnSpPr>
            <a:cxnSpLocks/>
          </p:cNvCxnSpPr>
          <p:nvPr/>
        </p:nvCxnSpPr>
        <p:spPr>
          <a:xfrm>
            <a:off x="10405784" y="3751866"/>
            <a:ext cx="0" cy="417608"/>
          </a:xfrm>
          <a:prstGeom prst="straightConnector1">
            <a:avLst/>
          </a:prstGeom>
          <a:ln w="28575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EACE0780-91F8-DEC0-C58A-1CA2282274E7}"/>
              </a:ext>
            </a:extLst>
          </p:cNvPr>
          <p:cNvSpPr txBox="1"/>
          <p:nvPr/>
        </p:nvSpPr>
        <p:spPr>
          <a:xfrm>
            <a:off x="5278486" y="1401900"/>
            <a:ext cx="4713150" cy="18210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68331" marR="0" lvl="1" indent="-311143" algn="l" defTabSz="914377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90000"/>
              <a:buFont typeface=".Hiragino Kaku Gothic Interface W3"/>
              <a:buChar char="▫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6DAC3"/>
                </a:solidFill>
                <a:effectLst/>
                <a:uLnTx/>
                <a:uFillTx/>
                <a:latin typeface="18 VAG Rounded Light   02390" pitchFamily="2" charset="0"/>
                <a:ea typeface="+mn-ea"/>
                <a:cs typeface="+mn-cs"/>
              </a:rPr>
              <a:t>Output:</a:t>
            </a:r>
          </a:p>
          <a:p>
            <a:pPr marL="1066773" marR="0" lvl="2" indent="-298443" algn="l" defTabSz="914377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.Hiragino Kaku Gothic Interface W3"/>
              <a:buChar char="▪"/>
              <a:tabLst/>
              <a:defRPr/>
            </a:pP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BrEq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BDE2"/>
                </a:solidFill>
                <a:effectLst/>
                <a:uLnTx/>
                <a:uFillTx/>
                <a:latin typeface="18 VAG Rounded Light   02390" pitchFamily="2" charset="0"/>
                <a:ea typeface="+mn-ea"/>
                <a:cs typeface="+mn-cs"/>
              </a:rPr>
              <a:t> flag: 1 if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BDE2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A == B</a:t>
            </a:r>
          </a:p>
          <a:p>
            <a:pPr marL="1066773" marR="0" lvl="2" indent="-298443" algn="l" defTabSz="914377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.Hiragino Kaku Gothic Interface W3"/>
              <a:buChar char="▪"/>
              <a:tabLst/>
              <a:defRPr/>
            </a:pP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BrLT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BDE2"/>
                </a:solidFill>
                <a:effectLst/>
                <a:uLnTx/>
                <a:uFillTx/>
                <a:latin typeface="18 VAG Rounded Light   02390" pitchFamily="2" charset="0"/>
                <a:ea typeface="+mn-ea"/>
                <a:cs typeface="+mn-cs"/>
              </a:rPr>
              <a:t> flag: 1 if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BDE2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A &lt; B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BDE2"/>
                </a:solidFill>
                <a:effectLst/>
                <a:uLnTx/>
                <a:uFillTx/>
                <a:latin typeface="18 VAG Rounded Light   02390" pitchFamily="2" charset="0"/>
                <a:ea typeface="+mn-ea"/>
                <a:cs typeface="+mn-cs"/>
              </a:rPr>
              <a:t>.</a:t>
            </a: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BDE2"/>
                </a:solidFill>
                <a:effectLst/>
                <a:uLnTx/>
                <a:uFillTx/>
                <a:latin typeface="18 VAG Rounded Light   02390" pitchFamily="2" charset="0"/>
                <a:ea typeface="+mn-ea"/>
                <a:cs typeface="+mn-cs"/>
              </a:rPr>
            </a:b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BDE2"/>
                </a:solidFill>
                <a:effectLst/>
                <a:uLnTx/>
                <a:uFillTx/>
                <a:latin typeface="18 VAG Rounded Light   02390" pitchFamily="2" charset="0"/>
                <a:ea typeface="+mn-ea"/>
                <a:cs typeface="+mn-cs"/>
              </a:rPr>
              <a:t>Unsigned comparison if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EC016"/>
                </a:solidFill>
                <a:effectLst/>
                <a:uLnTx/>
                <a:uFillTx/>
                <a:latin typeface="18 VAG Rounded Light   02390" pitchFamily="2" charset="0"/>
                <a:ea typeface="+mn-ea"/>
                <a:cs typeface="+mn-cs"/>
              </a:rPr>
              <a:t>BrUn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EC016"/>
                </a:solidFill>
                <a:effectLst/>
                <a:uLnTx/>
                <a:uFillTx/>
                <a:latin typeface="18 VAG Rounded Light   02390" pitchFamily="2" charset="0"/>
                <a:ea typeface="+mn-ea"/>
                <a:cs typeface="+mn-cs"/>
              </a:rPr>
              <a:t>=1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BDE2"/>
                </a:solidFill>
                <a:effectLst/>
                <a:uLnTx/>
                <a:uFillTx/>
                <a:latin typeface="18 VAG Rounded Light   02390" pitchFamily="2" charset="0"/>
                <a:ea typeface="+mn-ea"/>
                <a:cs typeface="+mn-cs"/>
              </a:rPr>
              <a:t>,</a:t>
            </a: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BDE2"/>
                </a:solidFill>
                <a:effectLst/>
                <a:uLnTx/>
                <a:uFillTx/>
                <a:latin typeface="18 VAG Rounded Light   02390" pitchFamily="2" charset="0"/>
                <a:ea typeface="+mn-ea"/>
                <a:cs typeface="+mn-cs"/>
              </a:rPr>
            </a:b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BDE2"/>
                </a:solidFill>
                <a:effectLst/>
                <a:uLnTx/>
                <a:uFillTx/>
                <a:latin typeface="18 VAG Rounded Light   02390" pitchFamily="2" charset="0"/>
                <a:ea typeface="+mn-ea"/>
                <a:cs typeface="+mn-cs"/>
              </a:rPr>
              <a:t>signed otherwise.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BDE2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Content Placeholder 2">
                <a:extLst>
                  <a:ext uri="{FF2B5EF4-FFF2-40B4-BE49-F238E27FC236}">
                    <a16:creationId xmlns:a16="http://schemas.microsoft.com/office/drawing/2014/main" id="{F19F1C93-D95F-5A6F-73B1-0229CCA221B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10071" y="4316148"/>
                <a:ext cx="7410482" cy="219777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67772" indent="-383108" algn="l" defTabSz="914377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ClrTx/>
                  <a:buSzPct val="95000"/>
                  <a:buFont typeface="Wingdings" pitchFamily="2" charset="2"/>
                  <a:buChar char="§"/>
                  <a:tabLst/>
                  <a:defRPr sz="3600" b="1" i="0" kern="1200">
                    <a:ln>
                      <a:noFill/>
                    </a:ln>
                    <a:solidFill>
                      <a:schemeClr val="bg1">
                        <a:alpha val="99000"/>
                      </a:schemeClr>
                    </a:solidFill>
                    <a:latin typeface="18 VAG Rounded Bold   07390" pitchFamily="2" charset="0"/>
                    <a:ea typeface="+mn-ea"/>
                    <a:cs typeface="+mn-cs"/>
                  </a:defRPr>
                </a:lvl1pPr>
                <a:lvl2pPr marL="768331" indent="-311143" algn="l" defTabSz="914377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SzPct val="90000"/>
                  <a:buFont typeface=".Hiragino Kaku Gothic Interface W3"/>
                  <a:buChar char="▫"/>
                  <a:tabLst/>
                  <a:defRPr sz="3200" b="0" i="0" kern="1200">
                    <a:solidFill>
                      <a:schemeClr val="accent2"/>
                    </a:solidFill>
                    <a:latin typeface="18 VAG Rounded Light   02390" pitchFamily="2" charset="0"/>
                    <a:ea typeface="+mn-ea"/>
                    <a:cs typeface="+mn-cs"/>
                  </a:defRPr>
                </a:lvl2pPr>
                <a:lvl3pPr marL="1066773" indent="-298443" algn="l" defTabSz="914377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.Hiragino Kaku Gothic Interface W3"/>
                  <a:buChar char="▪"/>
                  <a:tabLst/>
                  <a:defRPr sz="2800" b="0" i="0" kern="1200">
                    <a:solidFill>
                      <a:schemeClr val="accent1"/>
                    </a:solidFill>
                    <a:latin typeface="18 VAG Rounded Light   02390" pitchFamily="2" charset="0"/>
                    <a:ea typeface="+mn-ea"/>
                    <a:cs typeface="+mn-cs"/>
                  </a:defRPr>
                </a:lvl3pPr>
                <a:lvl4pPr marL="1449881" indent="-298443" algn="l" defTabSz="914377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tabLst/>
                  <a:defRPr sz="2400" b="0" i="0" kern="1200">
                    <a:solidFill>
                      <a:schemeClr val="accent3"/>
                    </a:solidFill>
                    <a:latin typeface="18 VAG Rounded Light   02390" pitchFamily="2" charset="0"/>
                    <a:ea typeface="+mn-ea"/>
                    <a:cs typeface="+mn-cs"/>
                  </a:defRPr>
                </a:lvl4pPr>
                <a:lvl5pPr marL="1763140" indent="-226478" algn="l" defTabSz="914377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tabLst/>
                  <a:defRPr sz="2000" b="0" i="0" kern="1200">
                    <a:solidFill>
                      <a:schemeClr val="bg2"/>
                    </a:solidFill>
                    <a:latin typeface="18 VAG Rounded Light   02390" pitchFamily="2" charset="0"/>
                    <a:ea typeface="+mn-ea"/>
                    <a:cs typeface="+mn-cs"/>
                  </a:defRPr>
                </a:lvl5pPr>
                <a:lvl6pPr marL="2514537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726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914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103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67772" marR="0" lvl="0" indent="-383108" algn="l" defTabSz="914377" rtl="0" eaLnBrk="1" fontAlgn="auto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95000"/>
                  <a:buFont typeface="Wingdings" pitchFamily="2" charset="2"/>
                  <a:buChar char="§"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>
                        <a:alpha val="99000"/>
                      </a:srgbClr>
                    </a:solidFill>
                    <a:effectLst/>
                    <a:uLnTx/>
                    <a:uFillTx/>
                    <a:latin typeface="18 VAG Rounded Bold   07390" pitchFamily="2" charset="0"/>
                    <a:ea typeface="+mn-ea"/>
                    <a:cs typeface="+mn-cs"/>
                  </a:rPr>
                  <a:t>Examples:</a:t>
                </a:r>
              </a:p>
              <a:p>
                <a:pPr lvl="1"/>
                <a:r>
                  <a:rPr kumimoji="0" lang="en-US" sz="2400" b="1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C6DAC3"/>
                    </a:solidFill>
                    <a:effectLst/>
                    <a:uLnTx/>
                    <a:uFillTx/>
                    <a:latin typeface="Courier New" panose="02070309020205020404" pitchFamily="49" charset="0"/>
                    <a:cs typeface="Courier New" panose="02070309020205020404" pitchFamily="49" charset="0"/>
                  </a:rPr>
                  <a:t>blt</a:t>
                </a: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ourier New" panose="02070309020205020404" pitchFamily="49" charset="0"/>
                    <a:ea typeface="+mn-ea"/>
                    <a:cs typeface="Courier New" panose="02070309020205020404" pitchFamily="49" charset="0"/>
                  </a:rPr>
                  <a:t>:</a:t>
                </a:r>
                <a:endParaRPr lang="en-US" sz="2400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pPr lvl="2"/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18 VAG Rounded Light   02390" pitchFamily="2" charset="0"/>
                    <a:ea typeface="+mn-ea"/>
                    <a:cs typeface="+mn-cs"/>
                  </a:rPr>
                  <a:t>If </a:t>
                </a:r>
                <a:r>
                  <a:rPr kumimoji="0" lang="en-US" sz="20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+mn-ea"/>
                    <a:cs typeface="Courier New" panose="02070309020205020404" pitchFamily="49" charset="0"/>
                  </a:rPr>
                  <a:t>BrLT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18 VAG Rounded Light   02390" pitchFamily="2" charset="0"/>
                    <a:ea typeface="+mn-ea"/>
                    <a:cs typeface="+mn-cs"/>
                  </a:rPr>
                  <a:t>=1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6DAC3"/>
                    </a:solidFill>
                    <a:effectLst/>
                    <a:uLnTx/>
                    <a:uFillTx/>
                    <a:latin typeface="18 VAG Rounded Light   02390" pitchFamily="2" charset="0"/>
                    <a:ea typeface="+mn-ea"/>
                    <a:cs typeface="+mn-cs"/>
                  </a:rPr>
                  <a:t> 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18 VAG Rounded Light   02390" pitchFamily="2" charset="0"/>
                    <a:ea typeface="+mn-ea"/>
                    <a:cs typeface="+mn-cs"/>
                  </a:rPr>
                  <a:t>and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6DAC3"/>
                    </a:solidFill>
                    <a:effectLst/>
                    <a:uLnTx/>
                    <a:uFillTx/>
                    <a:latin typeface="18 VAG Rounded Light   02390" pitchFamily="2" charset="0"/>
                    <a:ea typeface="+mn-ea"/>
                    <a:cs typeface="+mn-cs"/>
                  </a:rPr>
                  <a:t> </a:t>
                </a:r>
                <a:r>
                  <a:rPr kumimoji="0" lang="en-US" sz="20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+mn-ea"/>
                    <a:cs typeface="Courier New" panose="02070309020205020404" pitchFamily="49" charset="0"/>
                  </a:rPr>
                  <a:t>BrEq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18 VAG Rounded Light   02390" pitchFamily="2" charset="0"/>
                    <a:ea typeface="+mn-ea"/>
                    <a:cs typeface="+mn-cs"/>
                  </a:rPr>
                  <a:t>=0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18 VAG Rounded Light   02390" pitchFamily="2" charset="0"/>
                    <a:ea typeface="+mn-ea"/>
                    <a:cs typeface="+mn-cs"/>
                  </a:rPr>
                  <a:t>, then </a:t>
                </a:r>
                <a:r>
                  <a:rPr kumimoji="0" lang="en-US" sz="20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EC016"/>
                    </a:solidFill>
                    <a:effectLst/>
                    <a:uLnTx/>
                    <a:uFillTx/>
                    <a:latin typeface="18 VAG Rounded Light   02390" pitchFamily="2" charset="0"/>
                    <a:ea typeface="+mn-ea"/>
                    <a:cs typeface="+mn-cs"/>
                  </a:rPr>
                  <a:t>PCSel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EC016"/>
                    </a:solidFill>
                    <a:effectLst/>
                    <a:uLnTx/>
                    <a:uFillTx/>
                    <a:latin typeface="18 VAG Rounded Light   02390" pitchFamily="2" charset="0"/>
                    <a:ea typeface="+mn-ea"/>
                    <a:cs typeface="+mn-cs"/>
                  </a:rPr>
                  <a:t>=taken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6DAC3"/>
                    </a:solidFill>
                    <a:effectLst/>
                    <a:uLnTx/>
                    <a:uFillTx/>
                    <a:latin typeface="18 VAG Rounded Light   02390" pitchFamily="2" charset="0"/>
                    <a:ea typeface="+mn-ea"/>
                    <a:cs typeface="+mn-cs"/>
                  </a:rPr>
                  <a:t>.</a:t>
                </a:r>
              </a:p>
              <a:p>
                <a:pPr lvl="1"/>
                <a:r>
                  <a:rPr kumimoji="0" lang="en-US" sz="2400" b="1" i="0" u="none" strike="noStrike" kern="1200" cap="none" spc="0" normalizeH="0" baseline="0" noProof="0" dirty="0" err="1">
                    <a:ln>
                      <a:noFill/>
                    </a:ln>
                    <a:effectLst/>
                    <a:uLnTx/>
                    <a:uFillTx/>
                    <a:latin typeface="Courier New" panose="02070309020205020404" pitchFamily="49" charset="0"/>
                    <a:ea typeface="+mn-ea"/>
                    <a:cs typeface="Courier New" panose="02070309020205020404" pitchFamily="49" charset="0"/>
                  </a:rPr>
                  <a:t>bge</a:t>
                </a: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ourier New" panose="02070309020205020404" pitchFamily="49" charset="0"/>
                    <a:ea typeface="+mn-ea"/>
                    <a:cs typeface="Courier New" panose="02070309020205020404" pitchFamily="49" charset="0"/>
                  </a:rPr>
                  <a:t>: 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0" lang="en-US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C6DAC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US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C6DAC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𝐴</m:t>
                        </m:r>
                        <m:r>
                          <a:rPr kumimoji="0" lang="en-US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C6DAC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≥</m:t>
                        </m:r>
                        <m:r>
                          <a:rPr kumimoji="0" lang="en-US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C6DAC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𝐵</m:t>
                        </m:r>
                      </m:e>
                    </m:d>
                    <m:r>
                      <a:rPr kumimoji="0" lang="en-US" sz="2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C6DAC3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acc>
                      <m:accPr>
                        <m:chr m:val="̅"/>
                        <m:ctrlPr>
                          <a:rPr kumimoji="0" lang="en-US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C6DAC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accPr>
                      <m:e>
                        <m:r>
                          <a:rPr kumimoji="0" lang="en-US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C6DAC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𝐴</m:t>
                        </m:r>
                        <m:r>
                          <a:rPr kumimoji="0" lang="en-US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C6DAC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&lt;</m:t>
                        </m:r>
                        <m:r>
                          <a:rPr kumimoji="0" lang="en-US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C6DAC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𝐵</m:t>
                        </m:r>
                      </m:e>
                    </m:acc>
                  </m:oMath>
                </a14:m>
                <a:endParaRPr lang="en-US" sz="2400" dirty="0"/>
              </a:p>
              <a:p>
                <a:pPr lvl="2"/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18 VAG Rounded Light   02390" pitchFamily="2" charset="0"/>
                    <a:ea typeface="+mn-ea"/>
                    <a:cs typeface="+mn-cs"/>
                  </a:rPr>
                  <a:t>If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6DAC3"/>
                    </a:solidFill>
                    <a:effectLst/>
                    <a:uLnTx/>
                    <a:uFillTx/>
                    <a:latin typeface="18 VAG Rounded Light   02390" pitchFamily="2" charset="0"/>
                    <a:ea typeface="+mn-ea"/>
                    <a:cs typeface="+mn-cs"/>
                  </a:rPr>
                  <a:t> </a:t>
                </a:r>
                <a:r>
                  <a:rPr kumimoji="0" lang="en-US" sz="20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+mn-ea"/>
                    <a:cs typeface="Courier New" panose="02070309020205020404" pitchFamily="49" charset="0"/>
                  </a:rPr>
                  <a:t>BrLT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18 VAG Rounded Light   02390" pitchFamily="2" charset="0"/>
                    <a:ea typeface="+mn-ea"/>
                    <a:cs typeface="+mn-cs"/>
                  </a:rPr>
                  <a:t>=0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18 VAG Rounded Light   02390" pitchFamily="2" charset="0"/>
                    <a:ea typeface="+mn-ea"/>
                    <a:cs typeface="+mn-cs"/>
                  </a:rPr>
                  <a:t>, then </a:t>
                </a:r>
                <a:r>
                  <a:rPr kumimoji="0" lang="en-US" sz="20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EC016"/>
                    </a:solidFill>
                    <a:effectLst/>
                    <a:uLnTx/>
                    <a:uFillTx/>
                    <a:latin typeface="18 VAG Rounded Light   02390" pitchFamily="2" charset="0"/>
                    <a:ea typeface="+mn-ea"/>
                    <a:cs typeface="+mn-cs"/>
                  </a:rPr>
                  <a:t>PCSel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EC016"/>
                    </a:solidFill>
                    <a:effectLst/>
                    <a:uLnTx/>
                    <a:uFillTx/>
                    <a:latin typeface="18 VAG Rounded Light   02390" pitchFamily="2" charset="0"/>
                    <a:ea typeface="+mn-ea"/>
                    <a:cs typeface="+mn-cs"/>
                  </a:rPr>
                  <a:t>=taken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6DAC3"/>
                    </a:solidFill>
                    <a:effectLst/>
                    <a:uLnTx/>
                    <a:uFillTx/>
                    <a:latin typeface="18 VAG Rounded Light   02390" pitchFamily="2" charset="0"/>
                    <a:ea typeface="+mn-ea"/>
                    <a:cs typeface="+mn-cs"/>
                  </a:rPr>
                  <a:t>.</a:t>
                </a:r>
              </a:p>
              <a:p>
                <a:pPr algn="l"/>
                <a:endParaRPr lang="en-US" sz="2400" dirty="0">
                  <a:solidFill>
                    <a:schemeClr val="accent1"/>
                  </a:solidFill>
                  <a:latin typeface="18 VAG Rounded Light   02390" pitchFamily="2" charset="0"/>
                </a:endParaRPr>
              </a:p>
            </p:txBody>
          </p:sp>
        </mc:Choice>
        <mc:Fallback xmlns="">
          <p:sp>
            <p:nvSpPr>
              <p:cNvPr id="38" name="Content Placeholder 2">
                <a:extLst>
                  <a:ext uri="{FF2B5EF4-FFF2-40B4-BE49-F238E27FC236}">
                    <a16:creationId xmlns:a16="http://schemas.microsoft.com/office/drawing/2014/main" id="{F19F1C93-D95F-5A6F-73B1-0229CCA221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071" y="4316148"/>
                <a:ext cx="7410482" cy="2197774"/>
              </a:xfrm>
              <a:prstGeom prst="rect">
                <a:avLst/>
              </a:prstGeom>
              <a:blipFill>
                <a:blip r:embed="rId3"/>
                <a:stretch>
                  <a:fillRect l="-171" t="-2857" b="-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Cloud 38">
            <a:extLst>
              <a:ext uri="{FF2B5EF4-FFF2-40B4-BE49-F238E27FC236}">
                <a16:creationId xmlns:a16="http://schemas.microsoft.com/office/drawing/2014/main" id="{B8C4C69E-453C-86BC-9520-F4ECB681258C}"/>
              </a:ext>
            </a:extLst>
          </p:cNvPr>
          <p:cNvSpPr/>
          <p:nvPr/>
        </p:nvSpPr>
        <p:spPr>
          <a:xfrm>
            <a:off x="10013664" y="3461078"/>
            <a:ext cx="739398" cy="309539"/>
          </a:xfrm>
          <a:prstGeom prst="cloud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accent1"/>
              </a:solidFill>
              <a:latin typeface="18 VAG Rounded Light   02390" pitchFamily="2" charset="0"/>
            </a:endParaRPr>
          </a:p>
        </p:txBody>
      </p:sp>
      <p:sp>
        <p:nvSpPr>
          <p:cNvPr id="40" name="Cloud 39">
            <a:extLst>
              <a:ext uri="{FF2B5EF4-FFF2-40B4-BE49-F238E27FC236}">
                <a16:creationId xmlns:a16="http://schemas.microsoft.com/office/drawing/2014/main" id="{BE98F2B6-101A-3DCF-94B9-7952154E92C7}"/>
              </a:ext>
            </a:extLst>
          </p:cNvPr>
          <p:cNvSpPr/>
          <p:nvPr/>
        </p:nvSpPr>
        <p:spPr>
          <a:xfrm>
            <a:off x="9006518" y="3461078"/>
            <a:ext cx="739398" cy="309539"/>
          </a:xfrm>
          <a:prstGeom prst="cloud">
            <a:avLst/>
          </a:prstGeom>
          <a:solidFill>
            <a:schemeClr val="accent2">
              <a:lumMod val="90000"/>
            </a:schemeClr>
          </a:solidFill>
          <a:ln w="28575">
            <a:noFill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accent1"/>
              </a:solidFill>
              <a:latin typeface="18 VAG Rounded Light   0239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4777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0F34E2EF-E6E4-480A-85BB-220BE1C28AFF}"/>
              </a:ext>
            </a:extLst>
          </p:cNvPr>
          <p:cNvSpPr/>
          <p:nvPr/>
        </p:nvSpPr>
        <p:spPr>
          <a:xfrm>
            <a:off x="4095066" y="4684066"/>
            <a:ext cx="734547" cy="615137"/>
          </a:xfrm>
          <a:prstGeom prst="roundRect">
            <a:avLst/>
          </a:prstGeom>
          <a:noFill/>
          <a:ln w="1905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r>
              <a:rPr lang="en-US" sz="1400" dirty="0" err="1">
                <a:solidFill>
                  <a:schemeClr val="bg1"/>
                </a:solidFill>
                <a:latin typeface="18 VAG Rounded Light   02390" pitchFamily="2" charset="0"/>
              </a:rPr>
              <a:t>Imm</a:t>
            </a:r>
            <a:r>
              <a:rPr lang="en-US" sz="1400" dirty="0">
                <a:solidFill>
                  <a:schemeClr val="bg1"/>
                </a:solidFill>
                <a:latin typeface="18 VAG Rounded Light   02390" pitchFamily="2" charset="0"/>
              </a:rPr>
              <a:t>. Gen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A5E8AD9-296E-37B4-4E87-99DCBDA65600}"/>
              </a:ext>
            </a:extLst>
          </p:cNvPr>
          <p:cNvSpPr txBox="1"/>
          <p:nvPr/>
        </p:nvSpPr>
        <p:spPr>
          <a:xfrm>
            <a:off x="3131237" y="4777354"/>
            <a:ext cx="103425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en-US" sz="1100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inst</a:t>
            </a:r>
            <a:r>
              <a:rPr kumimoji="0" lang="en-US" sz="11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[31:7]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  <a:latin typeface="18 VAG Rounded Light   02390" pitchFamily="2" charset="0"/>
            </a:endParaRPr>
          </a:p>
        </p:txBody>
      </p:sp>
      <p:cxnSp>
        <p:nvCxnSpPr>
          <p:cNvPr id="476" name="Straight Arrow Connector 475">
            <a:extLst>
              <a:ext uri="{FF2B5EF4-FFF2-40B4-BE49-F238E27FC236}">
                <a16:creationId xmlns:a16="http://schemas.microsoft.com/office/drawing/2014/main" id="{542881D0-E006-5FD1-06B4-BF7FDE875101}"/>
              </a:ext>
            </a:extLst>
          </p:cNvPr>
          <p:cNvCxnSpPr>
            <a:cxnSpLocks/>
          </p:cNvCxnSpPr>
          <p:nvPr/>
        </p:nvCxnSpPr>
        <p:spPr>
          <a:xfrm>
            <a:off x="6985475" y="4381734"/>
            <a:ext cx="0" cy="1184173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8" name="Straight Arrow Connector 477">
            <a:extLst>
              <a:ext uri="{FF2B5EF4-FFF2-40B4-BE49-F238E27FC236}">
                <a16:creationId xmlns:a16="http://schemas.microsoft.com/office/drawing/2014/main" id="{DB1CA216-A44B-94A2-491B-0FE076CC9699}"/>
              </a:ext>
            </a:extLst>
          </p:cNvPr>
          <p:cNvCxnSpPr>
            <a:cxnSpLocks/>
          </p:cNvCxnSpPr>
          <p:nvPr/>
        </p:nvCxnSpPr>
        <p:spPr>
          <a:xfrm>
            <a:off x="7198463" y="4391981"/>
            <a:ext cx="0" cy="1173926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163182A8-AAC2-5CFD-2ED1-D6AE1F385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tabLst>
                <a:tab pos="10280650" algn="r"/>
              </a:tabLst>
            </a:pPr>
            <a:r>
              <a:rPr lang="en-US" dirty="0"/>
              <a:t>The ALU computes PC + </a:t>
            </a:r>
            <a:r>
              <a:rPr lang="en-US" dirty="0" err="1"/>
              <a:t>Imm</a:t>
            </a:r>
            <a:endParaRPr lang="en-US" dirty="0">
              <a:solidFill>
                <a:schemeClr val="bg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81" name="Content Placeholder 480">
            <a:extLst>
              <a:ext uri="{FF2B5EF4-FFF2-40B4-BE49-F238E27FC236}">
                <a16:creationId xmlns:a16="http://schemas.microsoft.com/office/drawing/2014/main" id="{7012498C-14A4-9F09-1FC6-5A0394D60D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413" y="916711"/>
            <a:ext cx="11332079" cy="721826"/>
          </a:xfrm>
        </p:spPr>
        <p:txBody>
          <a:bodyPr/>
          <a:lstStyle/>
          <a:p>
            <a:r>
              <a:rPr lang="en-US" dirty="0"/>
              <a:t>To compute the address to branch to, use the ALU:</a:t>
            </a:r>
          </a:p>
        </p:txBody>
      </p:sp>
      <p:sp>
        <p:nvSpPr>
          <p:cNvPr id="307" name="Rectangle 306">
            <a:extLst>
              <a:ext uri="{FF2B5EF4-FFF2-40B4-BE49-F238E27FC236}">
                <a16:creationId xmlns:a16="http://schemas.microsoft.com/office/drawing/2014/main" id="{5E2B3D3E-7682-F6FD-4010-CC6BCDC1F9BA}"/>
              </a:ext>
            </a:extLst>
          </p:cNvPr>
          <p:cNvSpPr/>
          <p:nvPr/>
        </p:nvSpPr>
        <p:spPr>
          <a:xfrm>
            <a:off x="2124990" y="3375224"/>
            <a:ext cx="934483" cy="1152150"/>
          </a:xfrm>
          <a:prstGeom prst="rect">
            <a:avLst/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b"/>
          <a:lstStyle/>
          <a:p>
            <a:r>
              <a:rPr lang="en-US" sz="1400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18 VAG Rounded Light   02390" pitchFamily="2" charset="0"/>
              </a:rPr>
              <a:t>addr</a:t>
            </a:r>
            <a:endParaRPr lang="en-US" sz="1400" i="1" dirty="0">
              <a:solidFill>
                <a:schemeClr val="tx1">
                  <a:lumMod val="50000"/>
                  <a:lumOff val="50000"/>
                </a:schemeClr>
              </a:solidFill>
              <a:latin typeface="18 VAG Rounded Light   02390" pitchFamily="2" charset="0"/>
            </a:endParaRPr>
          </a:p>
          <a:p>
            <a:pPr algn="r"/>
            <a:r>
              <a:rPr lang="en-US" sz="1400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18 VAG Rounded Light   02390" pitchFamily="2" charset="0"/>
              </a:rPr>
              <a:t>inst</a:t>
            </a:r>
            <a:endParaRPr lang="en-US" sz="1400" i="1" dirty="0">
              <a:solidFill>
                <a:schemeClr val="tx1">
                  <a:lumMod val="50000"/>
                  <a:lumOff val="50000"/>
                </a:schemeClr>
              </a:solidFill>
              <a:latin typeface="18 VAG Rounded Light   02390" pitchFamily="2" charset="0"/>
            </a:endParaRPr>
          </a:p>
          <a:p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  <a:latin typeface="18 VAG Rounded Light   02390" pitchFamily="2" charset="0"/>
            </a:endParaRPr>
          </a:p>
          <a:p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IMEM</a:t>
            </a:r>
          </a:p>
        </p:txBody>
      </p:sp>
      <p:sp>
        <p:nvSpPr>
          <p:cNvPr id="320" name="Rounded Rectangle 319">
            <a:extLst>
              <a:ext uri="{FF2B5EF4-FFF2-40B4-BE49-F238E27FC236}">
                <a16:creationId xmlns:a16="http://schemas.microsoft.com/office/drawing/2014/main" id="{4FDE1979-E809-7A50-A64F-A7DC871340D6}"/>
              </a:ext>
            </a:extLst>
          </p:cNvPr>
          <p:cNvSpPr/>
          <p:nvPr/>
        </p:nvSpPr>
        <p:spPr>
          <a:xfrm>
            <a:off x="6623312" y="3477823"/>
            <a:ext cx="723547" cy="890604"/>
          </a:xfrm>
          <a:prstGeom prst="roundRect">
            <a:avLst/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18 VAG Rounded Light   02390" pitchFamily="2" charset="0"/>
              </a:rPr>
              <a:t>Branch Comp.</a:t>
            </a:r>
          </a:p>
        </p:txBody>
      </p:sp>
      <p:sp>
        <p:nvSpPr>
          <p:cNvPr id="324" name="Freeform 323">
            <a:extLst>
              <a:ext uri="{FF2B5EF4-FFF2-40B4-BE49-F238E27FC236}">
                <a16:creationId xmlns:a16="http://schemas.microsoft.com/office/drawing/2014/main" id="{C3F319D4-E9C9-BF79-1D0B-B024CF36D456}"/>
              </a:ext>
            </a:extLst>
          </p:cNvPr>
          <p:cNvSpPr>
            <a:spLocks/>
          </p:cNvSpPr>
          <p:nvPr/>
        </p:nvSpPr>
        <p:spPr>
          <a:xfrm>
            <a:off x="2458278" y="2385959"/>
            <a:ext cx="644039" cy="714015"/>
          </a:xfrm>
          <a:custGeom>
            <a:avLst/>
            <a:gdLst>
              <a:gd name="connsiteX0" fmla="*/ 0 w 1793965"/>
              <a:gd name="connsiteY0" fmla="*/ 0 h 4650377"/>
              <a:gd name="connsiteX1" fmla="*/ 0 w 1793965"/>
              <a:gd name="connsiteY1" fmla="*/ 1898469 h 4650377"/>
              <a:gd name="connsiteX2" fmla="*/ 478971 w 1793965"/>
              <a:gd name="connsiteY2" fmla="*/ 2333897 h 4650377"/>
              <a:gd name="connsiteX3" fmla="*/ 0 w 1793965"/>
              <a:gd name="connsiteY3" fmla="*/ 2778034 h 4650377"/>
              <a:gd name="connsiteX4" fmla="*/ 0 w 1793965"/>
              <a:gd name="connsiteY4" fmla="*/ 4650377 h 4650377"/>
              <a:gd name="connsiteX5" fmla="*/ 1793965 w 1793965"/>
              <a:gd name="connsiteY5" fmla="*/ 3666309 h 4650377"/>
              <a:gd name="connsiteX6" fmla="*/ 1793965 w 1793965"/>
              <a:gd name="connsiteY6" fmla="*/ 984069 h 4650377"/>
              <a:gd name="connsiteX7" fmla="*/ 0 w 1793965"/>
              <a:gd name="connsiteY7" fmla="*/ 0 h 4650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3965" h="4650377">
                <a:moveTo>
                  <a:pt x="0" y="0"/>
                </a:moveTo>
                <a:lnTo>
                  <a:pt x="0" y="1898469"/>
                </a:lnTo>
                <a:lnTo>
                  <a:pt x="478971" y="2333897"/>
                </a:lnTo>
                <a:lnTo>
                  <a:pt x="0" y="2778034"/>
                </a:lnTo>
                <a:lnTo>
                  <a:pt x="0" y="4650377"/>
                </a:lnTo>
                <a:lnTo>
                  <a:pt x="1793965" y="3666309"/>
                </a:lnTo>
                <a:lnTo>
                  <a:pt x="1793965" y="984069"/>
                </a:lnTo>
                <a:lnTo>
                  <a:pt x="0" y="0"/>
                </a:lnTo>
                <a:close/>
              </a:path>
            </a:pathLst>
          </a:custGeom>
          <a:noFill/>
          <a:ln w="28575">
            <a:solidFill>
              <a:schemeClr val="tx1">
                <a:lumMod val="50000"/>
                <a:lumOff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rtlCol="0" anchor="ctr"/>
          <a:lstStyle/>
          <a:p>
            <a:pPr algn="r"/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18 VAG Rounded Light   02390" pitchFamily="2" charset="0"/>
              </a:rPr>
              <a:t>add</a:t>
            </a:r>
          </a:p>
        </p:txBody>
      </p:sp>
      <p:sp>
        <p:nvSpPr>
          <p:cNvPr id="327" name="Isosceles Triangle 59">
            <a:extLst>
              <a:ext uri="{FF2B5EF4-FFF2-40B4-BE49-F238E27FC236}">
                <a16:creationId xmlns:a16="http://schemas.microsoft.com/office/drawing/2014/main" id="{EFECB578-3A21-E891-8D71-0213F089D1C0}"/>
              </a:ext>
            </a:extLst>
          </p:cNvPr>
          <p:cNvSpPr>
            <a:spLocks noChangeAspect="1"/>
          </p:cNvSpPr>
          <p:nvPr/>
        </p:nvSpPr>
        <p:spPr>
          <a:xfrm>
            <a:off x="5943281" y="4428532"/>
            <a:ext cx="182880" cy="142528"/>
          </a:xfrm>
          <a:prstGeom prst="triangle">
            <a:avLst/>
          </a:prstGeom>
          <a:noFill/>
          <a:ln w="2857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u="none" strike="noStrike" kern="0" cap="none" spc="0" normalizeH="0" baseline="0" noProof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18 VAG Rounded Light   02390" pitchFamily="2" charset="0"/>
            </a:endParaRPr>
          </a:p>
        </p:txBody>
      </p:sp>
      <p:sp>
        <p:nvSpPr>
          <p:cNvPr id="329" name="Isosceles Triangle 59">
            <a:extLst>
              <a:ext uri="{FF2B5EF4-FFF2-40B4-BE49-F238E27FC236}">
                <a16:creationId xmlns:a16="http://schemas.microsoft.com/office/drawing/2014/main" id="{4BB69EA9-5AFD-ECF3-6FBC-565768226B64}"/>
              </a:ext>
            </a:extLst>
          </p:cNvPr>
          <p:cNvSpPr/>
          <p:nvPr/>
        </p:nvSpPr>
        <p:spPr>
          <a:xfrm>
            <a:off x="9886099" y="4540637"/>
            <a:ext cx="182880" cy="172777"/>
          </a:xfrm>
          <a:prstGeom prst="triangle">
            <a:avLst/>
          </a:prstGeom>
          <a:noFill/>
          <a:ln w="2857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u="none" strike="noStrike" kern="0" cap="none" spc="0" normalizeH="0" baseline="0" noProof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18 VAG Rounded Light   02390" pitchFamily="2" charset="0"/>
            </a:endParaRPr>
          </a:p>
        </p:txBody>
      </p:sp>
      <p:grpSp>
        <p:nvGrpSpPr>
          <p:cNvPr id="330" name="Group 329">
            <a:extLst>
              <a:ext uri="{FF2B5EF4-FFF2-40B4-BE49-F238E27FC236}">
                <a16:creationId xmlns:a16="http://schemas.microsoft.com/office/drawing/2014/main" id="{B7F7F169-A5F4-56F1-6936-D7E5E795DF1A}"/>
              </a:ext>
            </a:extLst>
          </p:cNvPr>
          <p:cNvGrpSpPr/>
          <p:nvPr/>
        </p:nvGrpSpPr>
        <p:grpSpPr>
          <a:xfrm>
            <a:off x="1430760" y="3270286"/>
            <a:ext cx="349772" cy="747357"/>
            <a:chOff x="959047" y="3126189"/>
            <a:chExt cx="415675" cy="914792"/>
          </a:xfrm>
        </p:grpSpPr>
        <p:sp>
          <p:nvSpPr>
            <p:cNvPr id="331" name="Rectangle 330">
              <a:extLst>
                <a:ext uri="{FF2B5EF4-FFF2-40B4-BE49-F238E27FC236}">
                  <a16:creationId xmlns:a16="http://schemas.microsoft.com/office/drawing/2014/main" id="{A5C8CA32-3065-E6B7-1BD4-077B2DB839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9047" y="3126189"/>
              <a:ext cx="415675" cy="914792"/>
            </a:xfrm>
            <a:prstGeom prst="rect">
              <a:avLst/>
            </a:prstGeom>
            <a:noFill/>
            <a:ln w="28575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lIns="68580" tIns="34290" rIns="68580" bIns="34290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urier New" panose="02070309020205020404" pitchFamily="49" charset="0"/>
                  <a:ea typeface="ＭＳ Ｐゴシック" pitchFamily="-1" charset="-128"/>
                  <a:cs typeface="Courier New" panose="02070309020205020404" pitchFamily="49" charset="0"/>
                </a:rPr>
                <a:t>PC</a:t>
              </a:r>
            </a:p>
          </p:txBody>
        </p:sp>
        <p:sp>
          <p:nvSpPr>
            <p:cNvPr id="332" name="Isosceles Triangle 58">
              <a:extLst>
                <a:ext uri="{FF2B5EF4-FFF2-40B4-BE49-F238E27FC236}">
                  <a16:creationId xmlns:a16="http://schemas.microsoft.com/office/drawing/2014/main" id="{CC9BC0A6-4DFD-877B-775C-BD92FA021900}"/>
                </a:ext>
              </a:extLst>
            </p:cNvPr>
            <p:cNvSpPr/>
            <p:nvPr/>
          </p:nvSpPr>
          <p:spPr>
            <a:xfrm>
              <a:off x="1069894" y="3868203"/>
              <a:ext cx="221693" cy="172777"/>
            </a:xfrm>
            <a:prstGeom prst="triangle">
              <a:avLst/>
            </a:prstGeom>
            <a:noFill/>
            <a:ln w="28575" cap="flat" cmpd="sng" algn="ctr">
              <a:solidFill>
                <a:schemeClr val="bg1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18 VAG Rounded Light   02390" pitchFamily="2" charset="0"/>
              </a:endParaRPr>
            </a:p>
          </p:txBody>
        </p:sp>
      </p:grpSp>
      <p:cxnSp>
        <p:nvCxnSpPr>
          <p:cNvPr id="375" name="Elbow Connector 374">
            <a:extLst>
              <a:ext uri="{FF2B5EF4-FFF2-40B4-BE49-F238E27FC236}">
                <a16:creationId xmlns:a16="http://schemas.microsoft.com/office/drawing/2014/main" id="{8CB4FC43-FB1E-DAD9-6933-1031DF7B151C}"/>
              </a:ext>
            </a:extLst>
          </p:cNvPr>
          <p:cNvCxnSpPr>
            <a:cxnSpLocks/>
          </p:cNvCxnSpPr>
          <p:nvPr/>
        </p:nvCxnSpPr>
        <p:spPr>
          <a:xfrm flipV="1">
            <a:off x="3059473" y="3420761"/>
            <a:ext cx="1734699" cy="530538"/>
          </a:xfrm>
          <a:prstGeom prst="bentConnector3">
            <a:avLst>
              <a:gd name="adj1" fmla="val 17787"/>
            </a:avLst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6" name="Straight Arrow Connector 375">
            <a:extLst>
              <a:ext uri="{FF2B5EF4-FFF2-40B4-BE49-F238E27FC236}">
                <a16:creationId xmlns:a16="http://schemas.microsoft.com/office/drawing/2014/main" id="{06C5600C-FF32-7B65-A838-616535BD3D13}"/>
              </a:ext>
            </a:extLst>
          </p:cNvPr>
          <p:cNvCxnSpPr/>
          <p:nvPr/>
        </p:nvCxnSpPr>
        <p:spPr>
          <a:xfrm>
            <a:off x="3357586" y="3685070"/>
            <a:ext cx="1452348" cy="0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7" name="Straight Arrow Connector 376">
            <a:extLst>
              <a:ext uri="{FF2B5EF4-FFF2-40B4-BE49-F238E27FC236}">
                <a16:creationId xmlns:a16="http://schemas.microsoft.com/office/drawing/2014/main" id="{205D2502-C217-CFAD-90DA-7224BAC69EC5}"/>
              </a:ext>
            </a:extLst>
          </p:cNvPr>
          <p:cNvCxnSpPr/>
          <p:nvPr/>
        </p:nvCxnSpPr>
        <p:spPr>
          <a:xfrm>
            <a:off x="3357586" y="3951299"/>
            <a:ext cx="1452348" cy="0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6" name="Straight Arrow Connector 385">
            <a:extLst>
              <a:ext uri="{FF2B5EF4-FFF2-40B4-BE49-F238E27FC236}">
                <a16:creationId xmlns:a16="http://schemas.microsoft.com/office/drawing/2014/main" id="{5795E669-F7FD-51D5-9708-7B3C9BD34CCE}"/>
              </a:ext>
            </a:extLst>
          </p:cNvPr>
          <p:cNvCxnSpPr/>
          <p:nvPr/>
        </p:nvCxnSpPr>
        <p:spPr>
          <a:xfrm>
            <a:off x="3190630" y="3951299"/>
            <a:ext cx="0" cy="1575442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7" name="Straight Arrow Connector 386">
            <a:extLst>
              <a:ext uri="{FF2B5EF4-FFF2-40B4-BE49-F238E27FC236}">
                <a16:creationId xmlns:a16="http://schemas.microsoft.com/office/drawing/2014/main" id="{A5D422CF-1692-106D-093A-8F6E171C79D9}"/>
              </a:ext>
            </a:extLst>
          </p:cNvPr>
          <p:cNvCxnSpPr>
            <a:cxnSpLocks/>
          </p:cNvCxnSpPr>
          <p:nvPr/>
        </p:nvCxnSpPr>
        <p:spPr>
          <a:xfrm flipV="1">
            <a:off x="3187909" y="5013221"/>
            <a:ext cx="914400" cy="0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3" name="Straight Arrow Connector 392">
            <a:extLst>
              <a:ext uri="{FF2B5EF4-FFF2-40B4-BE49-F238E27FC236}">
                <a16:creationId xmlns:a16="http://schemas.microsoft.com/office/drawing/2014/main" id="{29E1759E-8C1A-B8F6-C0AE-84288FE3023D}"/>
              </a:ext>
            </a:extLst>
          </p:cNvPr>
          <p:cNvCxnSpPr>
            <a:cxnSpLocks/>
          </p:cNvCxnSpPr>
          <p:nvPr/>
        </p:nvCxnSpPr>
        <p:spPr>
          <a:xfrm flipV="1">
            <a:off x="6246033" y="3676635"/>
            <a:ext cx="365760" cy="0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9" name="Elbow Connector 398">
            <a:extLst>
              <a:ext uri="{FF2B5EF4-FFF2-40B4-BE49-F238E27FC236}">
                <a16:creationId xmlns:a16="http://schemas.microsoft.com/office/drawing/2014/main" id="{81177FA1-F44B-D412-678F-D0996FE371E5}"/>
              </a:ext>
            </a:extLst>
          </p:cNvPr>
          <p:cNvCxnSpPr>
            <a:cxnSpLocks/>
          </p:cNvCxnSpPr>
          <p:nvPr/>
        </p:nvCxnSpPr>
        <p:spPr>
          <a:xfrm rot="16200000" flipH="1">
            <a:off x="7031628" y="3034682"/>
            <a:ext cx="94632" cy="1367664"/>
          </a:xfrm>
          <a:prstGeom prst="bentConnector4">
            <a:avLst>
              <a:gd name="adj1" fmla="val -456294"/>
              <a:gd name="adj2" fmla="val 76963"/>
            </a:avLst>
          </a:prstGeom>
          <a:ln w="28575">
            <a:solidFill>
              <a:schemeClr val="tx1">
                <a:lumMod val="50000"/>
                <a:lumOff val="50000"/>
              </a:schemeClr>
            </a:solidFill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5" name="TextBox 404">
            <a:extLst>
              <a:ext uri="{FF2B5EF4-FFF2-40B4-BE49-F238E27FC236}">
                <a16:creationId xmlns:a16="http://schemas.microsoft.com/office/drawing/2014/main" id="{FEB16DF6-43AA-9A5F-FFF9-30CB1A3DA5D6}"/>
              </a:ext>
            </a:extLst>
          </p:cNvPr>
          <p:cNvSpPr txBox="1"/>
          <p:nvPr/>
        </p:nvSpPr>
        <p:spPr>
          <a:xfrm>
            <a:off x="6349656" y="3011006"/>
            <a:ext cx="6944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R[rs1]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  <a:latin typeface="18 VAG Rounded Light   02390" pitchFamily="2" charset="0"/>
            </a:endParaRPr>
          </a:p>
        </p:txBody>
      </p:sp>
      <p:sp>
        <p:nvSpPr>
          <p:cNvPr id="309" name="Rectangle 308">
            <a:extLst>
              <a:ext uri="{FF2B5EF4-FFF2-40B4-BE49-F238E27FC236}">
                <a16:creationId xmlns:a16="http://schemas.microsoft.com/office/drawing/2014/main" id="{6BC64DA7-A1B1-1E33-61B5-D83764BAC155}"/>
              </a:ext>
            </a:extLst>
          </p:cNvPr>
          <p:cNvSpPr/>
          <p:nvPr/>
        </p:nvSpPr>
        <p:spPr>
          <a:xfrm>
            <a:off x="9120628" y="3586419"/>
            <a:ext cx="1021734" cy="1127284"/>
          </a:xfrm>
          <a:prstGeom prst="rect">
            <a:avLst/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b"/>
          <a:lstStyle/>
          <a:p>
            <a:pPr>
              <a:spcBef>
                <a:spcPts val="400"/>
              </a:spcBef>
              <a:tabLst>
                <a:tab pos="1249363" algn="r"/>
              </a:tabLst>
            </a:pP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18 VAG Rounded Light   02390" pitchFamily="2" charset="0"/>
              </a:rPr>
              <a:t>	</a:t>
            </a:r>
            <a:r>
              <a:rPr lang="en-US" sz="1400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18 VAG Rounded Light   02390" pitchFamily="2" charset="0"/>
              </a:rPr>
              <a:t>dataR</a:t>
            </a:r>
            <a:endParaRPr lang="en-US" sz="1400" i="1" dirty="0">
              <a:solidFill>
                <a:schemeClr val="tx1">
                  <a:lumMod val="50000"/>
                  <a:lumOff val="50000"/>
                </a:schemeClr>
              </a:solidFill>
              <a:latin typeface="18 VAG Rounded Light   02390" pitchFamily="2" charset="0"/>
            </a:endParaRPr>
          </a:p>
          <a:p>
            <a:pPr>
              <a:spcBef>
                <a:spcPts val="400"/>
              </a:spcBef>
              <a:tabLst>
                <a:tab pos="1249363" algn="r"/>
              </a:tabLst>
            </a:pPr>
            <a:r>
              <a:rPr lang="en-US" sz="1400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18 VAG Rounded Light   02390" pitchFamily="2" charset="0"/>
              </a:rPr>
              <a:t>addr</a:t>
            </a:r>
            <a:endParaRPr lang="en-US" sz="1400" i="1" dirty="0">
              <a:solidFill>
                <a:schemeClr val="tx1">
                  <a:lumMod val="50000"/>
                  <a:lumOff val="50000"/>
                </a:schemeClr>
              </a:solidFill>
              <a:latin typeface="18 VAG Rounded Light   02390" pitchFamily="2" charset="0"/>
            </a:endParaRPr>
          </a:p>
          <a:p>
            <a:pPr algn="r">
              <a:spcBef>
                <a:spcPts val="400"/>
              </a:spcBef>
              <a:tabLst>
                <a:tab pos="1249363" algn="r"/>
              </a:tabLst>
            </a:pP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DMEM</a:t>
            </a:r>
          </a:p>
          <a:p>
            <a:pPr>
              <a:spcBef>
                <a:spcPts val="400"/>
              </a:spcBef>
              <a:spcAft>
                <a:spcPts val="400"/>
              </a:spcAft>
              <a:tabLst>
                <a:tab pos="1249363" algn="r"/>
              </a:tabLst>
            </a:pPr>
            <a:r>
              <a:rPr lang="en-US" sz="1200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18 VAG ROUNDED LIGHT   02390" pitchFamily="2" charset="0"/>
                <a:cs typeface="Courier New" panose="02070309020205020404" pitchFamily="49" charset="0"/>
              </a:rPr>
              <a:t>dataW</a:t>
            </a:r>
            <a:r>
              <a:rPr lang="en-US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18 VAG ROUNDED LIGHT   02390" pitchFamily="2" charset="0"/>
                <a:cs typeface="Courier New" panose="02070309020205020404" pitchFamily="49" charset="0"/>
              </a:rPr>
              <a:t> </a:t>
            </a:r>
            <a:endParaRPr lang="en-US" sz="1200" i="1" dirty="0">
              <a:solidFill>
                <a:schemeClr val="tx1">
                  <a:lumMod val="50000"/>
                  <a:lumOff val="50000"/>
                </a:schemeClr>
              </a:solidFill>
              <a:latin typeface="18 VAG ROUNDED LIGHT   02390" pitchFamily="2" charset="0"/>
              <a:cs typeface="Courier New" panose="02070309020205020404" pitchFamily="49" charset="0"/>
            </a:endParaRPr>
          </a:p>
        </p:txBody>
      </p:sp>
      <p:cxnSp>
        <p:nvCxnSpPr>
          <p:cNvPr id="427" name="Straight Arrow Connector 426">
            <a:extLst>
              <a:ext uri="{FF2B5EF4-FFF2-40B4-BE49-F238E27FC236}">
                <a16:creationId xmlns:a16="http://schemas.microsoft.com/office/drawing/2014/main" id="{67A46396-A71B-E5C3-E2EC-583B4A603C90}"/>
              </a:ext>
            </a:extLst>
          </p:cNvPr>
          <p:cNvCxnSpPr>
            <a:cxnSpLocks/>
          </p:cNvCxnSpPr>
          <p:nvPr/>
        </p:nvCxnSpPr>
        <p:spPr>
          <a:xfrm>
            <a:off x="7983123" y="3661650"/>
            <a:ext cx="301752" cy="1490"/>
          </a:xfrm>
          <a:prstGeom prst="straightConnector1">
            <a:avLst/>
          </a:prstGeom>
          <a:ln w="28575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5" name="Straight Arrow Connector 444">
            <a:extLst>
              <a:ext uri="{FF2B5EF4-FFF2-40B4-BE49-F238E27FC236}">
                <a16:creationId xmlns:a16="http://schemas.microsoft.com/office/drawing/2014/main" id="{2D1A0F8A-F1AA-0736-73BB-5204DAFA85B2}"/>
              </a:ext>
            </a:extLst>
          </p:cNvPr>
          <p:cNvCxnSpPr>
            <a:cxnSpLocks/>
          </p:cNvCxnSpPr>
          <p:nvPr/>
        </p:nvCxnSpPr>
        <p:spPr>
          <a:xfrm flipV="1">
            <a:off x="1043816" y="3915845"/>
            <a:ext cx="0" cy="1621636"/>
          </a:xfrm>
          <a:prstGeom prst="straightConnector1">
            <a:avLst/>
          </a:prstGeom>
          <a:ln w="127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9" name="Straight Arrow Connector 448">
            <a:extLst>
              <a:ext uri="{FF2B5EF4-FFF2-40B4-BE49-F238E27FC236}">
                <a16:creationId xmlns:a16="http://schemas.microsoft.com/office/drawing/2014/main" id="{98CA2B2E-5BEF-6E19-FC37-311D08B845B0}"/>
              </a:ext>
            </a:extLst>
          </p:cNvPr>
          <p:cNvCxnSpPr>
            <a:cxnSpLocks/>
          </p:cNvCxnSpPr>
          <p:nvPr/>
        </p:nvCxnSpPr>
        <p:spPr>
          <a:xfrm flipV="1">
            <a:off x="9596488" y="4736341"/>
            <a:ext cx="0" cy="801140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4" name="TextBox 453">
            <a:extLst>
              <a:ext uri="{FF2B5EF4-FFF2-40B4-BE49-F238E27FC236}">
                <a16:creationId xmlns:a16="http://schemas.microsoft.com/office/drawing/2014/main" id="{B01F1A18-F34F-006C-C71D-DCC3DF9FCB76}"/>
              </a:ext>
            </a:extLst>
          </p:cNvPr>
          <p:cNvSpPr txBox="1"/>
          <p:nvPr/>
        </p:nvSpPr>
        <p:spPr>
          <a:xfrm>
            <a:off x="1442540" y="4120124"/>
            <a:ext cx="3417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00" dirty="0" err="1">
                <a:solidFill>
                  <a:schemeClr val="bg1"/>
                </a:solidFill>
                <a:latin typeface="18 VAG Rounded Light   02390" pitchFamily="2" charset="0"/>
              </a:rPr>
              <a:t>clk</a:t>
            </a:r>
            <a:endParaRPr lang="en-US" sz="1100" dirty="0">
              <a:solidFill>
                <a:schemeClr val="bg1"/>
              </a:solidFill>
              <a:latin typeface="18 VAG Rounded Light   02390" pitchFamily="2" charset="0"/>
            </a:endParaRPr>
          </a:p>
        </p:txBody>
      </p:sp>
      <p:cxnSp>
        <p:nvCxnSpPr>
          <p:cNvPr id="456" name="Straight Connector 455">
            <a:extLst>
              <a:ext uri="{FF2B5EF4-FFF2-40B4-BE49-F238E27FC236}">
                <a16:creationId xmlns:a16="http://schemas.microsoft.com/office/drawing/2014/main" id="{245940B4-83F7-A371-DDED-84DC79891141}"/>
              </a:ext>
            </a:extLst>
          </p:cNvPr>
          <p:cNvCxnSpPr>
            <a:cxnSpLocks/>
            <a:stCxn id="454" idx="0"/>
            <a:endCxn id="332" idx="3"/>
          </p:cNvCxnSpPr>
          <p:nvPr/>
        </p:nvCxnSpPr>
        <p:spPr>
          <a:xfrm flipV="1">
            <a:off x="1613420" y="4017643"/>
            <a:ext cx="3886" cy="102481"/>
          </a:xfrm>
          <a:prstGeom prst="line">
            <a:avLst/>
          </a:prstGeom>
          <a:ln w="19050">
            <a:solidFill>
              <a:schemeClr val="accent6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7" name="TextBox 456">
            <a:extLst>
              <a:ext uri="{FF2B5EF4-FFF2-40B4-BE49-F238E27FC236}">
                <a16:creationId xmlns:a16="http://schemas.microsoft.com/office/drawing/2014/main" id="{5F1F7DB0-6CD9-15D8-A9C7-594A704DE0B1}"/>
              </a:ext>
            </a:extLst>
          </p:cNvPr>
          <p:cNvSpPr txBox="1"/>
          <p:nvPr/>
        </p:nvSpPr>
        <p:spPr>
          <a:xfrm>
            <a:off x="5853568" y="4679996"/>
            <a:ext cx="3417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18 VAG Rounded Light   02390" pitchFamily="2" charset="0"/>
              </a:rPr>
              <a:t>clk</a:t>
            </a:r>
            <a:endParaRPr lang="en-US" sz="1100" dirty="0">
              <a:solidFill>
                <a:schemeClr val="tx1">
                  <a:lumMod val="50000"/>
                  <a:lumOff val="50000"/>
                </a:schemeClr>
              </a:solidFill>
              <a:latin typeface="18 VAG Rounded Light   02390" pitchFamily="2" charset="0"/>
            </a:endParaRPr>
          </a:p>
        </p:txBody>
      </p:sp>
      <p:sp>
        <p:nvSpPr>
          <p:cNvPr id="461" name="TextBox 460">
            <a:extLst>
              <a:ext uri="{FF2B5EF4-FFF2-40B4-BE49-F238E27FC236}">
                <a16:creationId xmlns:a16="http://schemas.microsoft.com/office/drawing/2014/main" id="{FE738B2C-2C36-2578-E323-38E7D6FA3739}"/>
              </a:ext>
            </a:extLst>
          </p:cNvPr>
          <p:cNvSpPr txBox="1"/>
          <p:nvPr/>
        </p:nvSpPr>
        <p:spPr>
          <a:xfrm>
            <a:off x="9813943" y="4842550"/>
            <a:ext cx="341760" cy="2616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18 VAG Rounded Light   02390" pitchFamily="2" charset="0"/>
              </a:rPr>
              <a:t>clk</a:t>
            </a:r>
            <a:endParaRPr lang="en-US" sz="1100" dirty="0">
              <a:solidFill>
                <a:schemeClr val="tx1">
                  <a:lumMod val="50000"/>
                  <a:lumOff val="50000"/>
                </a:schemeClr>
              </a:solidFill>
              <a:latin typeface="18 VAG Rounded Light   02390" pitchFamily="2" charset="0"/>
            </a:endParaRPr>
          </a:p>
        </p:txBody>
      </p:sp>
      <p:cxnSp>
        <p:nvCxnSpPr>
          <p:cNvPr id="462" name="Straight Connector 461">
            <a:extLst>
              <a:ext uri="{FF2B5EF4-FFF2-40B4-BE49-F238E27FC236}">
                <a16:creationId xmlns:a16="http://schemas.microsoft.com/office/drawing/2014/main" id="{C60DDE42-432D-6CCE-975F-C92E5D285C26}"/>
              </a:ext>
            </a:extLst>
          </p:cNvPr>
          <p:cNvCxnSpPr>
            <a:cxnSpLocks/>
            <a:stCxn id="461" idx="0"/>
          </p:cNvCxnSpPr>
          <p:nvPr/>
        </p:nvCxnSpPr>
        <p:spPr>
          <a:xfrm flipV="1">
            <a:off x="9984823" y="4713414"/>
            <a:ext cx="0" cy="129136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5" name="TextBox 464">
            <a:extLst>
              <a:ext uri="{FF2B5EF4-FFF2-40B4-BE49-F238E27FC236}">
                <a16:creationId xmlns:a16="http://schemas.microsoft.com/office/drawing/2014/main" id="{C7F68ECD-ACAD-374E-B7B5-00E15FD21DCB}"/>
              </a:ext>
            </a:extLst>
          </p:cNvPr>
          <p:cNvSpPr txBox="1"/>
          <p:nvPr/>
        </p:nvSpPr>
        <p:spPr>
          <a:xfrm>
            <a:off x="8489762" y="3245823"/>
            <a:ext cx="4395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alu</a:t>
            </a:r>
            <a:endParaRPr lang="en-US" sz="2000" dirty="0">
              <a:solidFill>
                <a:schemeClr val="bg1"/>
              </a:solidFill>
              <a:latin typeface="18 VAG Rounded Light   02390" pitchFamily="2" charset="0"/>
            </a:endParaRPr>
          </a:p>
        </p:txBody>
      </p:sp>
      <p:cxnSp>
        <p:nvCxnSpPr>
          <p:cNvPr id="472" name="Straight Arrow Connector 471">
            <a:extLst>
              <a:ext uri="{FF2B5EF4-FFF2-40B4-BE49-F238E27FC236}">
                <a16:creationId xmlns:a16="http://schemas.microsoft.com/office/drawing/2014/main" id="{908456E4-D4F5-2EA1-FF19-789AA5C3F8DA}"/>
              </a:ext>
            </a:extLst>
          </p:cNvPr>
          <p:cNvCxnSpPr>
            <a:cxnSpLocks/>
          </p:cNvCxnSpPr>
          <p:nvPr/>
        </p:nvCxnSpPr>
        <p:spPr>
          <a:xfrm flipH="1" flipV="1">
            <a:off x="5816885" y="4604793"/>
            <a:ext cx="0" cy="932688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5" name="Straight Arrow Connector 474">
            <a:extLst>
              <a:ext uri="{FF2B5EF4-FFF2-40B4-BE49-F238E27FC236}">
                <a16:creationId xmlns:a16="http://schemas.microsoft.com/office/drawing/2014/main" id="{908607ED-5082-B8EB-0CB6-ED344CA1BE73}"/>
              </a:ext>
            </a:extLst>
          </p:cNvPr>
          <p:cNvCxnSpPr>
            <a:cxnSpLocks/>
          </p:cNvCxnSpPr>
          <p:nvPr/>
        </p:nvCxnSpPr>
        <p:spPr>
          <a:xfrm flipV="1">
            <a:off x="4408736" y="5301220"/>
            <a:ext cx="0" cy="236261"/>
          </a:xfrm>
          <a:prstGeom prst="straightConnector1">
            <a:avLst/>
          </a:prstGeom>
          <a:ln w="127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9" name="Straight Arrow Connector 468">
            <a:extLst>
              <a:ext uri="{FF2B5EF4-FFF2-40B4-BE49-F238E27FC236}">
                <a16:creationId xmlns:a16="http://schemas.microsoft.com/office/drawing/2014/main" id="{D38A11AD-8791-608A-0552-C121A94FF645}"/>
              </a:ext>
            </a:extLst>
          </p:cNvPr>
          <p:cNvCxnSpPr>
            <a:cxnSpLocks/>
          </p:cNvCxnSpPr>
          <p:nvPr/>
        </p:nvCxnSpPr>
        <p:spPr>
          <a:xfrm flipV="1">
            <a:off x="6768025" y="4402393"/>
            <a:ext cx="0" cy="1135088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EC66CA67-38E7-34E8-E7FC-AAD1AEB58582}"/>
              </a:ext>
            </a:extLst>
          </p:cNvPr>
          <p:cNvGrpSpPr/>
          <p:nvPr/>
        </p:nvGrpSpPr>
        <p:grpSpPr>
          <a:xfrm>
            <a:off x="6261052" y="4187510"/>
            <a:ext cx="2859576" cy="605832"/>
            <a:chOff x="6261052" y="4187510"/>
            <a:chExt cx="2859576" cy="605832"/>
          </a:xfrm>
        </p:grpSpPr>
        <p:cxnSp>
          <p:nvCxnSpPr>
            <p:cNvPr id="420" name="Elbow Connector 419">
              <a:extLst>
                <a:ext uri="{FF2B5EF4-FFF2-40B4-BE49-F238E27FC236}">
                  <a16:creationId xmlns:a16="http://schemas.microsoft.com/office/drawing/2014/main" id="{DE0A5376-D330-42E2-FB65-5A8544619591}"/>
                </a:ext>
              </a:extLst>
            </p:cNvPr>
            <p:cNvCxnSpPr/>
            <p:nvPr/>
          </p:nvCxnSpPr>
          <p:spPr>
            <a:xfrm>
              <a:off x="6389559" y="4187510"/>
              <a:ext cx="2501519" cy="605832"/>
            </a:xfrm>
            <a:prstGeom prst="bentConnector3">
              <a:avLst>
                <a:gd name="adj1" fmla="val -363"/>
              </a:avLst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headEnd type="oval"/>
              <a:tailEnd type="none" w="lg" len="lg"/>
            </a:ln>
            <a:effectLst>
              <a:glow rad="88900">
                <a:srgbClr val="011223">
                  <a:alpha val="90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1" name="Elbow Connector 420">
              <a:extLst>
                <a:ext uri="{FF2B5EF4-FFF2-40B4-BE49-F238E27FC236}">
                  <a16:creationId xmlns:a16="http://schemas.microsoft.com/office/drawing/2014/main" id="{356B3A68-0F26-F67A-1004-D091F831F6EB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8879358" y="4552072"/>
              <a:ext cx="252992" cy="229548"/>
            </a:xfrm>
            <a:prstGeom prst="bentConnector2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4" name="Elbow Connector 423">
              <a:extLst>
                <a:ext uri="{FF2B5EF4-FFF2-40B4-BE49-F238E27FC236}">
                  <a16:creationId xmlns:a16="http://schemas.microsoft.com/office/drawing/2014/main" id="{8C12DBEE-9119-E687-12AE-4F54DD2F9145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7322511" y="4361210"/>
              <a:ext cx="518548" cy="328277"/>
            </a:xfrm>
            <a:prstGeom prst="bentConnector2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4" name="Straight Arrow Connector 393">
              <a:extLst>
                <a:ext uri="{FF2B5EF4-FFF2-40B4-BE49-F238E27FC236}">
                  <a16:creationId xmlns:a16="http://schemas.microsoft.com/office/drawing/2014/main" id="{296AC102-0DC9-9CA8-A46D-84AEF8599F88}"/>
                </a:ext>
              </a:extLst>
            </p:cNvPr>
            <p:cNvCxnSpPr/>
            <p:nvPr/>
          </p:nvCxnSpPr>
          <p:spPr>
            <a:xfrm flipV="1">
              <a:off x="6261052" y="4187510"/>
              <a:ext cx="365760" cy="0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2" name="TextBox 421">
            <a:extLst>
              <a:ext uri="{FF2B5EF4-FFF2-40B4-BE49-F238E27FC236}">
                <a16:creationId xmlns:a16="http://schemas.microsoft.com/office/drawing/2014/main" id="{C2019ECA-1D43-2798-7640-624AE67C748A}"/>
              </a:ext>
            </a:extLst>
          </p:cNvPr>
          <p:cNvSpPr txBox="1"/>
          <p:nvPr/>
        </p:nvSpPr>
        <p:spPr>
          <a:xfrm>
            <a:off x="6156892" y="4747081"/>
            <a:ext cx="6944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R[rs2]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  <a:latin typeface="18 VAG Rounded Light   0239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A1D8640-1BD8-BEED-DD26-8BB1044FBB16}"/>
              </a:ext>
            </a:extLst>
          </p:cNvPr>
          <p:cNvSpPr txBox="1"/>
          <p:nvPr/>
        </p:nvSpPr>
        <p:spPr>
          <a:xfrm>
            <a:off x="4789384" y="4884927"/>
            <a:ext cx="94929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imm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[31:0]</a:t>
            </a:r>
            <a:endParaRPr lang="en-US" sz="2000" dirty="0">
              <a:solidFill>
                <a:schemeClr val="bg1"/>
              </a:solidFill>
              <a:latin typeface="18 VAG Rounded Light   02390" pitchFamily="2" charset="0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37A331C-250D-4072-F6B6-25839190A52F}"/>
              </a:ext>
            </a:extLst>
          </p:cNvPr>
          <p:cNvCxnSpPr>
            <a:cxnSpLocks/>
          </p:cNvCxnSpPr>
          <p:nvPr/>
        </p:nvCxnSpPr>
        <p:spPr>
          <a:xfrm flipV="1">
            <a:off x="1170363" y="3643964"/>
            <a:ext cx="274320" cy="0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F8A3D43-23D6-8073-FA9C-E13A73CB5D24}"/>
              </a:ext>
            </a:extLst>
          </p:cNvPr>
          <p:cNvSpPr txBox="1"/>
          <p:nvPr/>
        </p:nvSpPr>
        <p:spPr>
          <a:xfrm>
            <a:off x="1733676" y="3669569"/>
            <a:ext cx="35458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pc</a:t>
            </a:r>
            <a:endParaRPr lang="en-US" sz="2000" dirty="0">
              <a:solidFill>
                <a:schemeClr val="bg1"/>
              </a:solidFill>
              <a:latin typeface="18 VAG Rounded Light   02390" pitchFamily="2" charset="0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27B03F4-4F70-EB67-2FC8-0AEE5100B90D}"/>
              </a:ext>
            </a:extLst>
          </p:cNvPr>
          <p:cNvCxnSpPr>
            <a:cxnSpLocks/>
          </p:cNvCxnSpPr>
          <p:nvPr/>
        </p:nvCxnSpPr>
        <p:spPr>
          <a:xfrm flipV="1">
            <a:off x="1772305" y="3654124"/>
            <a:ext cx="365760" cy="0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4EECC671-A924-2356-B7DC-DE13636CBDA5}"/>
              </a:ext>
            </a:extLst>
          </p:cNvPr>
          <p:cNvSpPr txBox="1"/>
          <p:nvPr/>
        </p:nvSpPr>
        <p:spPr>
          <a:xfrm>
            <a:off x="1968985" y="2379486"/>
            <a:ext cx="35458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+4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  <a:latin typeface="18 VAG Rounded Light   02390" pitchFamily="2" charset="0"/>
            </a:endParaRP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BA7E8C0-8665-164F-DB94-DAE69967F440}"/>
              </a:ext>
            </a:extLst>
          </p:cNvPr>
          <p:cNvCxnSpPr>
            <a:cxnSpLocks/>
          </p:cNvCxnSpPr>
          <p:nvPr/>
        </p:nvCxnSpPr>
        <p:spPr>
          <a:xfrm flipH="1">
            <a:off x="2270690" y="2496757"/>
            <a:ext cx="182880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74264EDC-6D20-221A-1FA0-C23197F903B2}"/>
              </a:ext>
            </a:extLst>
          </p:cNvPr>
          <p:cNvCxnSpPr>
            <a:cxnSpLocks/>
            <a:stCxn id="20" idx="0"/>
          </p:cNvCxnSpPr>
          <p:nvPr/>
        </p:nvCxnSpPr>
        <p:spPr>
          <a:xfrm rot="5400000" flipH="1" flipV="1">
            <a:off x="1830481" y="3046480"/>
            <a:ext cx="703576" cy="542602"/>
          </a:xfrm>
          <a:prstGeom prst="bentConnector3">
            <a:avLst>
              <a:gd name="adj1" fmla="val 100542"/>
            </a:avLst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4" name="TextBox 473">
            <a:extLst>
              <a:ext uri="{FF2B5EF4-FFF2-40B4-BE49-F238E27FC236}">
                <a16:creationId xmlns:a16="http://schemas.microsoft.com/office/drawing/2014/main" id="{EADA092F-D4E9-20EF-B62D-834B9B1CF63B}"/>
              </a:ext>
            </a:extLst>
          </p:cNvPr>
          <p:cNvSpPr txBox="1"/>
          <p:nvPr/>
        </p:nvSpPr>
        <p:spPr>
          <a:xfrm>
            <a:off x="10106672" y="3711143"/>
            <a:ext cx="4395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mem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  <a:latin typeface="18 VAG Rounded Light   02390" pitchFamily="2" charset="0"/>
            </a:endParaRPr>
          </a:p>
        </p:txBody>
      </p:sp>
      <p:cxnSp>
        <p:nvCxnSpPr>
          <p:cNvPr id="477" name="Straight Arrow Connector 476">
            <a:extLst>
              <a:ext uri="{FF2B5EF4-FFF2-40B4-BE49-F238E27FC236}">
                <a16:creationId xmlns:a16="http://schemas.microsoft.com/office/drawing/2014/main" id="{D784A5C8-32E2-3AA1-3DDB-295CDDAE88B9}"/>
              </a:ext>
            </a:extLst>
          </p:cNvPr>
          <p:cNvCxnSpPr>
            <a:cxnSpLocks/>
          </p:cNvCxnSpPr>
          <p:nvPr/>
        </p:nvCxnSpPr>
        <p:spPr>
          <a:xfrm flipV="1">
            <a:off x="10142760" y="3707112"/>
            <a:ext cx="403456" cy="7631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TextBox 131">
            <a:extLst>
              <a:ext uri="{FF2B5EF4-FFF2-40B4-BE49-F238E27FC236}">
                <a16:creationId xmlns:a16="http://schemas.microsoft.com/office/drawing/2014/main" id="{7E10B256-ADFC-8E2C-6C6F-6E4DBEC36AB1}"/>
              </a:ext>
            </a:extLst>
          </p:cNvPr>
          <p:cNvSpPr txBox="1"/>
          <p:nvPr/>
        </p:nvSpPr>
        <p:spPr>
          <a:xfrm>
            <a:off x="504032" y="3739819"/>
            <a:ext cx="4395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alu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  <a:latin typeface="18 VAG Rounded Light   02390" pitchFamily="2" charset="0"/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9E730C79-AAC2-7A21-158E-0E25313D56F3}"/>
              </a:ext>
            </a:extLst>
          </p:cNvPr>
          <p:cNvSpPr txBox="1"/>
          <p:nvPr/>
        </p:nvSpPr>
        <p:spPr>
          <a:xfrm>
            <a:off x="2780297" y="5579638"/>
            <a:ext cx="1034257" cy="2425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inst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[31:0]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  <a:latin typeface="18 VAG Rounded Light   02390" pitchFamily="2" charset="0"/>
            </a:endParaRP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96032983-17AD-87BD-753B-0DAA16E5B7AD}"/>
              </a:ext>
            </a:extLst>
          </p:cNvPr>
          <p:cNvSpPr txBox="1"/>
          <p:nvPr/>
        </p:nvSpPr>
        <p:spPr>
          <a:xfrm>
            <a:off x="735247" y="5560036"/>
            <a:ext cx="660758" cy="304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18 VAG Rounded Light   02390" pitchFamily="2" charset="0"/>
              </a:rPr>
              <a:t>PCSel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  <a:latin typeface="18 VAG Rounded Light   02390" pitchFamily="2" charset="0"/>
            </a:endParaRP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805FC406-05B2-8242-650C-D6E9D3BC10DC}"/>
              </a:ext>
            </a:extLst>
          </p:cNvPr>
          <p:cNvSpPr txBox="1"/>
          <p:nvPr/>
        </p:nvSpPr>
        <p:spPr>
          <a:xfrm>
            <a:off x="4062897" y="5552119"/>
            <a:ext cx="817853" cy="5136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1600" dirty="0" err="1">
                <a:solidFill>
                  <a:schemeClr val="accent3"/>
                </a:solidFill>
                <a:latin typeface="18 VAG Rounded Light   02390" pitchFamily="2" charset="0"/>
              </a:rPr>
              <a:t>ImmSel</a:t>
            </a:r>
            <a:endParaRPr lang="en-US" sz="1600" dirty="0">
              <a:solidFill>
                <a:schemeClr val="accent3"/>
              </a:solidFill>
              <a:latin typeface="18 VAG Rounded Light   02390" pitchFamily="2" charset="0"/>
            </a:endParaRPr>
          </a:p>
          <a:p>
            <a:pPr algn="ctr">
              <a:lnSpc>
                <a:spcPct val="85000"/>
              </a:lnSpc>
            </a:pPr>
            <a:r>
              <a:rPr lang="en-US" sz="1600" dirty="0">
                <a:solidFill>
                  <a:schemeClr val="accent5"/>
                </a:solidFill>
                <a:latin typeface="18 VAG Rounded Light   02390" pitchFamily="2" charset="0"/>
              </a:rPr>
              <a:t>B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224C16BB-9DF8-AF11-E4A9-F5900F58BC4D}"/>
              </a:ext>
            </a:extLst>
          </p:cNvPr>
          <p:cNvSpPr txBox="1"/>
          <p:nvPr/>
        </p:nvSpPr>
        <p:spPr>
          <a:xfrm>
            <a:off x="5333604" y="5554208"/>
            <a:ext cx="885179" cy="5136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18 VAG Rounded Light   02390" pitchFamily="2" charset="0"/>
              </a:rPr>
              <a:t>RegWEn</a:t>
            </a:r>
            <a:b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18 VAG Rounded Light   02390" pitchFamily="2" charset="0"/>
              </a:rPr>
            </a:b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  <a:latin typeface="18 VAG Rounded Light   02390" pitchFamily="2" charset="0"/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2668EA19-1D16-2435-39BE-AEF3AA44FFE9}"/>
              </a:ext>
            </a:extLst>
          </p:cNvPr>
          <p:cNvSpPr txBox="1"/>
          <p:nvPr/>
        </p:nvSpPr>
        <p:spPr>
          <a:xfrm>
            <a:off x="6409181" y="5555777"/>
            <a:ext cx="502061" cy="2513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18 VAG Rounded Light   02390" pitchFamily="2" charset="0"/>
              </a:rPr>
              <a:t>BrUn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18 VAG Rounded Light   02390" pitchFamily="2" charset="0"/>
            </a:endParaRP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2CC95B9F-5DF4-D7FA-AEA7-3A8533F0CD4C}"/>
              </a:ext>
            </a:extLst>
          </p:cNvPr>
          <p:cNvSpPr txBox="1"/>
          <p:nvPr/>
        </p:nvSpPr>
        <p:spPr>
          <a:xfrm>
            <a:off x="6690773" y="5779625"/>
            <a:ext cx="556563" cy="2562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BrEq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FD1E69A0-9944-8D40-E6A1-E6D049015EEA}"/>
              </a:ext>
            </a:extLst>
          </p:cNvPr>
          <p:cNvSpPr txBox="1"/>
          <p:nvPr/>
        </p:nvSpPr>
        <p:spPr>
          <a:xfrm>
            <a:off x="6954558" y="5545178"/>
            <a:ext cx="556563" cy="4131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BrLT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>
              <a:lnSpc>
                <a:spcPct val="85000"/>
              </a:lnSpc>
            </a:pP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3632A612-D2B9-ADCD-8A02-64FC0648A297}"/>
              </a:ext>
            </a:extLst>
          </p:cNvPr>
          <p:cNvSpPr txBox="1"/>
          <p:nvPr/>
        </p:nvSpPr>
        <p:spPr>
          <a:xfrm>
            <a:off x="7558332" y="5524627"/>
            <a:ext cx="449161" cy="408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1200" dirty="0" err="1">
                <a:solidFill>
                  <a:schemeClr val="accent3"/>
                </a:solidFill>
                <a:latin typeface="18 VAG Rounded Light   02390" pitchFamily="2" charset="0"/>
              </a:rPr>
              <a:t>Bsel</a:t>
            </a:r>
            <a:endParaRPr lang="en-US" sz="1200" dirty="0">
              <a:solidFill>
                <a:schemeClr val="accent3"/>
              </a:solidFill>
              <a:latin typeface="18 VAG Rounded Light   02390" pitchFamily="2" charset="0"/>
            </a:endParaRPr>
          </a:p>
          <a:p>
            <a:pPr algn="ctr">
              <a:lnSpc>
                <a:spcPct val="85000"/>
              </a:lnSpc>
            </a:pPr>
            <a:r>
              <a:rPr lang="en-US" sz="1200" dirty="0">
                <a:solidFill>
                  <a:schemeClr val="accent5"/>
                </a:solidFill>
                <a:latin typeface="18 VAG Rounded Light   02390" pitchFamily="2" charset="0"/>
              </a:rPr>
              <a:t>1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2000C3DB-EA0F-B383-7B78-CA219CC6DBC8}"/>
              </a:ext>
            </a:extLst>
          </p:cNvPr>
          <p:cNvSpPr txBox="1"/>
          <p:nvPr/>
        </p:nvSpPr>
        <p:spPr>
          <a:xfrm>
            <a:off x="7954131" y="5524627"/>
            <a:ext cx="460382" cy="408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1200" dirty="0" err="1">
                <a:solidFill>
                  <a:schemeClr val="accent3"/>
                </a:solidFill>
                <a:latin typeface="18 VAG Rounded Light   02390" pitchFamily="2" charset="0"/>
              </a:rPr>
              <a:t>Asel</a:t>
            </a:r>
            <a:endParaRPr lang="en-US" sz="1200" dirty="0">
              <a:solidFill>
                <a:schemeClr val="accent3"/>
              </a:solidFill>
              <a:latin typeface="18 VAG Rounded Light   02390" pitchFamily="2" charset="0"/>
            </a:endParaRPr>
          </a:p>
          <a:p>
            <a:pPr algn="ctr">
              <a:lnSpc>
                <a:spcPct val="85000"/>
              </a:lnSpc>
            </a:pPr>
            <a:r>
              <a:rPr lang="en-US" sz="1200" dirty="0">
                <a:solidFill>
                  <a:schemeClr val="accent1"/>
                </a:solidFill>
                <a:latin typeface="18 VAG Rounded Light   02390" pitchFamily="2" charset="0"/>
              </a:rPr>
              <a:t>1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0574EDEE-392B-DC05-E19A-7C22B2FFABF2}"/>
              </a:ext>
            </a:extLst>
          </p:cNvPr>
          <p:cNvSpPr txBox="1"/>
          <p:nvPr/>
        </p:nvSpPr>
        <p:spPr>
          <a:xfrm>
            <a:off x="9285659" y="5555777"/>
            <a:ext cx="817853" cy="2778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18 VAG Rounded Light   02390" pitchFamily="2" charset="0"/>
              </a:rPr>
              <a:t>MemRW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18 VAG Rounded Light   02390" pitchFamily="2" charset="0"/>
            </a:endParaRP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FF0F850A-25DC-02DE-3D8E-F4BBFD4155E2}"/>
              </a:ext>
            </a:extLst>
          </p:cNvPr>
          <p:cNvSpPr txBox="1"/>
          <p:nvPr/>
        </p:nvSpPr>
        <p:spPr>
          <a:xfrm>
            <a:off x="10252492" y="5557253"/>
            <a:ext cx="646331" cy="2778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18 VAG Rounded Light   02390" pitchFamily="2" charset="0"/>
              </a:rPr>
              <a:t>WBSel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18 VAG Rounded Light   02390" pitchFamily="2" charset="0"/>
            </a:endParaRPr>
          </a:p>
        </p:txBody>
      </p:sp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D5574E08-8C14-422C-BD9C-969F4F3B25C2}"/>
              </a:ext>
            </a:extLst>
          </p:cNvPr>
          <p:cNvCxnSpPr>
            <a:cxnSpLocks/>
          </p:cNvCxnSpPr>
          <p:nvPr/>
        </p:nvCxnSpPr>
        <p:spPr>
          <a:xfrm flipV="1">
            <a:off x="10664370" y="3759701"/>
            <a:ext cx="0" cy="1767040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Rectangle 170">
            <a:extLst>
              <a:ext uri="{FF2B5EF4-FFF2-40B4-BE49-F238E27FC236}">
                <a16:creationId xmlns:a16="http://schemas.microsoft.com/office/drawing/2014/main" id="{B2E54D0A-9FBB-BD56-7769-DC00BEB2FC6E}"/>
              </a:ext>
            </a:extLst>
          </p:cNvPr>
          <p:cNvSpPr/>
          <p:nvPr/>
        </p:nvSpPr>
        <p:spPr>
          <a:xfrm>
            <a:off x="324172" y="5540557"/>
            <a:ext cx="10627823" cy="741060"/>
          </a:xfrm>
          <a:prstGeom prst="rect">
            <a:avLst/>
          </a:prstGeom>
          <a:noFill/>
          <a:ln w="28575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b"/>
          <a:lstStyle/>
          <a:p>
            <a:r>
              <a:rPr lang="en-US" sz="1600" b="1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Control Logic</a:t>
            </a:r>
          </a:p>
        </p:txBody>
      </p:sp>
      <p:sp>
        <p:nvSpPr>
          <p:cNvPr id="308" name="Rectangle 307">
            <a:extLst>
              <a:ext uri="{FF2B5EF4-FFF2-40B4-BE49-F238E27FC236}">
                <a16:creationId xmlns:a16="http://schemas.microsoft.com/office/drawing/2014/main" id="{B5F21712-74F9-1B1C-C348-211340BF727D}"/>
              </a:ext>
            </a:extLst>
          </p:cNvPr>
          <p:cNvSpPr/>
          <p:nvPr/>
        </p:nvSpPr>
        <p:spPr>
          <a:xfrm>
            <a:off x="4805939" y="2918076"/>
            <a:ext cx="1440473" cy="1655090"/>
          </a:xfrm>
          <a:prstGeom prst="rect">
            <a:avLst/>
          </a:prstGeom>
          <a:noFill/>
          <a:ln w="28575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b"/>
          <a:lstStyle/>
          <a:p>
            <a:pPr>
              <a:spcBef>
                <a:spcPts val="400"/>
              </a:spcBef>
            </a:pPr>
            <a:r>
              <a:rPr lang="en-US" sz="1400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18 VAG Rounded Light   02390" pitchFamily="2" charset="0"/>
              </a:rPr>
              <a:t>dataW</a:t>
            </a:r>
            <a:endParaRPr lang="en-US" sz="1400" i="1" dirty="0">
              <a:solidFill>
                <a:schemeClr val="tx1">
                  <a:lumMod val="50000"/>
                  <a:lumOff val="50000"/>
                </a:schemeClr>
              </a:solidFill>
              <a:latin typeface="18 VAG Rounded Light   02390" pitchFamily="2" charset="0"/>
            </a:endParaRPr>
          </a:p>
          <a:p>
            <a:pPr>
              <a:spcBef>
                <a:spcPts val="1000"/>
              </a:spcBef>
            </a:pPr>
            <a:r>
              <a:rPr lang="en-US" sz="1400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18 VAG Rounded Light   02390" pitchFamily="2" charset="0"/>
              </a:rPr>
              <a:t>rsW</a:t>
            </a:r>
            <a:endParaRPr lang="en-US" sz="1400" i="1" dirty="0">
              <a:solidFill>
                <a:schemeClr val="tx1">
                  <a:lumMod val="50000"/>
                  <a:lumOff val="50000"/>
                </a:schemeClr>
              </a:solidFill>
              <a:latin typeface="18 VAG Rounded Light   02390" pitchFamily="2" charset="0"/>
            </a:endParaRPr>
          </a:p>
          <a:p>
            <a:pPr>
              <a:spcBef>
                <a:spcPts val="400"/>
              </a:spcBef>
              <a:tabLst>
                <a:tab pos="1249363" algn="r"/>
              </a:tabLst>
            </a:pP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18 VAG Rounded Light   02390" pitchFamily="2" charset="0"/>
              </a:rPr>
              <a:t>rsR1	dataR1</a:t>
            </a:r>
          </a:p>
          <a:p>
            <a:pPr>
              <a:spcBef>
                <a:spcPts val="400"/>
              </a:spcBef>
              <a:tabLst>
                <a:tab pos="1249363" algn="r"/>
              </a:tabLst>
            </a:pP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18 VAG Rounded Light   02390" pitchFamily="2" charset="0"/>
              </a:rPr>
              <a:t>rsR2	</a:t>
            </a:r>
          </a:p>
          <a:p>
            <a:pPr>
              <a:spcBef>
                <a:spcPts val="400"/>
              </a:spcBef>
              <a:tabLst>
                <a:tab pos="1249363" algn="r"/>
              </a:tabLst>
            </a:pP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18 VAG Rounded Light   02390" pitchFamily="2" charset="0"/>
              </a:rPr>
              <a:t>	dataR2</a:t>
            </a:r>
          </a:p>
          <a:p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Reg[]</a:t>
            </a: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CD295204-4CA2-FED3-4ABC-4B0EE63D057A}"/>
              </a:ext>
            </a:extLst>
          </p:cNvPr>
          <p:cNvSpPr txBox="1"/>
          <p:nvPr/>
        </p:nvSpPr>
        <p:spPr>
          <a:xfrm>
            <a:off x="657480" y="2967174"/>
            <a:ext cx="52450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pc+4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  <a:latin typeface="18 VAG Rounded Light   02390" pitchFamily="2" charset="0"/>
            </a:endParaRPr>
          </a:p>
        </p:txBody>
      </p:sp>
      <p:cxnSp>
        <p:nvCxnSpPr>
          <p:cNvPr id="196" name="Straight Connector 195">
            <a:extLst>
              <a:ext uri="{FF2B5EF4-FFF2-40B4-BE49-F238E27FC236}">
                <a16:creationId xmlns:a16="http://schemas.microsoft.com/office/drawing/2014/main" id="{5B1182A6-0946-CC24-2378-F3DAB18A8640}"/>
              </a:ext>
            </a:extLst>
          </p:cNvPr>
          <p:cNvCxnSpPr/>
          <p:nvPr/>
        </p:nvCxnSpPr>
        <p:spPr>
          <a:xfrm flipV="1">
            <a:off x="6024448" y="4561851"/>
            <a:ext cx="0" cy="118145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Trapezoid 205">
            <a:extLst>
              <a:ext uri="{FF2B5EF4-FFF2-40B4-BE49-F238E27FC236}">
                <a16:creationId xmlns:a16="http://schemas.microsoft.com/office/drawing/2014/main" id="{33B91885-5AE4-C6B6-F7D4-2831A6613805}"/>
              </a:ext>
            </a:extLst>
          </p:cNvPr>
          <p:cNvSpPr/>
          <p:nvPr/>
        </p:nvSpPr>
        <p:spPr>
          <a:xfrm rot="5400000">
            <a:off x="7564091" y="3537944"/>
            <a:ext cx="598172" cy="234496"/>
          </a:xfrm>
          <a:prstGeom prst="trapezoid">
            <a:avLst>
              <a:gd name="adj" fmla="val 62818"/>
            </a:avLst>
          </a:prstGeom>
          <a:noFill/>
          <a:ln w="57150">
            <a:solidFill>
              <a:schemeClr val="accent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vert270" rtlCol="0" anchor="ctr"/>
          <a:lstStyle/>
          <a:p>
            <a:pPr algn="ctr">
              <a:spcBef>
                <a:spcPts val="600"/>
              </a:spcBef>
            </a:pPr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  <a:p>
            <a:pPr algn="ctr">
              <a:spcBef>
                <a:spcPts val="600"/>
              </a:spcBef>
            </a:pPr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8" name="Trapezoid 7">
            <a:extLst>
              <a:ext uri="{FF2B5EF4-FFF2-40B4-BE49-F238E27FC236}">
                <a16:creationId xmlns:a16="http://schemas.microsoft.com/office/drawing/2014/main" id="{00F3B1FF-06EF-89A2-F610-57D50B3D3E5A}"/>
              </a:ext>
            </a:extLst>
          </p:cNvPr>
          <p:cNvSpPr/>
          <p:nvPr/>
        </p:nvSpPr>
        <p:spPr>
          <a:xfrm rot="5400000">
            <a:off x="630315" y="3510125"/>
            <a:ext cx="823357" cy="267680"/>
          </a:xfrm>
          <a:prstGeom prst="trapezoid">
            <a:avLst>
              <a:gd name="adj" fmla="val 85591"/>
            </a:avLst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vert270" rtlCol="0" anchor="ctr"/>
          <a:lstStyle/>
          <a:p>
            <a:pPr algn="ctr">
              <a:spcBef>
                <a:spcPts val="600"/>
              </a:spcBef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  <a:p>
            <a:pPr algn="ctr">
              <a:spcBef>
                <a:spcPts val="600"/>
              </a:spcBef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319" name="Freeform 318">
            <a:extLst>
              <a:ext uri="{FF2B5EF4-FFF2-40B4-BE49-F238E27FC236}">
                <a16:creationId xmlns:a16="http://schemas.microsoft.com/office/drawing/2014/main" id="{50D48F20-2317-959C-0E0D-67B0974EEDE2}"/>
              </a:ext>
            </a:extLst>
          </p:cNvPr>
          <p:cNvSpPr>
            <a:spLocks/>
          </p:cNvSpPr>
          <p:nvPr/>
        </p:nvSpPr>
        <p:spPr>
          <a:xfrm>
            <a:off x="8279464" y="3549544"/>
            <a:ext cx="581729" cy="1053232"/>
          </a:xfrm>
          <a:custGeom>
            <a:avLst/>
            <a:gdLst>
              <a:gd name="connsiteX0" fmla="*/ 0 w 1793965"/>
              <a:gd name="connsiteY0" fmla="*/ 0 h 4650377"/>
              <a:gd name="connsiteX1" fmla="*/ 0 w 1793965"/>
              <a:gd name="connsiteY1" fmla="*/ 1898469 h 4650377"/>
              <a:gd name="connsiteX2" fmla="*/ 478971 w 1793965"/>
              <a:gd name="connsiteY2" fmla="*/ 2333897 h 4650377"/>
              <a:gd name="connsiteX3" fmla="*/ 0 w 1793965"/>
              <a:gd name="connsiteY3" fmla="*/ 2778034 h 4650377"/>
              <a:gd name="connsiteX4" fmla="*/ 0 w 1793965"/>
              <a:gd name="connsiteY4" fmla="*/ 4650377 h 4650377"/>
              <a:gd name="connsiteX5" fmla="*/ 1793965 w 1793965"/>
              <a:gd name="connsiteY5" fmla="*/ 3666309 h 4650377"/>
              <a:gd name="connsiteX6" fmla="*/ 1793965 w 1793965"/>
              <a:gd name="connsiteY6" fmla="*/ 984069 h 4650377"/>
              <a:gd name="connsiteX7" fmla="*/ 0 w 1793965"/>
              <a:gd name="connsiteY7" fmla="*/ 0 h 4650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3965" h="4650377">
                <a:moveTo>
                  <a:pt x="0" y="0"/>
                </a:moveTo>
                <a:lnTo>
                  <a:pt x="0" y="1898469"/>
                </a:lnTo>
                <a:lnTo>
                  <a:pt x="478971" y="2333897"/>
                </a:lnTo>
                <a:lnTo>
                  <a:pt x="0" y="2778034"/>
                </a:lnTo>
                <a:lnTo>
                  <a:pt x="0" y="4650377"/>
                </a:lnTo>
                <a:lnTo>
                  <a:pt x="1793965" y="3666309"/>
                </a:lnTo>
                <a:lnTo>
                  <a:pt x="1793965" y="984069"/>
                </a:lnTo>
                <a:lnTo>
                  <a:pt x="0" y="0"/>
                </a:lnTo>
                <a:close/>
              </a:path>
            </a:pathLst>
          </a:custGeom>
          <a:noFill/>
          <a:ln w="57150">
            <a:solidFill>
              <a:schemeClr val="accent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rtlCol="0" anchor="ctr"/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endParaRPr lang="en-US" sz="16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r">
              <a:spcBef>
                <a:spcPts val="600"/>
              </a:spcBef>
              <a:spcAft>
                <a:spcPts val="600"/>
              </a:spcAft>
            </a:pPr>
            <a:r>
              <a:rPr lang="en-US" sz="1600" dirty="0">
                <a:solidFill>
                  <a:schemeClr val="bg1"/>
                </a:solidFill>
                <a:latin typeface="18 VAG Rounded Light   02390" pitchFamily="2" charset="0"/>
              </a:rPr>
              <a:t>ALU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</a:p>
        </p:txBody>
      </p:sp>
      <p:sp>
        <p:nvSpPr>
          <p:cNvPr id="23" name="Trapezoid 22">
            <a:extLst>
              <a:ext uri="{FF2B5EF4-FFF2-40B4-BE49-F238E27FC236}">
                <a16:creationId xmlns:a16="http://schemas.microsoft.com/office/drawing/2014/main" id="{B73EEB42-4A6A-0E09-586D-12B1FD4E1410}"/>
              </a:ext>
            </a:extLst>
          </p:cNvPr>
          <p:cNvSpPr/>
          <p:nvPr/>
        </p:nvSpPr>
        <p:spPr>
          <a:xfrm rot="5400000">
            <a:off x="10337532" y="3361302"/>
            <a:ext cx="682970" cy="276082"/>
          </a:xfrm>
          <a:prstGeom prst="trapezoid">
            <a:avLst>
              <a:gd name="adj" fmla="val 62818"/>
            </a:avLst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vert270" rtlCol="0" anchor="ctr"/>
          <a:lstStyle/>
          <a:p>
            <a:pPr algn="ctr">
              <a:spcBef>
                <a:spcPts val="600"/>
              </a:spcBef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  <a:p>
            <a:pPr algn="ctr">
              <a:spcBef>
                <a:spcPts val="600"/>
              </a:spcBef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694E499-9981-9A90-3CA1-1A6AE6B40906}"/>
              </a:ext>
            </a:extLst>
          </p:cNvPr>
          <p:cNvSpPr txBox="1"/>
          <p:nvPr/>
        </p:nvSpPr>
        <p:spPr>
          <a:xfrm>
            <a:off x="3302715" y="3211102"/>
            <a:ext cx="1119217" cy="8053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Bef>
                <a:spcPts val="800"/>
              </a:spcBef>
            </a:pP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inst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[11:7]</a:t>
            </a:r>
          </a:p>
          <a:p>
            <a:pPr algn="l">
              <a:spcBef>
                <a:spcPts val="800"/>
              </a:spcBef>
            </a:pP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inst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[19:15]</a:t>
            </a:r>
          </a:p>
          <a:p>
            <a:pPr algn="l">
              <a:spcBef>
                <a:spcPts val="800"/>
              </a:spcBef>
            </a:pP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inst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[24:20]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747EAB4-2749-8CD2-08DA-8853F25778D0}"/>
              </a:ext>
            </a:extLst>
          </p:cNvPr>
          <p:cNvGrpSpPr/>
          <p:nvPr/>
        </p:nvGrpSpPr>
        <p:grpSpPr>
          <a:xfrm>
            <a:off x="669619" y="2248996"/>
            <a:ext cx="2712208" cy="1271016"/>
            <a:chOff x="669619" y="2248996"/>
            <a:chExt cx="2712208" cy="1271016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13BAACE9-C583-3A4C-5C5A-05348E9725DE}"/>
                </a:ext>
              </a:extLst>
            </p:cNvPr>
            <p:cNvGrpSpPr/>
            <p:nvPr/>
          </p:nvGrpSpPr>
          <p:grpSpPr>
            <a:xfrm>
              <a:off x="669619" y="2260284"/>
              <a:ext cx="2712208" cy="1242570"/>
              <a:chOff x="669619" y="2260284"/>
              <a:chExt cx="2712208" cy="1242570"/>
            </a:xfrm>
          </p:grpSpPr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70591D75-6535-994D-E94B-EE1319B85D75}"/>
                  </a:ext>
                </a:extLst>
              </p:cNvPr>
              <p:cNvGrpSpPr/>
              <p:nvPr/>
            </p:nvGrpSpPr>
            <p:grpSpPr>
              <a:xfrm>
                <a:off x="675203" y="2260284"/>
                <a:ext cx="2706624" cy="477526"/>
                <a:chOff x="675203" y="2260284"/>
                <a:chExt cx="2706624" cy="477526"/>
              </a:xfrm>
            </p:grpSpPr>
            <p:cxnSp>
              <p:nvCxnSpPr>
                <p:cNvPr id="38" name="Elbow Connector 37">
                  <a:extLst>
                    <a:ext uri="{FF2B5EF4-FFF2-40B4-BE49-F238E27FC236}">
                      <a16:creationId xmlns:a16="http://schemas.microsoft.com/office/drawing/2014/main" id="{9D398A40-E6CF-6735-943A-64873BCF566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 flipH="1" flipV="1">
                  <a:off x="2999590" y="2363686"/>
                  <a:ext cx="477525" cy="270723"/>
                </a:xfrm>
                <a:prstGeom prst="bentConnector3">
                  <a:avLst>
                    <a:gd name="adj1" fmla="val -2954"/>
                  </a:avLst>
                </a:prstGeom>
                <a:ln w="28575">
                  <a:solidFill>
                    <a:schemeClr val="tx1">
                      <a:lumMod val="50000"/>
                      <a:lumOff val="50000"/>
                    </a:schemeClr>
                  </a:solidFill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>
                  <a:extLst>
                    <a:ext uri="{FF2B5EF4-FFF2-40B4-BE49-F238E27FC236}">
                      <a16:creationId xmlns:a16="http://schemas.microsoft.com/office/drawing/2014/main" id="{E9996797-F7EA-BB2C-F936-AC2F0445489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75203" y="2260284"/>
                  <a:ext cx="2706624" cy="1985"/>
                </a:xfrm>
                <a:prstGeom prst="line">
                  <a:avLst/>
                </a:prstGeom>
                <a:ln w="28575">
                  <a:solidFill>
                    <a:schemeClr val="tx1">
                      <a:lumMod val="50000"/>
                      <a:lumOff val="50000"/>
                    </a:schemeClr>
                  </a:solidFill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A972607A-FF02-4EF0-C12B-C696F9804C9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9619" y="3502852"/>
                <a:ext cx="274320" cy="2"/>
              </a:xfrm>
              <a:prstGeom prst="straightConnector1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E7D9FB21-F221-CAC4-4E3D-394776C21FEE}"/>
                </a:ext>
              </a:extLst>
            </p:cNvPr>
            <p:cNvCxnSpPr/>
            <p:nvPr/>
          </p:nvCxnSpPr>
          <p:spPr>
            <a:xfrm flipH="1">
              <a:off x="675203" y="2248996"/>
              <a:ext cx="0" cy="1271016"/>
            </a:xfrm>
            <a:prstGeom prst="line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21F006F-A92C-E670-F527-0C5D0CC24F18}"/>
              </a:ext>
            </a:extLst>
          </p:cNvPr>
          <p:cNvGrpSpPr/>
          <p:nvPr/>
        </p:nvGrpSpPr>
        <p:grpSpPr>
          <a:xfrm>
            <a:off x="3790286" y="2375192"/>
            <a:ext cx="7347065" cy="1124151"/>
            <a:chOff x="3790286" y="2375192"/>
            <a:chExt cx="7347065" cy="1124151"/>
          </a:xfrm>
          <a:effectLst>
            <a:glow rad="63500">
              <a:srgbClr val="011223">
                <a:alpha val="40000"/>
              </a:srgbClr>
            </a:glow>
          </a:effectLst>
        </p:grpSpPr>
        <p:cxnSp>
          <p:nvCxnSpPr>
            <p:cNvPr id="40" name="Elbow Connector 39">
              <a:extLst>
                <a:ext uri="{FF2B5EF4-FFF2-40B4-BE49-F238E27FC236}">
                  <a16:creationId xmlns:a16="http://schemas.microsoft.com/office/drawing/2014/main" id="{448E6E9A-BDBC-3EEA-859F-8B7D9F22D672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3970539" y="2216906"/>
              <a:ext cx="657210" cy="993002"/>
            </a:xfrm>
            <a:prstGeom prst="bentConnector2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8C56071-24CD-28BA-CABB-D79D3DA8C9E1}"/>
                </a:ext>
              </a:extLst>
            </p:cNvPr>
            <p:cNvCxnSpPr/>
            <p:nvPr/>
          </p:nvCxnSpPr>
          <p:spPr>
            <a:xfrm>
              <a:off x="3790286" y="2384802"/>
              <a:ext cx="7334708" cy="0"/>
            </a:xfrm>
            <a:prstGeom prst="line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Elbow Connector 41">
              <a:extLst>
                <a:ext uri="{FF2B5EF4-FFF2-40B4-BE49-F238E27FC236}">
                  <a16:creationId xmlns:a16="http://schemas.microsoft.com/office/drawing/2014/main" id="{7B51BB32-7527-E059-87E6-6067CA49732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17058" y="2375192"/>
              <a:ext cx="320293" cy="1124151"/>
            </a:xfrm>
            <a:prstGeom prst="bentConnector2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00" name="Straight Arrow Connector 199">
            <a:extLst>
              <a:ext uri="{FF2B5EF4-FFF2-40B4-BE49-F238E27FC236}">
                <a16:creationId xmlns:a16="http://schemas.microsoft.com/office/drawing/2014/main" id="{D0073840-E02A-52B9-F367-4C03ECD922AC}"/>
              </a:ext>
            </a:extLst>
          </p:cNvPr>
          <p:cNvCxnSpPr>
            <a:cxnSpLocks/>
          </p:cNvCxnSpPr>
          <p:nvPr/>
        </p:nvCxnSpPr>
        <p:spPr>
          <a:xfrm>
            <a:off x="8929306" y="3376628"/>
            <a:ext cx="1620072" cy="0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Arrow Connector 200">
            <a:extLst>
              <a:ext uri="{FF2B5EF4-FFF2-40B4-BE49-F238E27FC236}">
                <a16:creationId xmlns:a16="http://schemas.microsoft.com/office/drawing/2014/main" id="{3CD8F465-4708-7101-87E2-4AAEE10F4240}"/>
              </a:ext>
            </a:extLst>
          </p:cNvPr>
          <p:cNvCxnSpPr>
            <a:cxnSpLocks/>
          </p:cNvCxnSpPr>
          <p:nvPr/>
        </p:nvCxnSpPr>
        <p:spPr>
          <a:xfrm>
            <a:off x="8861193" y="3967940"/>
            <a:ext cx="297442" cy="0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0" name="Group 469">
            <a:extLst>
              <a:ext uri="{FF2B5EF4-FFF2-40B4-BE49-F238E27FC236}">
                <a16:creationId xmlns:a16="http://schemas.microsoft.com/office/drawing/2014/main" id="{7515659A-A30C-9C0B-EBAC-AC8F6FC7062D}"/>
              </a:ext>
            </a:extLst>
          </p:cNvPr>
          <p:cNvGrpSpPr/>
          <p:nvPr/>
        </p:nvGrpSpPr>
        <p:grpSpPr>
          <a:xfrm>
            <a:off x="447040" y="2119597"/>
            <a:ext cx="8482266" cy="1848344"/>
            <a:chOff x="447040" y="2119597"/>
            <a:chExt cx="8482266" cy="1848344"/>
          </a:xfrm>
        </p:grpSpPr>
        <p:cxnSp>
          <p:nvCxnSpPr>
            <p:cNvPr id="198" name="Elbow Connector 197">
              <a:extLst>
                <a:ext uri="{FF2B5EF4-FFF2-40B4-BE49-F238E27FC236}">
                  <a16:creationId xmlns:a16="http://schemas.microsoft.com/office/drawing/2014/main" id="{2FF5A0BA-239C-0DE4-7D12-E323633E58EA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47086" y="2119598"/>
              <a:ext cx="8482220" cy="1848343"/>
            </a:xfrm>
            <a:prstGeom prst="bentConnector3">
              <a:avLst>
                <a:gd name="adj1" fmla="val -51"/>
              </a:avLst>
            </a:prstGeom>
            <a:ln w="38100">
              <a:solidFill>
                <a:schemeClr val="accent1"/>
              </a:solidFill>
              <a:headEnd type="oval"/>
              <a:tailEnd type="none" w="lg" len="lg"/>
            </a:ln>
            <a:effectLst>
              <a:glow rad="101600">
                <a:srgbClr val="00152A">
                  <a:alpha val="67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Elbow Connector 198">
              <a:extLst>
                <a:ext uri="{FF2B5EF4-FFF2-40B4-BE49-F238E27FC236}">
                  <a16:creationId xmlns:a16="http://schemas.microsoft.com/office/drawing/2014/main" id="{6DE7245E-F14F-0A55-B565-147B42004D61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-147367" y="2714004"/>
              <a:ext cx="1656098" cy="467284"/>
            </a:xfrm>
            <a:prstGeom prst="bentConnector2">
              <a:avLst/>
            </a:prstGeom>
            <a:ln w="38100">
              <a:solidFill>
                <a:schemeClr val="accent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id="{C4CABF1C-C840-9F3E-AB67-F1D6561813BC}"/>
              </a:ext>
            </a:extLst>
          </p:cNvPr>
          <p:cNvCxnSpPr>
            <a:cxnSpLocks/>
          </p:cNvCxnSpPr>
          <p:nvPr/>
        </p:nvCxnSpPr>
        <p:spPr>
          <a:xfrm rot="10800000" flipH="1">
            <a:off x="4808959" y="4530234"/>
            <a:ext cx="2936970" cy="596712"/>
          </a:xfrm>
          <a:prstGeom prst="bentConnector3">
            <a:avLst>
              <a:gd name="adj1" fmla="val 92537"/>
            </a:avLst>
          </a:prstGeom>
          <a:ln w="28575">
            <a:solidFill>
              <a:schemeClr val="bg1"/>
            </a:solidFill>
            <a:tailEnd type="triangle" w="lg" len="lg"/>
          </a:ln>
          <a:effectLst>
            <a:glow rad="63500">
              <a:srgbClr val="00264A">
                <a:alpha val="92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6" name="Straight Arrow Connector 425">
            <a:extLst>
              <a:ext uri="{FF2B5EF4-FFF2-40B4-BE49-F238E27FC236}">
                <a16:creationId xmlns:a16="http://schemas.microsoft.com/office/drawing/2014/main" id="{E4D1DEAE-7AAB-4FA5-9AC7-CEF254DF6C1E}"/>
              </a:ext>
            </a:extLst>
          </p:cNvPr>
          <p:cNvCxnSpPr>
            <a:cxnSpLocks/>
          </p:cNvCxnSpPr>
          <p:nvPr/>
        </p:nvCxnSpPr>
        <p:spPr>
          <a:xfrm>
            <a:off x="7983123" y="4427042"/>
            <a:ext cx="301752" cy="1490"/>
          </a:xfrm>
          <a:prstGeom prst="straightConnector1">
            <a:avLst/>
          </a:prstGeom>
          <a:ln w="28575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2" name="Group 451">
            <a:extLst>
              <a:ext uri="{FF2B5EF4-FFF2-40B4-BE49-F238E27FC236}">
                <a16:creationId xmlns:a16="http://schemas.microsoft.com/office/drawing/2014/main" id="{CE8D07F2-E6FB-F766-E1E1-DAF4102D62A4}"/>
              </a:ext>
            </a:extLst>
          </p:cNvPr>
          <p:cNvGrpSpPr/>
          <p:nvPr/>
        </p:nvGrpSpPr>
        <p:grpSpPr>
          <a:xfrm>
            <a:off x="1780532" y="2760283"/>
            <a:ext cx="5965394" cy="909287"/>
            <a:chOff x="1780532" y="2760283"/>
            <a:chExt cx="5965394" cy="909287"/>
          </a:xfrm>
          <a:effectLst>
            <a:glow rad="63500">
              <a:schemeClr val="accent2">
                <a:satMod val="175000"/>
                <a:alpha val="40000"/>
              </a:schemeClr>
            </a:glow>
          </a:effectLst>
        </p:grpSpPr>
        <p:grpSp>
          <p:nvGrpSpPr>
            <p:cNvPr id="172" name="Group 171">
              <a:extLst>
                <a:ext uri="{FF2B5EF4-FFF2-40B4-BE49-F238E27FC236}">
                  <a16:creationId xmlns:a16="http://schemas.microsoft.com/office/drawing/2014/main" id="{AC1D377E-FE43-1B1D-FCF0-12F1B82B4052}"/>
                </a:ext>
              </a:extLst>
            </p:cNvPr>
            <p:cNvGrpSpPr/>
            <p:nvPr/>
          </p:nvGrpSpPr>
          <p:grpSpPr>
            <a:xfrm>
              <a:off x="1910968" y="2760283"/>
              <a:ext cx="5834958" cy="733940"/>
              <a:chOff x="1910968" y="2760283"/>
              <a:chExt cx="5834958" cy="733940"/>
            </a:xfrm>
          </p:grpSpPr>
          <p:cxnSp>
            <p:nvCxnSpPr>
              <p:cNvPr id="173" name="Elbow Connector 172">
                <a:extLst>
                  <a:ext uri="{FF2B5EF4-FFF2-40B4-BE49-F238E27FC236}">
                    <a16:creationId xmlns:a16="http://schemas.microsoft.com/office/drawing/2014/main" id="{E390CF13-3728-8277-3D3E-B31B8898A532}"/>
                  </a:ext>
                </a:extLst>
              </p:cNvPr>
              <p:cNvCxnSpPr/>
              <p:nvPr/>
            </p:nvCxnSpPr>
            <p:spPr>
              <a:xfrm flipV="1">
                <a:off x="1910968" y="2769647"/>
                <a:ext cx="1658892" cy="436843"/>
              </a:xfrm>
              <a:prstGeom prst="bentConnector4">
                <a:avLst>
                  <a:gd name="adj1" fmla="val 100039"/>
                  <a:gd name="adj2" fmla="val 45344"/>
                </a:avLst>
              </a:prstGeom>
              <a:ln w="28575">
                <a:solidFill>
                  <a:schemeClr val="accent2"/>
                </a:solidFill>
                <a:headEnd type="oval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Straight Connector 173">
                <a:extLst>
                  <a:ext uri="{FF2B5EF4-FFF2-40B4-BE49-F238E27FC236}">
                    <a16:creationId xmlns:a16="http://schemas.microsoft.com/office/drawing/2014/main" id="{EABE00C5-6753-0E18-2457-6761BCF0A19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59699" y="2760283"/>
                <a:ext cx="4023360" cy="0"/>
              </a:xfrm>
              <a:prstGeom prst="line">
                <a:avLst/>
              </a:prstGeom>
              <a:ln w="28575">
                <a:solidFill>
                  <a:schemeClr val="accent2"/>
                </a:solidFill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Elbow Connector 174">
                <a:extLst>
                  <a:ext uri="{FF2B5EF4-FFF2-40B4-BE49-F238E27FC236}">
                    <a16:creationId xmlns:a16="http://schemas.microsoft.com/office/drawing/2014/main" id="{05891022-9DF5-AB96-D32B-08916867D915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7285314" y="3033611"/>
                <a:ext cx="733939" cy="187285"/>
              </a:xfrm>
              <a:prstGeom prst="bentConnector3">
                <a:avLst>
                  <a:gd name="adj1" fmla="val 99835"/>
                </a:avLst>
              </a:prstGeom>
              <a:ln w="28575">
                <a:solidFill>
                  <a:schemeClr val="accent2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1" name="Elbow Connector 60">
              <a:extLst>
                <a:ext uri="{FF2B5EF4-FFF2-40B4-BE49-F238E27FC236}">
                  <a16:creationId xmlns:a16="http://schemas.microsoft.com/office/drawing/2014/main" id="{21D1E8F4-B2AF-A8FE-51E7-585FC59C7BAB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1616516" y="3375118"/>
              <a:ext cx="458468" cy="130436"/>
            </a:xfrm>
            <a:prstGeom prst="bentConnector3">
              <a:avLst>
                <a:gd name="adj1" fmla="val 3408"/>
              </a:avLst>
            </a:prstGeom>
            <a:ln w="28575">
              <a:solidFill>
                <a:schemeClr val="accent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35" name="Elbow Connector 434">
            <a:extLst>
              <a:ext uri="{FF2B5EF4-FFF2-40B4-BE49-F238E27FC236}">
                <a16:creationId xmlns:a16="http://schemas.microsoft.com/office/drawing/2014/main" id="{424B80CA-05F9-1646-30DD-53D39995ABBD}"/>
              </a:ext>
            </a:extLst>
          </p:cNvPr>
          <p:cNvCxnSpPr>
            <a:cxnSpLocks/>
          </p:cNvCxnSpPr>
          <p:nvPr/>
        </p:nvCxnSpPr>
        <p:spPr>
          <a:xfrm rot="16200000" flipV="1">
            <a:off x="7177509" y="4577033"/>
            <a:ext cx="1646116" cy="274779"/>
          </a:xfrm>
          <a:prstGeom prst="bentConnector3">
            <a:avLst>
              <a:gd name="adj1" fmla="val 91265"/>
            </a:avLst>
          </a:prstGeom>
          <a:ln w="127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2" name="Straight Arrow Connector 441">
            <a:extLst>
              <a:ext uri="{FF2B5EF4-FFF2-40B4-BE49-F238E27FC236}">
                <a16:creationId xmlns:a16="http://schemas.microsoft.com/office/drawing/2014/main" id="{77D15A79-CBAA-3476-E953-9E88EC542CAD}"/>
              </a:ext>
            </a:extLst>
          </p:cNvPr>
          <p:cNvCxnSpPr>
            <a:cxnSpLocks/>
          </p:cNvCxnSpPr>
          <p:nvPr/>
        </p:nvCxnSpPr>
        <p:spPr>
          <a:xfrm flipV="1">
            <a:off x="7883379" y="4657965"/>
            <a:ext cx="0" cy="879516"/>
          </a:xfrm>
          <a:prstGeom prst="straightConnector1">
            <a:avLst/>
          </a:prstGeom>
          <a:ln w="127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4" name="TextBox 463">
            <a:extLst>
              <a:ext uri="{FF2B5EF4-FFF2-40B4-BE49-F238E27FC236}">
                <a16:creationId xmlns:a16="http://schemas.microsoft.com/office/drawing/2014/main" id="{B4B0E005-1472-EEF2-85AD-0BF4C0C031D8}"/>
              </a:ext>
            </a:extLst>
          </p:cNvPr>
          <p:cNvSpPr txBox="1"/>
          <p:nvPr/>
        </p:nvSpPr>
        <p:spPr>
          <a:xfrm>
            <a:off x="6911242" y="1707711"/>
            <a:ext cx="23391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alu</a:t>
            </a:r>
            <a:r>
              <a:rPr lang="en-US" sz="20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PC + </a:t>
            </a:r>
            <a:r>
              <a:rPr lang="en-US" sz="2000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imm</a:t>
            </a:r>
            <a:endParaRPr lang="en-US" sz="2000" b="1" dirty="0">
              <a:solidFill>
                <a:schemeClr val="accent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71" name="TextBox 470">
            <a:extLst>
              <a:ext uri="{FF2B5EF4-FFF2-40B4-BE49-F238E27FC236}">
                <a16:creationId xmlns:a16="http://schemas.microsoft.com/office/drawing/2014/main" id="{4841A0A9-B472-31E7-E3B6-BAC754991D76}"/>
              </a:ext>
            </a:extLst>
          </p:cNvPr>
          <p:cNvSpPr txBox="1"/>
          <p:nvPr/>
        </p:nvSpPr>
        <p:spPr>
          <a:xfrm>
            <a:off x="7024742" y="5842259"/>
            <a:ext cx="944413" cy="466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85000"/>
              </a:lnSpc>
            </a:pPr>
            <a:r>
              <a:rPr lang="en-US" sz="1400" i="1" dirty="0">
                <a:solidFill>
                  <a:schemeClr val="accent3"/>
                </a:solidFill>
                <a:latin typeface="18 VAG Rounded Light   02390" pitchFamily="2" charset="0"/>
              </a:rPr>
              <a:t>“select </a:t>
            </a:r>
            <a:r>
              <a:rPr lang="en-US" sz="1400" b="1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imm</a:t>
            </a:r>
            <a:r>
              <a:rPr lang="en-US" sz="1400" i="1" dirty="0">
                <a:solidFill>
                  <a:schemeClr val="accent3"/>
                </a:solidFill>
                <a:latin typeface="18 VAG Rounded Light   02390" pitchFamily="2" charset="0"/>
              </a:rPr>
              <a:t>”</a:t>
            </a:r>
          </a:p>
        </p:txBody>
      </p:sp>
      <p:sp>
        <p:nvSpPr>
          <p:cNvPr id="479" name="TextBox 478">
            <a:extLst>
              <a:ext uri="{FF2B5EF4-FFF2-40B4-BE49-F238E27FC236}">
                <a16:creationId xmlns:a16="http://schemas.microsoft.com/office/drawing/2014/main" id="{A190F004-62C4-2545-8880-4B83DA6F236F}"/>
              </a:ext>
            </a:extLst>
          </p:cNvPr>
          <p:cNvSpPr txBox="1"/>
          <p:nvPr/>
        </p:nvSpPr>
        <p:spPr>
          <a:xfrm>
            <a:off x="7994488" y="5842259"/>
            <a:ext cx="944413" cy="466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5000"/>
              </a:lnSpc>
            </a:pPr>
            <a:r>
              <a:rPr lang="en-US" sz="1400" i="1" dirty="0">
                <a:solidFill>
                  <a:schemeClr val="accent3"/>
                </a:solidFill>
                <a:latin typeface="18 VAG Rounded Light   02390" pitchFamily="2" charset="0"/>
              </a:rPr>
              <a:t>“select </a:t>
            </a:r>
            <a:r>
              <a:rPr lang="en-US" sz="1400" b="1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PC</a:t>
            </a:r>
            <a:r>
              <a:rPr lang="en-US" sz="1400" i="1" dirty="0">
                <a:solidFill>
                  <a:schemeClr val="accent3"/>
                </a:solidFill>
                <a:latin typeface="18 VAG Rounded Light   02390" pitchFamily="2" charset="0"/>
              </a:rPr>
              <a:t>”</a:t>
            </a:r>
          </a:p>
        </p:txBody>
      </p:sp>
      <p:sp>
        <p:nvSpPr>
          <p:cNvPr id="480" name="TextBox 479">
            <a:extLst>
              <a:ext uri="{FF2B5EF4-FFF2-40B4-BE49-F238E27FC236}">
                <a16:creationId xmlns:a16="http://schemas.microsoft.com/office/drawing/2014/main" id="{35055AE8-7401-41F9-2E65-8C90229B1912}"/>
              </a:ext>
            </a:extLst>
          </p:cNvPr>
          <p:cNvSpPr txBox="1"/>
          <p:nvPr/>
        </p:nvSpPr>
        <p:spPr>
          <a:xfrm>
            <a:off x="8421291" y="5536765"/>
            <a:ext cx="702436" cy="4609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1400" dirty="0" err="1">
                <a:solidFill>
                  <a:schemeClr val="accent3"/>
                </a:solidFill>
                <a:latin typeface="18 VAG Rounded Light   02390" pitchFamily="2" charset="0"/>
              </a:rPr>
              <a:t>ALUSel</a:t>
            </a:r>
            <a:endParaRPr lang="en-US" sz="1400" dirty="0">
              <a:solidFill>
                <a:schemeClr val="accent3"/>
              </a:solidFill>
              <a:latin typeface="18 VAG Rounded Light   02390" pitchFamily="2" charset="0"/>
            </a:endParaRPr>
          </a:p>
          <a:p>
            <a:pPr algn="ctr">
              <a:lnSpc>
                <a:spcPct val="85000"/>
              </a:lnSpc>
            </a:pPr>
            <a:r>
              <a:rPr lang="en-US" sz="1400" dirty="0">
                <a:solidFill>
                  <a:schemeClr val="accent1"/>
                </a:solidFill>
                <a:latin typeface="18 VAG Rounded Light   02390" pitchFamily="2" charset="0"/>
              </a:rPr>
              <a:t>Add</a:t>
            </a:r>
          </a:p>
        </p:txBody>
      </p:sp>
      <p:cxnSp>
        <p:nvCxnSpPr>
          <p:cNvPr id="448" name="Straight Arrow Connector 447">
            <a:extLst>
              <a:ext uri="{FF2B5EF4-FFF2-40B4-BE49-F238E27FC236}">
                <a16:creationId xmlns:a16="http://schemas.microsoft.com/office/drawing/2014/main" id="{30435E35-829A-9B0E-3C1B-8AC96951ACA1}"/>
              </a:ext>
            </a:extLst>
          </p:cNvPr>
          <p:cNvCxnSpPr>
            <a:cxnSpLocks/>
          </p:cNvCxnSpPr>
          <p:nvPr/>
        </p:nvCxnSpPr>
        <p:spPr>
          <a:xfrm flipH="1" flipV="1">
            <a:off x="8608065" y="4473876"/>
            <a:ext cx="0" cy="1063605"/>
          </a:xfrm>
          <a:prstGeom prst="straightConnector1">
            <a:avLst/>
          </a:prstGeom>
          <a:ln w="127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5FF65934-C540-D4EB-5E26-A7998F695809}"/>
              </a:ext>
            </a:extLst>
          </p:cNvPr>
          <p:cNvSpPr/>
          <p:nvPr/>
        </p:nvSpPr>
        <p:spPr>
          <a:xfrm>
            <a:off x="4095066" y="4684066"/>
            <a:ext cx="734547" cy="615137"/>
          </a:xfrm>
          <a:prstGeom prst="roundRect">
            <a:avLst/>
          </a:prstGeom>
          <a:solidFill>
            <a:srgbClr val="011223"/>
          </a:solidFill>
          <a:ln w="28575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r>
              <a:rPr lang="en-US" sz="1400" dirty="0" err="1">
                <a:solidFill>
                  <a:schemeClr val="bg1"/>
                </a:solidFill>
                <a:latin typeface="18 VAG Rounded Light   02390" pitchFamily="2" charset="0"/>
              </a:rPr>
              <a:t>Imm</a:t>
            </a:r>
            <a:r>
              <a:rPr lang="en-US" sz="1400" dirty="0">
                <a:solidFill>
                  <a:schemeClr val="bg1"/>
                </a:solidFill>
                <a:latin typeface="18 VAG Rounded Light   02390" pitchFamily="2" charset="0"/>
              </a:rPr>
              <a:t>. Gen</a:t>
            </a:r>
          </a:p>
        </p:txBody>
      </p:sp>
      <p:sp>
        <p:nvSpPr>
          <p:cNvPr id="14" name="Trapezoid 13">
            <a:extLst>
              <a:ext uri="{FF2B5EF4-FFF2-40B4-BE49-F238E27FC236}">
                <a16:creationId xmlns:a16="http://schemas.microsoft.com/office/drawing/2014/main" id="{1FA82655-74D3-4483-7C00-4AA72A5B4B28}"/>
              </a:ext>
            </a:extLst>
          </p:cNvPr>
          <p:cNvSpPr/>
          <p:nvPr/>
        </p:nvSpPr>
        <p:spPr>
          <a:xfrm rot="5400000">
            <a:off x="7564091" y="4309794"/>
            <a:ext cx="598172" cy="234496"/>
          </a:xfrm>
          <a:prstGeom prst="trapezoid">
            <a:avLst>
              <a:gd name="adj" fmla="val 62818"/>
            </a:avLst>
          </a:prstGeom>
          <a:noFill/>
          <a:ln w="1905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vert270" rtlCol="0" anchor="ctr"/>
          <a:lstStyle/>
          <a:p>
            <a:pPr algn="ctr">
              <a:spcBef>
                <a:spcPts val="600"/>
              </a:spcBef>
            </a:pPr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  <a:p>
            <a:pPr algn="ctr">
              <a:spcBef>
                <a:spcPts val="600"/>
              </a:spcBef>
            </a:pPr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7253913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0F34E2EF-E6E4-480A-85BB-220BE1C28AFF}"/>
              </a:ext>
            </a:extLst>
          </p:cNvPr>
          <p:cNvSpPr/>
          <p:nvPr/>
        </p:nvSpPr>
        <p:spPr>
          <a:xfrm>
            <a:off x="4095066" y="4684066"/>
            <a:ext cx="734547" cy="615137"/>
          </a:xfrm>
          <a:prstGeom prst="roundRect">
            <a:avLst/>
          </a:prstGeom>
          <a:noFill/>
          <a:ln w="1905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r>
              <a:rPr lang="en-US" sz="1400" dirty="0" err="1">
                <a:solidFill>
                  <a:schemeClr val="bg1"/>
                </a:solidFill>
                <a:latin typeface="18 VAG Rounded Light   02390" pitchFamily="2" charset="0"/>
              </a:rPr>
              <a:t>Imm</a:t>
            </a:r>
            <a:r>
              <a:rPr lang="en-US" sz="1400" dirty="0">
                <a:solidFill>
                  <a:schemeClr val="bg1"/>
                </a:solidFill>
                <a:latin typeface="18 VAG Rounded Light   02390" pitchFamily="2" charset="0"/>
              </a:rPr>
              <a:t>. Gen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A5E8AD9-296E-37B4-4E87-99DCBDA65600}"/>
              </a:ext>
            </a:extLst>
          </p:cNvPr>
          <p:cNvSpPr txBox="1"/>
          <p:nvPr/>
        </p:nvSpPr>
        <p:spPr>
          <a:xfrm>
            <a:off x="3131237" y="4777354"/>
            <a:ext cx="103425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en-US" sz="110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inst</a:t>
            </a:r>
            <a:r>
              <a:rPr kumimoji="0" lang="en-US" sz="11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[31:7]</a:t>
            </a:r>
            <a:endParaRPr lang="en-US" sz="2000" dirty="0">
              <a:solidFill>
                <a:schemeClr val="bg1"/>
              </a:solidFill>
              <a:latin typeface="18 VAG Rounded Light   02390" pitchFamily="2" charset="0"/>
            </a:endParaRPr>
          </a:p>
        </p:txBody>
      </p:sp>
      <p:cxnSp>
        <p:nvCxnSpPr>
          <p:cNvPr id="476" name="Straight Arrow Connector 475">
            <a:extLst>
              <a:ext uri="{FF2B5EF4-FFF2-40B4-BE49-F238E27FC236}">
                <a16:creationId xmlns:a16="http://schemas.microsoft.com/office/drawing/2014/main" id="{542881D0-E006-5FD1-06B4-BF7FDE875101}"/>
              </a:ext>
            </a:extLst>
          </p:cNvPr>
          <p:cNvCxnSpPr>
            <a:cxnSpLocks/>
          </p:cNvCxnSpPr>
          <p:nvPr/>
        </p:nvCxnSpPr>
        <p:spPr>
          <a:xfrm>
            <a:off x="6985475" y="4381734"/>
            <a:ext cx="0" cy="1184173"/>
          </a:xfrm>
          <a:prstGeom prst="straightConnector1">
            <a:avLst/>
          </a:prstGeom>
          <a:ln w="28575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8" name="Straight Arrow Connector 477">
            <a:extLst>
              <a:ext uri="{FF2B5EF4-FFF2-40B4-BE49-F238E27FC236}">
                <a16:creationId xmlns:a16="http://schemas.microsoft.com/office/drawing/2014/main" id="{DB1CA216-A44B-94A2-491B-0FE076CC9699}"/>
              </a:ext>
            </a:extLst>
          </p:cNvPr>
          <p:cNvCxnSpPr>
            <a:cxnSpLocks/>
          </p:cNvCxnSpPr>
          <p:nvPr/>
        </p:nvCxnSpPr>
        <p:spPr>
          <a:xfrm>
            <a:off x="7198463" y="4391981"/>
            <a:ext cx="0" cy="1173926"/>
          </a:xfrm>
          <a:prstGeom prst="straightConnector1">
            <a:avLst/>
          </a:prstGeom>
          <a:ln w="28575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id="{C4CABF1C-C840-9F3E-AB67-F1D6561813BC}"/>
              </a:ext>
            </a:extLst>
          </p:cNvPr>
          <p:cNvCxnSpPr>
            <a:cxnSpLocks/>
          </p:cNvCxnSpPr>
          <p:nvPr/>
        </p:nvCxnSpPr>
        <p:spPr>
          <a:xfrm rot="10800000" flipH="1">
            <a:off x="4808959" y="4530234"/>
            <a:ext cx="2936970" cy="596712"/>
          </a:xfrm>
          <a:prstGeom prst="bentConnector3">
            <a:avLst>
              <a:gd name="adj1" fmla="val 92537"/>
            </a:avLst>
          </a:prstGeom>
          <a:ln w="28575">
            <a:solidFill>
              <a:schemeClr val="bg1"/>
            </a:solidFill>
            <a:tailEnd type="triangle" w="lg" len="lg"/>
          </a:ln>
          <a:effectLst>
            <a:glow rad="63500">
              <a:srgbClr val="00264A">
                <a:alpha val="92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163182A8-AAC2-5CFD-2ED1-D6AE1F385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tabLst>
                <a:tab pos="10280650" algn="r"/>
              </a:tabLst>
            </a:pPr>
            <a:r>
              <a:rPr lang="en-US" dirty="0"/>
              <a:t>Lighting the Branch Datapath</a:t>
            </a:r>
            <a:endParaRPr lang="en-US" dirty="0">
              <a:solidFill>
                <a:schemeClr val="bg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07" name="Rectangle 306">
            <a:extLst>
              <a:ext uri="{FF2B5EF4-FFF2-40B4-BE49-F238E27FC236}">
                <a16:creationId xmlns:a16="http://schemas.microsoft.com/office/drawing/2014/main" id="{5E2B3D3E-7682-F6FD-4010-CC6BCDC1F9BA}"/>
              </a:ext>
            </a:extLst>
          </p:cNvPr>
          <p:cNvSpPr/>
          <p:nvPr/>
        </p:nvSpPr>
        <p:spPr>
          <a:xfrm>
            <a:off x="2124990" y="3375224"/>
            <a:ext cx="934483" cy="1152150"/>
          </a:xfrm>
          <a:prstGeom prst="rect">
            <a:avLst/>
          </a:prstGeom>
          <a:noFill/>
          <a:ln w="28575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b"/>
          <a:lstStyle/>
          <a:p>
            <a:r>
              <a:rPr lang="en-US" sz="1400" i="1" dirty="0" err="1">
                <a:solidFill>
                  <a:schemeClr val="bg1"/>
                </a:solidFill>
                <a:latin typeface="18 VAG Rounded Light   02390" pitchFamily="2" charset="0"/>
              </a:rPr>
              <a:t>addr</a:t>
            </a:r>
            <a:endParaRPr lang="en-US" sz="1400" i="1" dirty="0">
              <a:solidFill>
                <a:schemeClr val="bg1"/>
              </a:solidFill>
              <a:latin typeface="18 VAG Rounded Light   02390" pitchFamily="2" charset="0"/>
            </a:endParaRPr>
          </a:p>
          <a:p>
            <a:pPr algn="r"/>
            <a:r>
              <a:rPr lang="en-US" sz="1400" i="1" dirty="0" err="1">
                <a:solidFill>
                  <a:schemeClr val="bg1"/>
                </a:solidFill>
                <a:latin typeface="18 VAG Rounded Light   02390" pitchFamily="2" charset="0"/>
              </a:rPr>
              <a:t>inst</a:t>
            </a:r>
            <a:endParaRPr lang="en-US" sz="1400" i="1" dirty="0">
              <a:solidFill>
                <a:schemeClr val="bg1"/>
              </a:solidFill>
              <a:latin typeface="18 VAG Rounded Light   02390" pitchFamily="2" charset="0"/>
            </a:endParaRPr>
          </a:p>
          <a:p>
            <a:endParaRPr lang="en-US" sz="1600" dirty="0">
              <a:solidFill>
                <a:schemeClr val="bg1"/>
              </a:solidFill>
              <a:latin typeface="18 VAG Rounded Light   02390" pitchFamily="2" charset="0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IMEM</a:t>
            </a:r>
          </a:p>
        </p:txBody>
      </p:sp>
      <p:sp>
        <p:nvSpPr>
          <p:cNvPr id="320" name="Rounded Rectangle 319">
            <a:extLst>
              <a:ext uri="{FF2B5EF4-FFF2-40B4-BE49-F238E27FC236}">
                <a16:creationId xmlns:a16="http://schemas.microsoft.com/office/drawing/2014/main" id="{4FDE1979-E809-7A50-A64F-A7DC871340D6}"/>
              </a:ext>
            </a:extLst>
          </p:cNvPr>
          <p:cNvSpPr/>
          <p:nvPr/>
        </p:nvSpPr>
        <p:spPr>
          <a:xfrm>
            <a:off x="6623312" y="3477823"/>
            <a:ext cx="723547" cy="890604"/>
          </a:xfrm>
          <a:prstGeom prst="roundRect">
            <a:avLst/>
          </a:prstGeom>
          <a:noFill/>
          <a:ln w="28575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bg1"/>
                </a:solidFill>
                <a:latin typeface="18 VAG Rounded Light   02390" pitchFamily="2" charset="0"/>
              </a:rPr>
              <a:t>Branch Comp.</a:t>
            </a:r>
          </a:p>
        </p:txBody>
      </p:sp>
      <p:sp>
        <p:nvSpPr>
          <p:cNvPr id="324" name="Freeform 323">
            <a:extLst>
              <a:ext uri="{FF2B5EF4-FFF2-40B4-BE49-F238E27FC236}">
                <a16:creationId xmlns:a16="http://schemas.microsoft.com/office/drawing/2014/main" id="{C3F319D4-E9C9-BF79-1D0B-B024CF36D456}"/>
              </a:ext>
            </a:extLst>
          </p:cNvPr>
          <p:cNvSpPr>
            <a:spLocks/>
          </p:cNvSpPr>
          <p:nvPr/>
        </p:nvSpPr>
        <p:spPr>
          <a:xfrm>
            <a:off x="2458278" y="2385959"/>
            <a:ext cx="644039" cy="714015"/>
          </a:xfrm>
          <a:custGeom>
            <a:avLst/>
            <a:gdLst>
              <a:gd name="connsiteX0" fmla="*/ 0 w 1793965"/>
              <a:gd name="connsiteY0" fmla="*/ 0 h 4650377"/>
              <a:gd name="connsiteX1" fmla="*/ 0 w 1793965"/>
              <a:gd name="connsiteY1" fmla="*/ 1898469 h 4650377"/>
              <a:gd name="connsiteX2" fmla="*/ 478971 w 1793965"/>
              <a:gd name="connsiteY2" fmla="*/ 2333897 h 4650377"/>
              <a:gd name="connsiteX3" fmla="*/ 0 w 1793965"/>
              <a:gd name="connsiteY3" fmla="*/ 2778034 h 4650377"/>
              <a:gd name="connsiteX4" fmla="*/ 0 w 1793965"/>
              <a:gd name="connsiteY4" fmla="*/ 4650377 h 4650377"/>
              <a:gd name="connsiteX5" fmla="*/ 1793965 w 1793965"/>
              <a:gd name="connsiteY5" fmla="*/ 3666309 h 4650377"/>
              <a:gd name="connsiteX6" fmla="*/ 1793965 w 1793965"/>
              <a:gd name="connsiteY6" fmla="*/ 984069 h 4650377"/>
              <a:gd name="connsiteX7" fmla="*/ 0 w 1793965"/>
              <a:gd name="connsiteY7" fmla="*/ 0 h 4650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3965" h="4650377">
                <a:moveTo>
                  <a:pt x="0" y="0"/>
                </a:moveTo>
                <a:lnTo>
                  <a:pt x="0" y="1898469"/>
                </a:lnTo>
                <a:lnTo>
                  <a:pt x="478971" y="2333897"/>
                </a:lnTo>
                <a:lnTo>
                  <a:pt x="0" y="2778034"/>
                </a:lnTo>
                <a:lnTo>
                  <a:pt x="0" y="4650377"/>
                </a:lnTo>
                <a:lnTo>
                  <a:pt x="1793965" y="3666309"/>
                </a:lnTo>
                <a:lnTo>
                  <a:pt x="1793965" y="984069"/>
                </a:lnTo>
                <a:lnTo>
                  <a:pt x="0" y="0"/>
                </a:lnTo>
                <a:close/>
              </a:path>
            </a:pathLst>
          </a:custGeom>
          <a:noFill/>
          <a:ln w="28575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rtlCol="0" anchor="ctr"/>
          <a:lstStyle/>
          <a:p>
            <a:pPr algn="r"/>
            <a:r>
              <a:rPr lang="en-US" sz="1600" dirty="0">
                <a:solidFill>
                  <a:schemeClr val="bg1"/>
                </a:solidFill>
                <a:latin typeface="18 VAG Rounded Light   02390" pitchFamily="2" charset="0"/>
              </a:rPr>
              <a:t>add</a:t>
            </a:r>
          </a:p>
        </p:txBody>
      </p:sp>
      <p:sp>
        <p:nvSpPr>
          <p:cNvPr id="327" name="Isosceles Triangle 59">
            <a:extLst>
              <a:ext uri="{FF2B5EF4-FFF2-40B4-BE49-F238E27FC236}">
                <a16:creationId xmlns:a16="http://schemas.microsoft.com/office/drawing/2014/main" id="{EFECB578-3A21-E891-8D71-0213F089D1C0}"/>
              </a:ext>
            </a:extLst>
          </p:cNvPr>
          <p:cNvSpPr>
            <a:spLocks noChangeAspect="1"/>
          </p:cNvSpPr>
          <p:nvPr/>
        </p:nvSpPr>
        <p:spPr>
          <a:xfrm>
            <a:off x="5943281" y="4428532"/>
            <a:ext cx="182880" cy="142528"/>
          </a:xfrm>
          <a:prstGeom prst="triangle">
            <a:avLst/>
          </a:prstGeom>
          <a:noFill/>
          <a:ln w="28575" cap="flat" cmpd="sng" algn="ctr">
            <a:solidFill>
              <a:schemeClr val="bg1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18 VAG Rounded Light   02390" pitchFamily="2" charset="0"/>
            </a:endParaRPr>
          </a:p>
        </p:txBody>
      </p:sp>
      <p:sp>
        <p:nvSpPr>
          <p:cNvPr id="329" name="Isosceles Triangle 59">
            <a:extLst>
              <a:ext uri="{FF2B5EF4-FFF2-40B4-BE49-F238E27FC236}">
                <a16:creationId xmlns:a16="http://schemas.microsoft.com/office/drawing/2014/main" id="{4BB69EA9-5AFD-ECF3-6FBC-565768226B64}"/>
              </a:ext>
            </a:extLst>
          </p:cNvPr>
          <p:cNvSpPr/>
          <p:nvPr/>
        </p:nvSpPr>
        <p:spPr>
          <a:xfrm>
            <a:off x="9886099" y="4540637"/>
            <a:ext cx="182880" cy="172777"/>
          </a:xfrm>
          <a:prstGeom prst="triangle">
            <a:avLst/>
          </a:prstGeom>
          <a:noFill/>
          <a:ln w="28575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18 VAG Rounded Light   02390" pitchFamily="2" charset="0"/>
            </a:endParaRPr>
          </a:p>
        </p:txBody>
      </p:sp>
      <p:grpSp>
        <p:nvGrpSpPr>
          <p:cNvPr id="330" name="Group 329">
            <a:extLst>
              <a:ext uri="{FF2B5EF4-FFF2-40B4-BE49-F238E27FC236}">
                <a16:creationId xmlns:a16="http://schemas.microsoft.com/office/drawing/2014/main" id="{B7F7F169-A5F4-56F1-6936-D7E5E795DF1A}"/>
              </a:ext>
            </a:extLst>
          </p:cNvPr>
          <p:cNvGrpSpPr/>
          <p:nvPr/>
        </p:nvGrpSpPr>
        <p:grpSpPr>
          <a:xfrm>
            <a:off x="1430760" y="3270286"/>
            <a:ext cx="349772" cy="747357"/>
            <a:chOff x="959047" y="3126189"/>
            <a:chExt cx="415675" cy="914792"/>
          </a:xfrm>
        </p:grpSpPr>
        <p:sp>
          <p:nvSpPr>
            <p:cNvPr id="331" name="Rectangle 330">
              <a:extLst>
                <a:ext uri="{FF2B5EF4-FFF2-40B4-BE49-F238E27FC236}">
                  <a16:creationId xmlns:a16="http://schemas.microsoft.com/office/drawing/2014/main" id="{A5C8CA32-3065-E6B7-1BD4-077B2DB839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9047" y="3126189"/>
              <a:ext cx="415675" cy="914792"/>
            </a:xfrm>
            <a:prstGeom prst="rect">
              <a:avLst/>
            </a:prstGeom>
            <a:noFill/>
            <a:ln w="28575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lIns="68580" tIns="34290" rIns="68580" bIns="34290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urier New" panose="02070309020205020404" pitchFamily="49" charset="0"/>
                  <a:ea typeface="ＭＳ Ｐゴシック" pitchFamily="-1" charset="-128"/>
                  <a:cs typeface="Courier New" panose="02070309020205020404" pitchFamily="49" charset="0"/>
                </a:rPr>
                <a:t>PC</a:t>
              </a:r>
            </a:p>
          </p:txBody>
        </p:sp>
        <p:sp>
          <p:nvSpPr>
            <p:cNvPr id="332" name="Isosceles Triangle 58">
              <a:extLst>
                <a:ext uri="{FF2B5EF4-FFF2-40B4-BE49-F238E27FC236}">
                  <a16:creationId xmlns:a16="http://schemas.microsoft.com/office/drawing/2014/main" id="{CC9BC0A6-4DFD-877B-775C-BD92FA021900}"/>
                </a:ext>
              </a:extLst>
            </p:cNvPr>
            <p:cNvSpPr/>
            <p:nvPr/>
          </p:nvSpPr>
          <p:spPr>
            <a:xfrm>
              <a:off x="1069894" y="3868203"/>
              <a:ext cx="221693" cy="172777"/>
            </a:xfrm>
            <a:prstGeom prst="triangle">
              <a:avLst/>
            </a:prstGeom>
            <a:noFill/>
            <a:ln w="28575" cap="flat" cmpd="sng" algn="ctr">
              <a:solidFill>
                <a:schemeClr val="bg1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18 VAG Rounded Light   02390" pitchFamily="2" charset="0"/>
              </a:endParaRPr>
            </a:p>
          </p:txBody>
        </p:sp>
      </p:grpSp>
      <p:cxnSp>
        <p:nvCxnSpPr>
          <p:cNvPr id="375" name="Elbow Connector 374">
            <a:extLst>
              <a:ext uri="{FF2B5EF4-FFF2-40B4-BE49-F238E27FC236}">
                <a16:creationId xmlns:a16="http://schemas.microsoft.com/office/drawing/2014/main" id="{8CB4FC43-FB1E-DAD9-6933-1031DF7B151C}"/>
              </a:ext>
            </a:extLst>
          </p:cNvPr>
          <p:cNvCxnSpPr>
            <a:cxnSpLocks/>
          </p:cNvCxnSpPr>
          <p:nvPr/>
        </p:nvCxnSpPr>
        <p:spPr>
          <a:xfrm flipV="1">
            <a:off x="3059473" y="3420761"/>
            <a:ext cx="1734699" cy="530538"/>
          </a:xfrm>
          <a:prstGeom prst="bentConnector3">
            <a:avLst>
              <a:gd name="adj1" fmla="val 17787"/>
            </a:avLst>
          </a:prstGeom>
          <a:ln w="28575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6" name="Straight Arrow Connector 375">
            <a:extLst>
              <a:ext uri="{FF2B5EF4-FFF2-40B4-BE49-F238E27FC236}">
                <a16:creationId xmlns:a16="http://schemas.microsoft.com/office/drawing/2014/main" id="{06C5600C-FF32-7B65-A838-616535BD3D13}"/>
              </a:ext>
            </a:extLst>
          </p:cNvPr>
          <p:cNvCxnSpPr/>
          <p:nvPr/>
        </p:nvCxnSpPr>
        <p:spPr>
          <a:xfrm>
            <a:off x="3357586" y="3685070"/>
            <a:ext cx="1452348" cy="0"/>
          </a:xfrm>
          <a:prstGeom prst="straightConnector1">
            <a:avLst/>
          </a:prstGeom>
          <a:ln w="28575">
            <a:solidFill>
              <a:schemeClr val="bg1"/>
            </a:solidFill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7" name="Straight Arrow Connector 376">
            <a:extLst>
              <a:ext uri="{FF2B5EF4-FFF2-40B4-BE49-F238E27FC236}">
                <a16:creationId xmlns:a16="http://schemas.microsoft.com/office/drawing/2014/main" id="{205D2502-C217-CFAD-90DA-7224BAC69EC5}"/>
              </a:ext>
            </a:extLst>
          </p:cNvPr>
          <p:cNvCxnSpPr/>
          <p:nvPr/>
        </p:nvCxnSpPr>
        <p:spPr>
          <a:xfrm>
            <a:off x="3357586" y="3951299"/>
            <a:ext cx="1452348" cy="0"/>
          </a:xfrm>
          <a:prstGeom prst="straightConnector1">
            <a:avLst/>
          </a:prstGeom>
          <a:ln w="28575">
            <a:solidFill>
              <a:schemeClr val="bg1"/>
            </a:solidFill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6" name="Straight Arrow Connector 385">
            <a:extLst>
              <a:ext uri="{FF2B5EF4-FFF2-40B4-BE49-F238E27FC236}">
                <a16:creationId xmlns:a16="http://schemas.microsoft.com/office/drawing/2014/main" id="{5795E669-F7FD-51D5-9708-7B3C9BD34CCE}"/>
              </a:ext>
            </a:extLst>
          </p:cNvPr>
          <p:cNvCxnSpPr/>
          <p:nvPr/>
        </p:nvCxnSpPr>
        <p:spPr>
          <a:xfrm>
            <a:off x="3190630" y="3951299"/>
            <a:ext cx="0" cy="1575442"/>
          </a:xfrm>
          <a:prstGeom prst="straightConnector1">
            <a:avLst/>
          </a:prstGeom>
          <a:ln w="28575">
            <a:solidFill>
              <a:schemeClr val="bg1"/>
            </a:solidFill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7" name="Straight Arrow Connector 386">
            <a:extLst>
              <a:ext uri="{FF2B5EF4-FFF2-40B4-BE49-F238E27FC236}">
                <a16:creationId xmlns:a16="http://schemas.microsoft.com/office/drawing/2014/main" id="{A5D422CF-1692-106D-093A-8F6E171C79D9}"/>
              </a:ext>
            </a:extLst>
          </p:cNvPr>
          <p:cNvCxnSpPr>
            <a:cxnSpLocks/>
          </p:cNvCxnSpPr>
          <p:nvPr/>
        </p:nvCxnSpPr>
        <p:spPr>
          <a:xfrm flipV="1">
            <a:off x="3187909" y="5013221"/>
            <a:ext cx="914400" cy="0"/>
          </a:xfrm>
          <a:prstGeom prst="straightConnector1">
            <a:avLst/>
          </a:prstGeom>
          <a:ln w="28575">
            <a:solidFill>
              <a:schemeClr val="bg1"/>
            </a:solidFill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9" name="Elbow Connector 398">
            <a:extLst>
              <a:ext uri="{FF2B5EF4-FFF2-40B4-BE49-F238E27FC236}">
                <a16:creationId xmlns:a16="http://schemas.microsoft.com/office/drawing/2014/main" id="{81177FA1-F44B-D412-678F-D0996FE371E5}"/>
              </a:ext>
            </a:extLst>
          </p:cNvPr>
          <p:cNvCxnSpPr>
            <a:cxnSpLocks/>
          </p:cNvCxnSpPr>
          <p:nvPr/>
        </p:nvCxnSpPr>
        <p:spPr>
          <a:xfrm rot="16200000" flipH="1">
            <a:off x="7031628" y="3034682"/>
            <a:ext cx="94632" cy="1367664"/>
          </a:xfrm>
          <a:prstGeom prst="bentConnector4">
            <a:avLst>
              <a:gd name="adj1" fmla="val -456294"/>
              <a:gd name="adj2" fmla="val 76963"/>
            </a:avLst>
          </a:prstGeom>
          <a:ln w="28575">
            <a:solidFill>
              <a:schemeClr val="bg1"/>
            </a:solidFill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5" name="TextBox 404">
            <a:extLst>
              <a:ext uri="{FF2B5EF4-FFF2-40B4-BE49-F238E27FC236}">
                <a16:creationId xmlns:a16="http://schemas.microsoft.com/office/drawing/2014/main" id="{FEB16DF6-43AA-9A5F-FFF9-30CB1A3DA5D6}"/>
              </a:ext>
            </a:extLst>
          </p:cNvPr>
          <p:cNvSpPr txBox="1"/>
          <p:nvPr/>
        </p:nvSpPr>
        <p:spPr>
          <a:xfrm>
            <a:off x="6349656" y="3011006"/>
            <a:ext cx="6944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R[rs1]</a:t>
            </a:r>
            <a:endParaRPr lang="en-US" sz="2000" dirty="0">
              <a:solidFill>
                <a:schemeClr val="bg1"/>
              </a:solidFill>
              <a:latin typeface="18 VAG Rounded Light   02390" pitchFamily="2" charset="0"/>
            </a:endParaRPr>
          </a:p>
        </p:txBody>
      </p:sp>
      <p:sp>
        <p:nvSpPr>
          <p:cNvPr id="309" name="Rectangle 308">
            <a:extLst>
              <a:ext uri="{FF2B5EF4-FFF2-40B4-BE49-F238E27FC236}">
                <a16:creationId xmlns:a16="http://schemas.microsoft.com/office/drawing/2014/main" id="{6BC64DA7-A1B1-1E33-61B5-D83764BAC155}"/>
              </a:ext>
            </a:extLst>
          </p:cNvPr>
          <p:cNvSpPr/>
          <p:nvPr/>
        </p:nvSpPr>
        <p:spPr>
          <a:xfrm>
            <a:off x="9120628" y="3586419"/>
            <a:ext cx="1021734" cy="1127284"/>
          </a:xfrm>
          <a:prstGeom prst="rect">
            <a:avLst/>
          </a:prstGeom>
          <a:noFill/>
          <a:ln w="28575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b"/>
          <a:lstStyle/>
          <a:p>
            <a:pPr>
              <a:spcBef>
                <a:spcPts val="400"/>
              </a:spcBef>
              <a:tabLst>
                <a:tab pos="1249363" algn="r"/>
              </a:tabLst>
            </a:pPr>
            <a:r>
              <a:rPr lang="en-US" sz="1400" i="1" dirty="0">
                <a:solidFill>
                  <a:schemeClr val="bg1"/>
                </a:solidFill>
                <a:latin typeface="18 VAG Rounded Light   02390" pitchFamily="2" charset="0"/>
              </a:rPr>
              <a:t>	</a:t>
            </a:r>
            <a:r>
              <a:rPr lang="en-US" sz="1400" i="1" dirty="0" err="1">
                <a:solidFill>
                  <a:schemeClr val="bg1"/>
                </a:solidFill>
                <a:latin typeface="18 VAG Rounded Light   02390" pitchFamily="2" charset="0"/>
              </a:rPr>
              <a:t>dataR</a:t>
            </a:r>
            <a:endParaRPr lang="en-US" sz="1400" i="1" dirty="0">
              <a:solidFill>
                <a:schemeClr val="bg1"/>
              </a:solidFill>
              <a:latin typeface="18 VAG Rounded Light   02390" pitchFamily="2" charset="0"/>
            </a:endParaRPr>
          </a:p>
          <a:p>
            <a:pPr>
              <a:spcBef>
                <a:spcPts val="400"/>
              </a:spcBef>
              <a:tabLst>
                <a:tab pos="1249363" algn="r"/>
              </a:tabLst>
            </a:pPr>
            <a:r>
              <a:rPr lang="en-US" sz="1400" i="1" dirty="0" err="1">
                <a:solidFill>
                  <a:schemeClr val="bg1"/>
                </a:solidFill>
                <a:latin typeface="18 VAG Rounded Light   02390" pitchFamily="2" charset="0"/>
              </a:rPr>
              <a:t>addr</a:t>
            </a:r>
            <a:endParaRPr lang="en-US" sz="1400" i="1" dirty="0">
              <a:solidFill>
                <a:schemeClr val="bg1"/>
              </a:solidFill>
              <a:latin typeface="18 VAG Rounded Light   02390" pitchFamily="2" charset="0"/>
            </a:endParaRPr>
          </a:p>
          <a:p>
            <a:pPr algn="r">
              <a:spcBef>
                <a:spcPts val="400"/>
              </a:spcBef>
              <a:tabLst>
                <a:tab pos="1249363" algn="r"/>
              </a:tabLst>
            </a:pPr>
            <a:r>
              <a:rPr lang="en-US" sz="16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DMEM</a:t>
            </a:r>
          </a:p>
          <a:p>
            <a:pPr>
              <a:spcBef>
                <a:spcPts val="400"/>
              </a:spcBef>
              <a:spcAft>
                <a:spcPts val="400"/>
              </a:spcAft>
              <a:tabLst>
                <a:tab pos="1249363" algn="r"/>
              </a:tabLst>
            </a:pPr>
            <a:r>
              <a:rPr lang="en-US" sz="1200" i="1" dirty="0" err="1">
                <a:solidFill>
                  <a:schemeClr val="bg1"/>
                </a:solidFill>
                <a:latin typeface="18 VAG ROUNDED LIGHT   02390" pitchFamily="2" charset="0"/>
                <a:cs typeface="Courier New" panose="02070309020205020404" pitchFamily="49" charset="0"/>
              </a:rPr>
              <a:t>dataW</a:t>
            </a:r>
            <a:r>
              <a:rPr lang="en-US" sz="1600" i="1" dirty="0">
                <a:solidFill>
                  <a:schemeClr val="bg1"/>
                </a:solidFill>
                <a:latin typeface="18 VAG ROUNDED LIGHT   02390" pitchFamily="2" charset="0"/>
                <a:cs typeface="Courier New" panose="02070309020205020404" pitchFamily="49" charset="0"/>
              </a:rPr>
              <a:t> </a:t>
            </a:r>
            <a:endParaRPr lang="en-US" sz="1200" i="1" dirty="0">
              <a:solidFill>
                <a:schemeClr val="bg1"/>
              </a:solidFill>
              <a:latin typeface="18 VAG ROUNDED LIGHT   02390" pitchFamily="2" charset="0"/>
              <a:cs typeface="Courier New" panose="02070309020205020404" pitchFamily="49" charset="0"/>
            </a:endParaRPr>
          </a:p>
        </p:txBody>
      </p:sp>
      <p:cxnSp>
        <p:nvCxnSpPr>
          <p:cNvPr id="427" name="Straight Arrow Connector 426">
            <a:extLst>
              <a:ext uri="{FF2B5EF4-FFF2-40B4-BE49-F238E27FC236}">
                <a16:creationId xmlns:a16="http://schemas.microsoft.com/office/drawing/2014/main" id="{67A46396-A71B-E5C3-E2EC-583B4A603C90}"/>
              </a:ext>
            </a:extLst>
          </p:cNvPr>
          <p:cNvCxnSpPr>
            <a:cxnSpLocks/>
          </p:cNvCxnSpPr>
          <p:nvPr/>
        </p:nvCxnSpPr>
        <p:spPr>
          <a:xfrm>
            <a:off x="7983123" y="3661650"/>
            <a:ext cx="301752" cy="1490"/>
          </a:xfrm>
          <a:prstGeom prst="straightConnector1">
            <a:avLst/>
          </a:prstGeom>
          <a:ln w="28575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5" name="Straight Arrow Connector 444">
            <a:extLst>
              <a:ext uri="{FF2B5EF4-FFF2-40B4-BE49-F238E27FC236}">
                <a16:creationId xmlns:a16="http://schemas.microsoft.com/office/drawing/2014/main" id="{2D1A0F8A-F1AA-0736-73BB-5204DAFA85B2}"/>
              </a:ext>
            </a:extLst>
          </p:cNvPr>
          <p:cNvCxnSpPr>
            <a:cxnSpLocks/>
          </p:cNvCxnSpPr>
          <p:nvPr/>
        </p:nvCxnSpPr>
        <p:spPr>
          <a:xfrm flipV="1">
            <a:off x="1043816" y="3915845"/>
            <a:ext cx="0" cy="1621636"/>
          </a:xfrm>
          <a:prstGeom prst="straightConnector1">
            <a:avLst/>
          </a:prstGeom>
          <a:ln w="127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9" name="Straight Arrow Connector 448">
            <a:extLst>
              <a:ext uri="{FF2B5EF4-FFF2-40B4-BE49-F238E27FC236}">
                <a16:creationId xmlns:a16="http://schemas.microsoft.com/office/drawing/2014/main" id="{98CA2B2E-5BEF-6E19-FC37-311D08B845B0}"/>
              </a:ext>
            </a:extLst>
          </p:cNvPr>
          <p:cNvCxnSpPr>
            <a:cxnSpLocks/>
          </p:cNvCxnSpPr>
          <p:nvPr/>
        </p:nvCxnSpPr>
        <p:spPr>
          <a:xfrm flipV="1">
            <a:off x="9596488" y="4736341"/>
            <a:ext cx="0" cy="801140"/>
          </a:xfrm>
          <a:prstGeom prst="straightConnector1">
            <a:avLst/>
          </a:prstGeom>
          <a:ln w="127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4" name="TextBox 453">
            <a:extLst>
              <a:ext uri="{FF2B5EF4-FFF2-40B4-BE49-F238E27FC236}">
                <a16:creationId xmlns:a16="http://schemas.microsoft.com/office/drawing/2014/main" id="{B01F1A18-F34F-006C-C71D-DCC3DF9FCB76}"/>
              </a:ext>
            </a:extLst>
          </p:cNvPr>
          <p:cNvSpPr txBox="1"/>
          <p:nvPr/>
        </p:nvSpPr>
        <p:spPr>
          <a:xfrm>
            <a:off x="1442540" y="4120124"/>
            <a:ext cx="3417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00" dirty="0" err="1">
                <a:solidFill>
                  <a:schemeClr val="bg1"/>
                </a:solidFill>
                <a:latin typeface="18 VAG Rounded Light   02390" pitchFamily="2" charset="0"/>
              </a:rPr>
              <a:t>clk</a:t>
            </a:r>
            <a:endParaRPr lang="en-US" sz="1100" dirty="0">
              <a:solidFill>
                <a:schemeClr val="bg1"/>
              </a:solidFill>
              <a:latin typeface="18 VAG Rounded Light   02390" pitchFamily="2" charset="0"/>
            </a:endParaRPr>
          </a:p>
        </p:txBody>
      </p:sp>
      <p:cxnSp>
        <p:nvCxnSpPr>
          <p:cNvPr id="456" name="Straight Connector 455">
            <a:extLst>
              <a:ext uri="{FF2B5EF4-FFF2-40B4-BE49-F238E27FC236}">
                <a16:creationId xmlns:a16="http://schemas.microsoft.com/office/drawing/2014/main" id="{245940B4-83F7-A371-DDED-84DC79891141}"/>
              </a:ext>
            </a:extLst>
          </p:cNvPr>
          <p:cNvCxnSpPr>
            <a:cxnSpLocks/>
            <a:stCxn id="454" idx="0"/>
            <a:endCxn id="332" idx="3"/>
          </p:cNvCxnSpPr>
          <p:nvPr/>
        </p:nvCxnSpPr>
        <p:spPr>
          <a:xfrm flipV="1">
            <a:off x="1613420" y="4017643"/>
            <a:ext cx="3886" cy="102481"/>
          </a:xfrm>
          <a:prstGeom prst="line">
            <a:avLst/>
          </a:prstGeom>
          <a:ln w="19050">
            <a:solidFill>
              <a:schemeClr val="accent6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7" name="TextBox 456">
            <a:extLst>
              <a:ext uri="{FF2B5EF4-FFF2-40B4-BE49-F238E27FC236}">
                <a16:creationId xmlns:a16="http://schemas.microsoft.com/office/drawing/2014/main" id="{5F1F7DB0-6CD9-15D8-A9C7-594A704DE0B1}"/>
              </a:ext>
            </a:extLst>
          </p:cNvPr>
          <p:cNvSpPr txBox="1"/>
          <p:nvPr/>
        </p:nvSpPr>
        <p:spPr>
          <a:xfrm>
            <a:off x="5853568" y="4679996"/>
            <a:ext cx="3417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00" dirty="0" err="1">
                <a:solidFill>
                  <a:schemeClr val="bg1"/>
                </a:solidFill>
                <a:latin typeface="18 VAG Rounded Light   02390" pitchFamily="2" charset="0"/>
              </a:rPr>
              <a:t>clk</a:t>
            </a:r>
            <a:endParaRPr lang="en-US" sz="1100" dirty="0">
              <a:solidFill>
                <a:schemeClr val="bg1"/>
              </a:solidFill>
              <a:latin typeface="18 VAG Rounded Light   02390" pitchFamily="2" charset="0"/>
            </a:endParaRPr>
          </a:p>
        </p:txBody>
      </p:sp>
      <p:sp>
        <p:nvSpPr>
          <p:cNvPr id="461" name="TextBox 460">
            <a:extLst>
              <a:ext uri="{FF2B5EF4-FFF2-40B4-BE49-F238E27FC236}">
                <a16:creationId xmlns:a16="http://schemas.microsoft.com/office/drawing/2014/main" id="{FE738B2C-2C36-2578-E323-38E7D6FA3739}"/>
              </a:ext>
            </a:extLst>
          </p:cNvPr>
          <p:cNvSpPr txBox="1"/>
          <p:nvPr/>
        </p:nvSpPr>
        <p:spPr>
          <a:xfrm>
            <a:off x="9813943" y="4842550"/>
            <a:ext cx="3417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00" dirty="0" err="1">
                <a:solidFill>
                  <a:schemeClr val="bg1"/>
                </a:solidFill>
                <a:latin typeface="18 VAG Rounded Light   02390" pitchFamily="2" charset="0"/>
              </a:rPr>
              <a:t>clk</a:t>
            </a:r>
            <a:endParaRPr lang="en-US" sz="1100" dirty="0">
              <a:solidFill>
                <a:schemeClr val="bg1"/>
              </a:solidFill>
              <a:latin typeface="18 VAG Rounded Light   02390" pitchFamily="2" charset="0"/>
            </a:endParaRPr>
          </a:p>
        </p:txBody>
      </p:sp>
      <p:cxnSp>
        <p:nvCxnSpPr>
          <p:cNvPr id="462" name="Straight Connector 461">
            <a:extLst>
              <a:ext uri="{FF2B5EF4-FFF2-40B4-BE49-F238E27FC236}">
                <a16:creationId xmlns:a16="http://schemas.microsoft.com/office/drawing/2014/main" id="{C60DDE42-432D-6CCE-975F-C92E5D285C26}"/>
              </a:ext>
            </a:extLst>
          </p:cNvPr>
          <p:cNvCxnSpPr>
            <a:cxnSpLocks/>
            <a:stCxn id="461" idx="0"/>
          </p:cNvCxnSpPr>
          <p:nvPr/>
        </p:nvCxnSpPr>
        <p:spPr>
          <a:xfrm flipV="1">
            <a:off x="9984823" y="4713414"/>
            <a:ext cx="0" cy="129136"/>
          </a:xfrm>
          <a:prstGeom prst="line">
            <a:avLst/>
          </a:prstGeom>
          <a:ln w="19050">
            <a:solidFill>
              <a:schemeClr val="accent6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5" name="TextBox 464">
            <a:extLst>
              <a:ext uri="{FF2B5EF4-FFF2-40B4-BE49-F238E27FC236}">
                <a16:creationId xmlns:a16="http://schemas.microsoft.com/office/drawing/2014/main" id="{C7F68ECD-ACAD-374E-B7B5-00E15FD21DCB}"/>
              </a:ext>
            </a:extLst>
          </p:cNvPr>
          <p:cNvSpPr txBox="1"/>
          <p:nvPr/>
        </p:nvSpPr>
        <p:spPr>
          <a:xfrm>
            <a:off x="8489762" y="3245823"/>
            <a:ext cx="4395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alu</a:t>
            </a:r>
            <a:endParaRPr lang="en-US" sz="2000" dirty="0">
              <a:solidFill>
                <a:schemeClr val="bg1"/>
              </a:solidFill>
              <a:latin typeface="18 VAG Rounded Light   02390" pitchFamily="2" charset="0"/>
            </a:endParaRPr>
          </a:p>
        </p:txBody>
      </p:sp>
      <p:cxnSp>
        <p:nvCxnSpPr>
          <p:cNvPr id="472" name="Straight Arrow Connector 471">
            <a:extLst>
              <a:ext uri="{FF2B5EF4-FFF2-40B4-BE49-F238E27FC236}">
                <a16:creationId xmlns:a16="http://schemas.microsoft.com/office/drawing/2014/main" id="{908456E4-D4F5-2EA1-FF19-789AA5C3F8DA}"/>
              </a:ext>
            </a:extLst>
          </p:cNvPr>
          <p:cNvCxnSpPr>
            <a:cxnSpLocks/>
          </p:cNvCxnSpPr>
          <p:nvPr/>
        </p:nvCxnSpPr>
        <p:spPr>
          <a:xfrm flipH="1" flipV="1">
            <a:off x="5816885" y="4604793"/>
            <a:ext cx="0" cy="932688"/>
          </a:xfrm>
          <a:prstGeom prst="straightConnector1">
            <a:avLst/>
          </a:prstGeom>
          <a:ln w="127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5" name="Straight Arrow Connector 474">
            <a:extLst>
              <a:ext uri="{FF2B5EF4-FFF2-40B4-BE49-F238E27FC236}">
                <a16:creationId xmlns:a16="http://schemas.microsoft.com/office/drawing/2014/main" id="{908607ED-5082-B8EB-0CB6-ED344CA1BE73}"/>
              </a:ext>
            </a:extLst>
          </p:cNvPr>
          <p:cNvCxnSpPr>
            <a:cxnSpLocks/>
          </p:cNvCxnSpPr>
          <p:nvPr/>
        </p:nvCxnSpPr>
        <p:spPr>
          <a:xfrm flipV="1">
            <a:off x="4408736" y="5301220"/>
            <a:ext cx="0" cy="236261"/>
          </a:xfrm>
          <a:prstGeom prst="straightConnector1">
            <a:avLst/>
          </a:prstGeom>
          <a:ln w="127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5" name="Elbow Connector 434">
            <a:extLst>
              <a:ext uri="{FF2B5EF4-FFF2-40B4-BE49-F238E27FC236}">
                <a16:creationId xmlns:a16="http://schemas.microsoft.com/office/drawing/2014/main" id="{424B80CA-05F9-1646-30DD-53D39995ABBD}"/>
              </a:ext>
            </a:extLst>
          </p:cNvPr>
          <p:cNvCxnSpPr>
            <a:cxnSpLocks/>
          </p:cNvCxnSpPr>
          <p:nvPr/>
        </p:nvCxnSpPr>
        <p:spPr>
          <a:xfrm rot="16200000" flipV="1">
            <a:off x="7177509" y="4577033"/>
            <a:ext cx="1646116" cy="274779"/>
          </a:xfrm>
          <a:prstGeom prst="bentConnector3">
            <a:avLst>
              <a:gd name="adj1" fmla="val 91265"/>
            </a:avLst>
          </a:prstGeom>
          <a:ln w="127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2" name="Straight Arrow Connector 441">
            <a:extLst>
              <a:ext uri="{FF2B5EF4-FFF2-40B4-BE49-F238E27FC236}">
                <a16:creationId xmlns:a16="http://schemas.microsoft.com/office/drawing/2014/main" id="{77D15A79-CBAA-3476-E953-9E88EC542CAD}"/>
              </a:ext>
            </a:extLst>
          </p:cNvPr>
          <p:cNvCxnSpPr>
            <a:cxnSpLocks/>
          </p:cNvCxnSpPr>
          <p:nvPr/>
        </p:nvCxnSpPr>
        <p:spPr>
          <a:xfrm flipV="1">
            <a:off x="7883379" y="4657965"/>
            <a:ext cx="0" cy="879516"/>
          </a:xfrm>
          <a:prstGeom prst="straightConnector1">
            <a:avLst/>
          </a:prstGeom>
          <a:ln w="127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8" name="Straight Arrow Connector 447">
            <a:extLst>
              <a:ext uri="{FF2B5EF4-FFF2-40B4-BE49-F238E27FC236}">
                <a16:creationId xmlns:a16="http://schemas.microsoft.com/office/drawing/2014/main" id="{30435E35-829A-9B0E-3C1B-8AC96951ACA1}"/>
              </a:ext>
            </a:extLst>
          </p:cNvPr>
          <p:cNvCxnSpPr>
            <a:cxnSpLocks/>
          </p:cNvCxnSpPr>
          <p:nvPr/>
        </p:nvCxnSpPr>
        <p:spPr>
          <a:xfrm flipH="1" flipV="1">
            <a:off x="8608065" y="4473876"/>
            <a:ext cx="0" cy="1063605"/>
          </a:xfrm>
          <a:prstGeom prst="straightConnector1">
            <a:avLst/>
          </a:prstGeom>
          <a:ln w="127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9" name="Straight Arrow Connector 468">
            <a:extLst>
              <a:ext uri="{FF2B5EF4-FFF2-40B4-BE49-F238E27FC236}">
                <a16:creationId xmlns:a16="http://schemas.microsoft.com/office/drawing/2014/main" id="{D38A11AD-8791-608A-0552-C121A94FF645}"/>
              </a:ext>
            </a:extLst>
          </p:cNvPr>
          <p:cNvCxnSpPr>
            <a:cxnSpLocks/>
          </p:cNvCxnSpPr>
          <p:nvPr/>
        </p:nvCxnSpPr>
        <p:spPr>
          <a:xfrm flipV="1">
            <a:off x="6768025" y="4402393"/>
            <a:ext cx="0" cy="1135088"/>
          </a:xfrm>
          <a:prstGeom prst="straightConnector1">
            <a:avLst/>
          </a:prstGeom>
          <a:ln w="127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EC66CA67-38E7-34E8-E7FC-AAD1AEB58582}"/>
              </a:ext>
            </a:extLst>
          </p:cNvPr>
          <p:cNvGrpSpPr/>
          <p:nvPr/>
        </p:nvGrpSpPr>
        <p:grpSpPr>
          <a:xfrm>
            <a:off x="6389559" y="4187510"/>
            <a:ext cx="2731069" cy="605832"/>
            <a:chOff x="6389559" y="4187510"/>
            <a:chExt cx="2731069" cy="605832"/>
          </a:xfrm>
        </p:grpSpPr>
        <p:cxnSp>
          <p:nvCxnSpPr>
            <p:cNvPr id="420" name="Elbow Connector 419">
              <a:extLst>
                <a:ext uri="{FF2B5EF4-FFF2-40B4-BE49-F238E27FC236}">
                  <a16:creationId xmlns:a16="http://schemas.microsoft.com/office/drawing/2014/main" id="{DE0A5376-D330-42E2-FB65-5A8544619591}"/>
                </a:ext>
              </a:extLst>
            </p:cNvPr>
            <p:cNvCxnSpPr/>
            <p:nvPr/>
          </p:nvCxnSpPr>
          <p:spPr>
            <a:xfrm>
              <a:off x="6389559" y="4187510"/>
              <a:ext cx="2501519" cy="605832"/>
            </a:xfrm>
            <a:prstGeom prst="bentConnector3">
              <a:avLst>
                <a:gd name="adj1" fmla="val -363"/>
              </a:avLst>
            </a:prstGeom>
            <a:ln w="28575">
              <a:solidFill>
                <a:schemeClr val="bg1"/>
              </a:solidFill>
              <a:headEnd type="oval"/>
              <a:tailEnd type="none" w="lg" len="lg"/>
            </a:ln>
            <a:effectLst>
              <a:glow rad="88900">
                <a:srgbClr val="011223">
                  <a:alpha val="90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1" name="Elbow Connector 420">
              <a:extLst>
                <a:ext uri="{FF2B5EF4-FFF2-40B4-BE49-F238E27FC236}">
                  <a16:creationId xmlns:a16="http://schemas.microsoft.com/office/drawing/2014/main" id="{356B3A68-0F26-F67A-1004-D091F831F6EB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8879358" y="4552072"/>
              <a:ext cx="252992" cy="229548"/>
            </a:xfrm>
            <a:prstGeom prst="bentConnector2">
              <a:avLst/>
            </a:prstGeom>
            <a:ln w="28575">
              <a:solidFill>
                <a:schemeClr val="bg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4" name="Elbow Connector 423">
              <a:extLst>
                <a:ext uri="{FF2B5EF4-FFF2-40B4-BE49-F238E27FC236}">
                  <a16:creationId xmlns:a16="http://schemas.microsoft.com/office/drawing/2014/main" id="{8C12DBEE-9119-E687-12AE-4F54DD2F9145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7322511" y="4361210"/>
              <a:ext cx="518548" cy="328277"/>
            </a:xfrm>
            <a:prstGeom prst="bentConnector2">
              <a:avLst/>
            </a:prstGeom>
            <a:ln w="28575">
              <a:solidFill>
                <a:schemeClr val="bg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2" name="TextBox 421">
            <a:extLst>
              <a:ext uri="{FF2B5EF4-FFF2-40B4-BE49-F238E27FC236}">
                <a16:creationId xmlns:a16="http://schemas.microsoft.com/office/drawing/2014/main" id="{C2019ECA-1D43-2798-7640-624AE67C748A}"/>
              </a:ext>
            </a:extLst>
          </p:cNvPr>
          <p:cNvSpPr txBox="1"/>
          <p:nvPr/>
        </p:nvSpPr>
        <p:spPr>
          <a:xfrm>
            <a:off x="6156892" y="4747081"/>
            <a:ext cx="6944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R[rs2]</a:t>
            </a:r>
            <a:endParaRPr lang="en-US" sz="2000" dirty="0">
              <a:solidFill>
                <a:schemeClr val="bg1"/>
              </a:solidFill>
              <a:latin typeface="18 VAG Rounded Light   0239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A1D8640-1BD8-BEED-DD26-8BB1044FBB16}"/>
              </a:ext>
            </a:extLst>
          </p:cNvPr>
          <p:cNvSpPr txBox="1"/>
          <p:nvPr/>
        </p:nvSpPr>
        <p:spPr>
          <a:xfrm>
            <a:off x="4789384" y="4884927"/>
            <a:ext cx="94929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imm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[31:0]</a:t>
            </a:r>
            <a:endParaRPr lang="en-US" sz="2000" dirty="0">
              <a:solidFill>
                <a:schemeClr val="bg1"/>
              </a:solidFill>
              <a:latin typeface="18 VAG Rounded Light   02390" pitchFamily="2" charset="0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37A331C-250D-4072-F6B6-25839190A52F}"/>
              </a:ext>
            </a:extLst>
          </p:cNvPr>
          <p:cNvCxnSpPr>
            <a:cxnSpLocks/>
          </p:cNvCxnSpPr>
          <p:nvPr/>
        </p:nvCxnSpPr>
        <p:spPr>
          <a:xfrm flipV="1">
            <a:off x="1170363" y="3643964"/>
            <a:ext cx="274320" cy="0"/>
          </a:xfrm>
          <a:prstGeom prst="straightConnector1">
            <a:avLst/>
          </a:prstGeom>
          <a:ln w="28575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F8A3D43-23D6-8073-FA9C-E13A73CB5D24}"/>
              </a:ext>
            </a:extLst>
          </p:cNvPr>
          <p:cNvSpPr txBox="1"/>
          <p:nvPr/>
        </p:nvSpPr>
        <p:spPr>
          <a:xfrm>
            <a:off x="1733676" y="3669569"/>
            <a:ext cx="35458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pc</a:t>
            </a:r>
            <a:endParaRPr lang="en-US" sz="2000" dirty="0">
              <a:solidFill>
                <a:schemeClr val="bg1"/>
              </a:solidFill>
              <a:latin typeface="18 VAG Rounded Light   02390" pitchFamily="2" charset="0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27B03F4-4F70-EB67-2FC8-0AEE5100B90D}"/>
              </a:ext>
            </a:extLst>
          </p:cNvPr>
          <p:cNvCxnSpPr>
            <a:cxnSpLocks/>
          </p:cNvCxnSpPr>
          <p:nvPr/>
        </p:nvCxnSpPr>
        <p:spPr>
          <a:xfrm flipV="1">
            <a:off x="1772305" y="3654124"/>
            <a:ext cx="365760" cy="0"/>
          </a:xfrm>
          <a:prstGeom prst="straightConnector1">
            <a:avLst/>
          </a:prstGeom>
          <a:ln w="28575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4EECC671-A924-2356-B7DC-DE13636CBDA5}"/>
              </a:ext>
            </a:extLst>
          </p:cNvPr>
          <p:cNvSpPr txBox="1"/>
          <p:nvPr/>
        </p:nvSpPr>
        <p:spPr>
          <a:xfrm>
            <a:off x="1968985" y="2379486"/>
            <a:ext cx="35458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+4</a:t>
            </a:r>
            <a:endParaRPr lang="en-US" sz="2000" dirty="0">
              <a:solidFill>
                <a:schemeClr val="bg1"/>
              </a:solidFill>
              <a:latin typeface="18 VAG Rounded Light   02390" pitchFamily="2" charset="0"/>
            </a:endParaRP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BA7E8C0-8665-164F-DB94-DAE69967F440}"/>
              </a:ext>
            </a:extLst>
          </p:cNvPr>
          <p:cNvCxnSpPr>
            <a:cxnSpLocks/>
          </p:cNvCxnSpPr>
          <p:nvPr/>
        </p:nvCxnSpPr>
        <p:spPr>
          <a:xfrm flipH="1">
            <a:off x="2270690" y="2496757"/>
            <a:ext cx="182880" cy="0"/>
          </a:xfrm>
          <a:prstGeom prst="line">
            <a:avLst/>
          </a:prstGeom>
          <a:ln w="19050">
            <a:solidFill>
              <a:schemeClr val="bg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74264EDC-6D20-221A-1FA0-C23197F903B2}"/>
              </a:ext>
            </a:extLst>
          </p:cNvPr>
          <p:cNvCxnSpPr>
            <a:cxnSpLocks/>
            <a:stCxn id="20" idx="0"/>
          </p:cNvCxnSpPr>
          <p:nvPr/>
        </p:nvCxnSpPr>
        <p:spPr>
          <a:xfrm rot="5400000" flipH="1" flipV="1">
            <a:off x="1830481" y="3046480"/>
            <a:ext cx="703576" cy="542602"/>
          </a:xfrm>
          <a:prstGeom prst="bentConnector3">
            <a:avLst>
              <a:gd name="adj1" fmla="val 100542"/>
            </a:avLst>
          </a:prstGeom>
          <a:ln w="28575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4" name="TextBox 473">
            <a:extLst>
              <a:ext uri="{FF2B5EF4-FFF2-40B4-BE49-F238E27FC236}">
                <a16:creationId xmlns:a16="http://schemas.microsoft.com/office/drawing/2014/main" id="{EADA092F-D4E9-20EF-B62D-834B9B1CF63B}"/>
              </a:ext>
            </a:extLst>
          </p:cNvPr>
          <p:cNvSpPr txBox="1"/>
          <p:nvPr/>
        </p:nvSpPr>
        <p:spPr>
          <a:xfrm>
            <a:off x="10106672" y="3711143"/>
            <a:ext cx="4395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mem</a:t>
            </a:r>
            <a:endParaRPr lang="en-US" sz="2000" dirty="0">
              <a:solidFill>
                <a:schemeClr val="bg1"/>
              </a:solidFill>
              <a:latin typeface="18 VAG Rounded Light   02390" pitchFamily="2" charset="0"/>
            </a:endParaRPr>
          </a:p>
        </p:txBody>
      </p:sp>
      <p:cxnSp>
        <p:nvCxnSpPr>
          <p:cNvPr id="477" name="Straight Arrow Connector 476">
            <a:extLst>
              <a:ext uri="{FF2B5EF4-FFF2-40B4-BE49-F238E27FC236}">
                <a16:creationId xmlns:a16="http://schemas.microsoft.com/office/drawing/2014/main" id="{D784A5C8-32E2-3AA1-3DDB-295CDDAE88B9}"/>
              </a:ext>
            </a:extLst>
          </p:cNvPr>
          <p:cNvCxnSpPr>
            <a:cxnSpLocks/>
          </p:cNvCxnSpPr>
          <p:nvPr/>
        </p:nvCxnSpPr>
        <p:spPr>
          <a:xfrm flipV="1">
            <a:off x="10142760" y="3707112"/>
            <a:ext cx="403456" cy="7631"/>
          </a:xfrm>
          <a:prstGeom prst="straightConnector1">
            <a:avLst/>
          </a:prstGeom>
          <a:ln w="28575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TextBox 131">
            <a:extLst>
              <a:ext uri="{FF2B5EF4-FFF2-40B4-BE49-F238E27FC236}">
                <a16:creationId xmlns:a16="http://schemas.microsoft.com/office/drawing/2014/main" id="{7E10B256-ADFC-8E2C-6C6F-6E4DBEC36AB1}"/>
              </a:ext>
            </a:extLst>
          </p:cNvPr>
          <p:cNvSpPr txBox="1"/>
          <p:nvPr/>
        </p:nvSpPr>
        <p:spPr>
          <a:xfrm>
            <a:off x="504032" y="3739819"/>
            <a:ext cx="4395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alu</a:t>
            </a:r>
            <a:endParaRPr lang="en-US" sz="2000" dirty="0">
              <a:solidFill>
                <a:schemeClr val="bg1"/>
              </a:solidFill>
              <a:latin typeface="18 VAG Rounded Light   02390" pitchFamily="2" charset="0"/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9E730C79-AAC2-7A21-158E-0E25313D56F3}"/>
              </a:ext>
            </a:extLst>
          </p:cNvPr>
          <p:cNvSpPr txBox="1"/>
          <p:nvPr/>
        </p:nvSpPr>
        <p:spPr>
          <a:xfrm>
            <a:off x="2780297" y="5579638"/>
            <a:ext cx="1034257" cy="2425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inst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[31:0]</a:t>
            </a:r>
            <a:endParaRPr lang="en-US" sz="2000" dirty="0">
              <a:solidFill>
                <a:schemeClr val="bg1"/>
              </a:solidFill>
              <a:latin typeface="18 VAG Rounded Light   02390" pitchFamily="2" charset="0"/>
            </a:endParaRP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96032983-17AD-87BD-753B-0DAA16E5B7AD}"/>
              </a:ext>
            </a:extLst>
          </p:cNvPr>
          <p:cNvSpPr txBox="1"/>
          <p:nvPr/>
        </p:nvSpPr>
        <p:spPr>
          <a:xfrm>
            <a:off x="289612" y="5560036"/>
            <a:ext cx="1552028" cy="5136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1600" dirty="0" err="1">
                <a:solidFill>
                  <a:schemeClr val="accent3"/>
                </a:solidFill>
                <a:latin typeface="18 VAG Rounded Light   02390" pitchFamily="2" charset="0"/>
              </a:rPr>
              <a:t>PCSel</a:t>
            </a:r>
            <a:endParaRPr lang="en-US" sz="1600" dirty="0">
              <a:solidFill>
                <a:schemeClr val="accent3"/>
              </a:solidFill>
              <a:latin typeface="18 VAG Rounded Light   02390" pitchFamily="2" charset="0"/>
            </a:endParaRPr>
          </a:p>
          <a:p>
            <a:pPr algn="ctr">
              <a:lnSpc>
                <a:spcPct val="85000"/>
              </a:lnSpc>
            </a:pPr>
            <a:r>
              <a:rPr lang="en-US" sz="1600" dirty="0">
                <a:solidFill>
                  <a:schemeClr val="accent2"/>
                </a:solidFill>
                <a:latin typeface="18 VAG Rounded Light   02390" pitchFamily="2" charset="0"/>
              </a:rPr>
              <a:t>taken/not taken</a:t>
            </a: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2CC95B9F-5DF4-D7FA-AEA7-3A8533F0CD4C}"/>
              </a:ext>
            </a:extLst>
          </p:cNvPr>
          <p:cNvSpPr txBox="1"/>
          <p:nvPr/>
        </p:nvSpPr>
        <p:spPr>
          <a:xfrm>
            <a:off x="6690773" y="5779625"/>
            <a:ext cx="556563" cy="2562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12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BrEq</a:t>
            </a:r>
            <a:endParaRPr lang="en-US" sz="12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FD1E69A0-9944-8D40-E6A1-E6D049015EEA}"/>
              </a:ext>
            </a:extLst>
          </p:cNvPr>
          <p:cNvSpPr txBox="1"/>
          <p:nvPr/>
        </p:nvSpPr>
        <p:spPr>
          <a:xfrm>
            <a:off x="6954558" y="5545178"/>
            <a:ext cx="556563" cy="4131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12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BrLT</a:t>
            </a:r>
            <a:endParaRPr lang="en-US" sz="12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>
              <a:lnSpc>
                <a:spcPct val="85000"/>
              </a:lnSpc>
            </a:pPr>
            <a:endParaRPr lang="en-US" sz="12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D5574E08-8C14-422C-BD9C-969F4F3B25C2}"/>
              </a:ext>
            </a:extLst>
          </p:cNvPr>
          <p:cNvCxnSpPr>
            <a:cxnSpLocks/>
          </p:cNvCxnSpPr>
          <p:nvPr/>
        </p:nvCxnSpPr>
        <p:spPr>
          <a:xfrm flipV="1">
            <a:off x="10664370" y="3759701"/>
            <a:ext cx="0" cy="1767040"/>
          </a:xfrm>
          <a:prstGeom prst="straightConnector1">
            <a:avLst/>
          </a:prstGeom>
          <a:ln w="127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Rectangle 170">
            <a:extLst>
              <a:ext uri="{FF2B5EF4-FFF2-40B4-BE49-F238E27FC236}">
                <a16:creationId xmlns:a16="http://schemas.microsoft.com/office/drawing/2014/main" id="{B2E54D0A-9FBB-BD56-7769-DC00BEB2FC6E}"/>
              </a:ext>
            </a:extLst>
          </p:cNvPr>
          <p:cNvSpPr/>
          <p:nvPr/>
        </p:nvSpPr>
        <p:spPr>
          <a:xfrm>
            <a:off x="324172" y="5540557"/>
            <a:ext cx="10627823" cy="741060"/>
          </a:xfrm>
          <a:prstGeom prst="rect">
            <a:avLst/>
          </a:prstGeom>
          <a:noFill/>
          <a:ln w="28575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b"/>
          <a:lstStyle/>
          <a:p>
            <a:r>
              <a:rPr lang="en-US" sz="1600" b="1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Control Logic</a:t>
            </a:r>
          </a:p>
        </p:txBody>
      </p: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AC1D377E-FE43-1B1D-FCF0-12F1B82B4052}"/>
              </a:ext>
            </a:extLst>
          </p:cNvPr>
          <p:cNvGrpSpPr/>
          <p:nvPr/>
        </p:nvGrpSpPr>
        <p:grpSpPr>
          <a:xfrm>
            <a:off x="1910968" y="2760283"/>
            <a:ext cx="5834958" cy="733940"/>
            <a:chOff x="1910968" y="2760283"/>
            <a:chExt cx="5834958" cy="733940"/>
          </a:xfrm>
        </p:grpSpPr>
        <p:cxnSp>
          <p:nvCxnSpPr>
            <p:cNvPr id="173" name="Elbow Connector 172">
              <a:extLst>
                <a:ext uri="{FF2B5EF4-FFF2-40B4-BE49-F238E27FC236}">
                  <a16:creationId xmlns:a16="http://schemas.microsoft.com/office/drawing/2014/main" id="{E390CF13-3728-8277-3D3E-B31B8898A532}"/>
                </a:ext>
              </a:extLst>
            </p:cNvPr>
            <p:cNvCxnSpPr/>
            <p:nvPr/>
          </p:nvCxnSpPr>
          <p:spPr>
            <a:xfrm flipV="1">
              <a:off x="1910968" y="2769647"/>
              <a:ext cx="1658892" cy="436843"/>
            </a:xfrm>
            <a:prstGeom prst="bentConnector4">
              <a:avLst>
                <a:gd name="adj1" fmla="val 100039"/>
                <a:gd name="adj2" fmla="val 45344"/>
              </a:avLst>
            </a:prstGeom>
            <a:ln w="28575">
              <a:solidFill>
                <a:schemeClr val="bg1"/>
              </a:solidFill>
              <a:headEnd type="oval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EABE00C5-6753-0E18-2457-6761BCF0A196}"/>
                </a:ext>
              </a:extLst>
            </p:cNvPr>
            <p:cNvCxnSpPr>
              <a:cxnSpLocks/>
            </p:cNvCxnSpPr>
            <p:nvPr/>
          </p:nvCxnSpPr>
          <p:spPr>
            <a:xfrm>
              <a:off x="3559699" y="2760283"/>
              <a:ext cx="4023360" cy="0"/>
            </a:xfrm>
            <a:prstGeom prst="line">
              <a:avLst/>
            </a:prstGeom>
            <a:ln w="28575">
              <a:solidFill>
                <a:schemeClr val="bg1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Elbow Connector 174">
              <a:extLst>
                <a:ext uri="{FF2B5EF4-FFF2-40B4-BE49-F238E27FC236}">
                  <a16:creationId xmlns:a16="http://schemas.microsoft.com/office/drawing/2014/main" id="{05891022-9DF5-AB96-D32B-08916867D915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7285314" y="3033611"/>
              <a:ext cx="733939" cy="187285"/>
            </a:xfrm>
            <a:prstGeom prst="bentConnector3">
              <a:avLst>
                <a:gd name="adj1" fmla="val 99835"/>
              </a:avLst>
            </a:prstGeom>
            <a:ln w="28575">
              <a:solidFill>
                <a:schemeClr val="bg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8" name="Rectangle 307">
            <a:extLst>
              <a:ext uri="{FF2B5EF4-FFF2-40B4-BE49-F238E27FC236}">
                <a16:creationId xmlns:a16="http://schemas.microsoft.com/office/drawing/2014/main" id="{B5F21712-74F9-1B1C-C348-211340BF727D}"/>
              </a:ext>
            </a:extLst>
          </p:cNvPr>
          <p:cNvSpPr/>
          <p:nvPr/>
        </p:nvSpPr>
        <p:spPr>
          <a:xfrm>
            <a:off x="4805939" y="2918076"/>
            <a:ext cx="1440473" cy="1655090"/>
          </a:xfrm>
          <a:prstGeom prst="rect">
            <a:avLst/>
          </a:prstGeom>
          <a:noFill/>
          <a:ln w="28575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b"/>
          <a:lstStyle/>
          <a:p>
            <a:pPr>
              <a:spcBef>
                <a:spcPts val="400"/>
              </a:spcBef>
            </a:pPr>
            <a:r>
              <a:rPr lang="en-US" sz="1400" i="1" dirty="0" err="1">
                <a:solidFill>
                  <a:schemeClr val="bg1"/>
                </a:solidFill>
                <a:latin typeface="18 VAG Rounded Light   02390" pitchFamily="2" charset="0"/>
              </a:rPr>
              <a:t>dataW</a:t>
            </a:r>
            <a:endParaRPr lang="en-US" sz="1400" i="1" dirty="0">
              <a:solidFill>
                <a:schemeClr val="bg1"/>
              </a:solidFill>
              <a:latin typeface="18 VAG Rounded Light   02390" pitchFamily="2" charset="0"/>
            </a:endParaRPr>
          </a:p>
          <a:p>
            <a:pPr>
              <a:spcBef>
                <a:spcPts val="1000"/>
              </a:spcBef>
            </a:pPr>
            <a:r>
              <a:rPr lang="en-US" sz="1400" i="1" dirty="0" err="1">
                <a:solidFill>
                  <a:schemeClr val="bg1"/>
                </a:solidFill>
                <a:latin typeface="18 VAG Rounded Light   02390" pitchFamily="2" charset="0"/>
              </a:rPr>
              <a:t>rsW</a:t>
            </a:r>
            <a:endParaRPr lang="en-US" sz="1400" i="1" dirty="0">
              <a:solidFill>
                <a:schemeClr val="bg1"/>
              </a:solidFill>
              <a:latin typeface="18 VAG Rounded Light   02390" pitchFamily="2" charset="0"/>
            </a:endParaRPr>
          </a:p>
          <a:p>
            <a:pPr>
              <a:spcBef>
                <a:spcPts val="400"/>
              </a:spcBef>
              <a:tabLst>
                <a:tab pos="1249363" algn="r"/>
              </a:tabLst>
            </a:pPr>
            <a:r>
              <a:rPr lang="en-US" sz="1400" i="1" dirty="0">
                <a:solidFill>
                  <a:schemeClr val="bg1"/>
                </a:solidFill>
                <a:latin typeface="18 VAG Rounded Light   02390" pitchFamily="2" charset="0"/>
              </a:rPr>
              <a:t>rsR1	dataR1</a:t>
            </a:r>
          </a:p>
          <a:p>
            <a:pPr>
              <a:spcBef>
                <a:spcPts val="400"/>
              </a:spcBef>
              <a:tabLst>
                <a:tab pos="1249363" algn="r"/>
              </a:tabLst>
            </a:pPr>
            <a:r>
              <a:rPr lang="en-US" sz="1400" i="1" dirty="0">
                <a:solidFill>
                  <a:schemeClr val="bg1"/>
                </a:solidFill>
                <a:latin typeface="18 VAG Rounded Light   02390" pitchFamily="2" charset="0"/>
              </a:rPr>
              <a:t>rsR2	</a:t>
            </a:r>
          </a:p>
          <a:p>
            <a:pPr>
              <a:spcBef>
                <a:spcPts val="400"/>
              </a:spcBef>
              <a:tabLst>
                <a:tab pos="1249363" algn="r"/>
              </a:tabLst>
            </a:pPr>
            <a:r>
              <a:rPr lang="en-US" sz="1400" i="1" dirty="0">
                <a:solidFill>
                  <a:schemeClr val="bg1"/>
                </a:solidFill>
                <a:latin typeface="18 VAG Rounded Light   02390" pitchFamily="2" charset="0"/>
              </a:rPr>
              <a:t>	dataR2</a:t>
            </a:r>
          </a:p>
          <a:p>
            <a:r>
              <a:rPr lang="en-US" sz="16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Reg[]</a:t>
            </a: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CD295204-4CA2-FED3-4ABC-4B0EE63D057A}"/>
              </a:ext>
            </a:extLst>
          </p:cNvPr>
          <p:cNvSpPr txBox="1"/>
          <p:nvPr/>
        </p:nvSpPr>
        <p:spPr>
          <a:xfrm>
            <a:off x="657480" y="2967174"/>
            <a:ext cx="52450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pc+4</a:t>
            </a:r>
            <a:endParaRPr lang="en-US" sz="2000" dirty="0">
              <a:solidFill>
                <a:schemeClr val="bg1"/>
              </a:solidFill>
              <a:latin typeface="18 VAG Rounded Light   02390" pitchFamily="2" charset="0"/>
            </a:endParaRPr>
          </a:p>
        </p:txBody>
      </p:sp>
      <p:cxnSp>
        <p:nvCxnSpPr>
          <p:cNvPr id="196" name="Straight Connector 195">
            <a:extLst>
              <a:ext uri="{FF2B5EF4-FFF2-40B4-BE49-F238E27FC236}">
                <a16:creationId xmlns:a16="http://schemas.microsoft.com/office/drawing/2014/main" id="{5B1182A6-0946-CC24-2378-F3DAB18A8640}"/>
              </a:ext>
            </a:extLst>
          </p:cNvPr>
          <p:cNvCxnSpPr/>
          <p:nvPr/>
        </p:nvCxnSpPr>
        <p:spPr>
          <a:xfrm flipV="1">
            <a:off x="6024448" y="4561851"/>
            <a:ext cx="0" cy="118145"/>
          </a:xfrm>
          <a:prstGeom prst="line">
            <a:avLst/>
          </a:prstGeom>
          <a:ln w="19050">
            <a:solidFill>
              <a:schemeClr val="accent6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925026AB-7D2A-D0EF-F142-A77473C9B9DA}"/>
              </a:ext>
            </a:extLst>
          </p:cNvPr>
          <p:cNvGrpSpPr/>
          <p:nvPr/>
        </p:nvGrpSpPr>
        <p:grpSpPr>
          <a:xfrm>
            <a:off x="447040" y="2119597"/>
            <a:ext cx="8711595" cy="1848344"/>
            <a:chOff x="447040" y="2119597"/>
            <a:chExt cx="8711595" cy="1848344"/>
          </a:xfrm>
        </p:grpSpPr>
        <p:cxnSp>
          <p:nvCxnSpPr>
            <p:cNvPr id="198" name="Elbow Connector 197">
              <a:extLst>
                <a:ext uri="{FF2B5EF4-FFF2-40B4-BE49-F238E27FC236}">
                  <a16:creationId xmlns:a16="http://schemas.microsoft.com/office/drawing/2014/main" id="{2FF5A0BA-239C-0DE4-7D12-E323633E58EA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47086" y="2119598"/>
              <a:ext cx="8482220" cy="1848343"/>
            </a:xfrm>
            <a:prstGeom prst="bentConnector3">
              <a:avLst>
                <a:gd name="adj1" fmla="val -51"/>
              </a:avLst>
            </a:prstGeom>
            <a:ln w="38100">
              <a:solidFill>
                <a:schemeClr val="bg1"/>
              </a:solidFill>
              <a:headEnd type="oval"/>
              <a:tailEnd type="none" w="lg" len="lg"/>
            </a:ln>
            <a:effectLst>
              <a:glow rad="101600">
                <a:srgbClr val="00152A">
                  <a:alpha val="67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Elbow Connector 198">
              <a:extLst>
                <a:ext uri="{FF2B5EF4-FFF2-40B4-BE49-F238E27FC236}">
                  <a16:creationId xmlns:a16="http://schemas.microsoft.com/office/drawing/2014/main" id="{6DE7245E-F14F-0A55-B565-147B42004D61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-147367" y="2714004"/>
              <a:ext cx="1656098" cy="467284"/>
            </a:xfrm>
            <a:prstGeom prst="bentConnector2">
              <a:avLst/>
            </a:prstGeom>
            <a:ln w="38100">
              <a:solidFill>
                <a:schemeClr val="bg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Arrow Connector 200">
              <a:extLst>
                <a:ext uri="{FF2B5EF4-FFF2-40B4-BE49-F238E27FC236}">
                  <a16:creationId xmlns:a16="http://schemas.microsoft.com/office/drawing/2014/main" id="{3CD8F465-4708-7101-87E2-4AAEE10F4240}"/>
                </a:ext>
              </a:extLst>
            </p:cNvPr>
            <p:cNvCxnSpPr>
              <a:cxnSpLocks/>
            </p:cNvCxnSpPr>
            <p:nvPr/>
          </p:nvCxnSpPr>
          <p:spPr>
            <a:xfrm>
              <a:off x="8861193" y="3967940"/>
              <a:ext cx="297442" cy="0"/>
            </a:xfrm>
            <a:prstGeom prst="straightConnector1">
              <a:avLst/>
            </a:prstGeom>
            <a:ln w="28575">
              <a:solidFill>
                <a:schemeClr val="bg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6" name="Trapezoid 205">
            <a:extLst>
              <a:ext uri="{FF2B5EF4-FFF2-40B4-BE49-F238E27FC236}">
                <a16:creationId xmlns:a16="http://schemas.microsoft.com/office/drawing/2014/main" id="{33B91885-5AE4-C6B6-F7D4-2831A6613805}"/>
              </a:ext>
            </a:extLst>
          </p:cNvPr>
          <p:cNvSpPr/>
          <p:nvPr/>
        </p:nvSpPr>
        <p:spPr>
          <a:xfrm rot="5400000">
            <a:off x="7564091" y="3537944"/>
            <a:ext cx="598172" cy="234496"/>
          </a:xfrm>
          <a:prstGeom prst="trapezoid">
            <a:avLst>
              <a:gd name="adj" fmla="val 62818"/>
            </a:avLst>
          </a:prstGeom>
          <a:noFill/>
          <a:ln w="28575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vert270" rtlCol="0" anchor="ctr"/>
          <a:lstStyle/>
          <a:p>
            <a:pPr algn="ctr">
              <a:spcBef>
                <a:spcPts val="600"/>
              </a:spcBef>
            </a:pPr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  <a:p>
            <a:pPr algn="ctr">
              <a:spcBef>
                <a:spcPts val="600"/>
              </a:spcBef>
            </a:pPr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8" name="Trapezoid 7">
            <a:extLst>
              <a:ext uri="{FF2B5EF4-FFF2-40B4-BE49-F238E27FC236}">
                <a16:creationId xmlns:a16="http://schemas.microsoft.com/office/drawing/2014/main" id="{00F3B1FF-06EF-89A2-F610-57D50B3D3E5A}"/>
              </a:ext>
            </a:extLst>
          </p:cNvPr>
          <p:cNvSpPr/>
          <p:nvPr/>
        </p:nvSpPr>
        <p:spPr>
          <a:xfrm rot="5400000">
            <a:off x="630315" y="3510125"/>
            <a:ext cx="823357" cy="267680"/>
          </a:xfrm>
          <a:prstGeom prst="trapezoid">
            <a:avLst>
              <a:gd name="adj" fmla="val 85591"/>
            </a:avLst>
          </a:prstGeom>
          <a:noFill/>
          <a:ln w="28575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vert270" rtlCol="0" anchor="ctr"/>
          <a:lstStyle/>
          <a:p>
            <a:pPr algn="ctr">
              <a:spcBef>
                <a:spcPts val="600"/>
              </a:spcBef>
            </a:pPr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  <a:p>
            <a:pPr algn="ctr">
              <a:spcBef>
                <a:spcPts val="600"/>
              </a:spcBef>
            </a:pPr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23" name="Trapezoid 22">
            <a:extLst>
              <a:ext uri="{FF2B5EF4-FFF2-40B4-BE49-F238E27FC236}">
                <a16:creationId xmlns:a16="http://schemas.microsoft.com/office/drawing/2014/main" id="{B73EEB42-4A6A-0E09-586D-12B1FD4E1410}"/>
              </a:ext>
            </a:extLst>
          </p:cNvPr>
          <p:cNvSpPr/>
          <p:nvPr/>
        </p:nvSpPr>
        <p:spPr>
          <a:xfrm rot="5400000">
            <a:off x="10337532" y="3361302"/>
            <a:ext cx="682970" cy="276082"/>
          </a:xfrm>
          <a:prstGeom prst="trapezoid">
            <a:avLst>
              <a:gd name="adj" fmla="val 62818"/>
            </a:avLst>
          </a:prstGeom>
          <a:noFill/>
          <a:ln w="28575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vert270" rtlCol="0" anchor="ctr"/>
          <a:lstStyle/>
          <a:p>
            <a:pPr algn="ctr">
              <a:spcBef>
                <a:spcPts val="600"/>
              </a:spcBef>
            </a:pPr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  <a:p>
            <a:pPr algn="ctr">
              <a:spcBef>
                <a:spcPts val="600"/>
              </a:spcBef>
            </a:pPr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5FF65934-C540-D4EB-5E26-A7998F695809}"/>
              </a:ext>
            </a:extLst>
          </p:cNvPr>
          <p:cNvSpPr/>
          <p:nvPr/>
        </p:nvSpPr>
        <p:spPr>
          <a:xfrm>
            <a:off x="4095066" y="4684066"/>
            <a:ext cx="734547" cy="615137"/>
          </a:xfrm>
          <a:prstGeom prst="roundRect">
            <a:avLst/>
          </a:prstGeom>
          <a:solidFill>
            <a:srgbClr val="011223"/>
          </a:solidFill>
          <a:ln w="28575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r>
              <a:rPr lang="en-US" sz="1400" dirty="0" err="1">
                <a:solidFill>
                  <a:schemeClr val="bg1"/>
                </a:solidFill>
                <a:latin typeface="18 VAG Rounded Light   02390" pitchFamily="2" charset="0"/>
              </a:rPr>
              <a:t>Imm</a:t>
            </a:r>
            <a:r>
              <a:rPr lang="en-US" sz="1400" dirty="0">
                <a:solidFill>
                  <a:schemeClr val="bg1"/>
                </a:solidFill>
                <a:latin typeface="18 VAG Rounded Light   02390" pitchFamily="2" charset="0"/>
              </a:rPr>
              <a:t>. Gen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694E499-9981-9A90-3CA1-1A6AE6B40906}"/>
              </a:ext>
            </a:extLst>
          </p:cNvPr>
          <p:cNvSpPr txBox="1"/>
          <p:nvPr/>
        </p:nvSpPr>
        <p:spPr>
          <a:xfrm>
            <a:off x="3302715" y="3211102"/>
            <a:ext cx="1119217" cy="8053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Bef>
                <a:spcPts val="800"/>
              </a:spcBef>
            </a:pPr>
            <a:r>
              <a:rPr lang="en-US" sz="11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inst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[11:7]</a:t>
            </a:r>
          </a:p>
          <a:p>
            <a:pPr algn="l">
              <a:spcBef>
                <a:spcPts val="800"/>
              </a:spcBef>
            </a:pPr>
            <a:r>
              <a:rPr lang="en-US" sz="11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inst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[19:15]</a:t>
            </a:r>
          </a:p>
          <a:p>
            <a:pPr algn="l">
              <a:spcBef>
                <a:spcPts val="800"/>
              </a:spcBef>
            </a:pPr>
            <a:r>
              <a:rPr lang="en-US" sz="11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inst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[24:20]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747EAB4-2749-8CD2-08DA-8853F25778D0}"/>
              </a:ext>
            </a:extLst>
          </p:cNvPr>
          <p:cNvGrpSpPr/>
          <p:nvPr/>
        </p:nvGrpSpPr>
        <p:grpSpPr>
          <a:xfrm>
            <a:off x="669619" y="2248996"/>
            <a:ext cx="2712208" cy="1271016"/>
            <a:chOff x="669619" y="2248996"/>
            <a:chExt cx="2712208" cy="1271016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13BAACE9-C583-3A4C-5C5A-05348E9725DE}"/>
                </a:ext>
              </a:extLst>
            </p:cNvPr>
            <p:cNvGrpSpPr/>
            <p:nvPr/>
          </p:nvGrpSpPr>
          <p:grpSpPr>
            <a:xfrm>
              <a:off x="669619" y="2260284"/>
              <a:ext cx="2712208" cy="1242570"/>
              <a:chOff x="669619" y="2260284"/>
              <a:chExt cx="2712208" cy="1242570"/>
            </a:xfrm>
          </p:grpSpPr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70591D75-6535-994D-E94B-EE1319B85D75}"/>
                  </a:ext>
                </a:extLst>
              </p:cNvPr>
              <p:cNvGrpSpPr/>
              <p:nvPr/>
            </p:nvGrpSpPr>
            <p:grpSpPr>
              <a:xfrm>
                <a:off x="675203" y="2260284"/>
                <a:ext cx="2706624" cy="477526"/>
                <a:chOff x="675203" y="2260284"/>
                <a:chExt cx="2706624" cy="477526"/>
              </a:xfrm>
            </p:grpSpPr>
            <p:cxnSp>
              <p:nvCxnSpPr>
                <p:cNvPr id="38" name="Elbow Connector 37">
                  <a:extLst>
                    <a:ext uri="{FF2B5EF4-FFF2-40B4-BE49-F238E27FC236}">
                      <a16:creationId xmlns:a16="http://schemas.microsoft.com/office/drawing/2014/main" id="{9D398A40-E6CF-6735-943A-64873BCF566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 flipH="1" flipV="1">
                  <a:off x="2999590" y="2363686"/>
                  <a:ext cx="477525" cy="270723"/>
                </a:xfrm>
                <a:prstGeom prst="bentConnector3">
                  <a:avLst>
                    <a:gd name="adj1" fmla="val -2954"/>
                  </a:avLst>
                </a:prstGeom>
                <a:ln w="28575">
                  <a:solidFill>
                    <a:schemeClr val="bg1"/>
                  </a:solidFill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>
                  <a:extLst>
                    <a:ext uri="{FF2B5EF4-FFF2-40B4-BE49-F238E27FC236}">
                      <a16:creationId xmlns:a16="http://schemas.microsoft.com/office/drawing/2014/main" id="{E9996797-F7EA-BB2C-F936-AC2F0445489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75203" y="2260284"/>
                  <a:ext cx="2706624" cy="1985"/>
                </a:xfrm>
                <a:prstGeom prst="line">
                  <a:avLst/>
                </a:prstGeom>
                <a:ln w="28575">
                  <a:solidFill>
                    <a:schemeClr val="bg1"/>
                  </a:solidFill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A972607A-FF02-4EF0-C12B-C696F9804C9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9619" y="3502852"/>
                <a:ext cx="274320" cy="2"/>
              </a:xfrm>
              <a:prstGeom prst="straightConnector1">
                <a:avLst/>
              </a:prstGeom>
              <a:ln w="28575">
                <a:solidFill>
                  <a:schemeClr val="bg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E7D9FB21-F221-CAC4-4E3D-394776C21FEE}"/>
                </a:ext>
              </a:extLst>
            </p:cNvPr>
            <p:cNvCxnSpPr/>
            <p:nvPr/>
          </p:nvCxnSpPr>
          <p:spPr>
            <a:xfrm flipH="1">
              <a:off x="675203" y="2248996"/>
              <a:ext cx="0" cy="1271016"/>
            </a:xfrm>
            <a:prstGeom prst="line">
              <a:avLst/>
            </a:prstGeom>
            <a:ln w="28575">
              <a:solidFill>
                <a:schemeClr val="bg1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C978A771-AEBD-84AE-97BE-351E7A898571}"/>
              </a:ext>
            </a:extLst>
          </p:cNvPr>
          <p:cNvGrpSpPr/>
          <p:nvPr/>
        </p:nvGrpSpPr>
        <p:grpSpPr>
          <a:xfrm>
            <a:off x="3790286" y="2375192"/>
            <a:ext cx="7347065" cy="1124151"/>
            <a:chOff x="3790286" y="2375192"/>
            <a:chExt cx="7347065" cy="1124151"/>
          </a:xfrm>
          <a:effectLst>
            <a:glow rad="63500">
              <a:srgbClr val="011223">
                <a:alpha val="40000"/>
              </a:srgbClr>
            </a:glow>
          </a:effectLst>
        </p:grpSpPr>
        <p:cxnSp>
          <p:nvCxnSpPr>
            <p:cNvPr id="10" name="Elbow Connector 9">
              <a:extLst>
                <a:ext uri="{FF2B5EF4-FFF2-40B4-BE49-F238E27FC236}">
                  <a16:creationId xmlns:a16="http://schemas.microsoft.com/office/drawing/2014/main" id="{EBE7628F-E993-5B32-5E5F-D69544C69726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3970539" y="2216906"/>
              <a:ext cx="657210" cy="993002"/>
            </a:xfrm>
            <a:prstGeom prst="bentConnector2">
              <a:avLst/>
            </a:prstGeom>
            <a:ln w="28575">
              <a:solidFill>
                <a:schemeClr val="bg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05C480B-863F-AD24-2B94-C2D86E75B1BF}"/>
                </a:ext>
              </a:extLst>
            </p:cNvPr>
            <p:cNvCxnSpPr/>
            <p:nvPr/>
          </p:nvCxnSpPr>
          <p:spPr>
            <a:xfrm>
              <a:off x="3790286" y="2384802"/>
              <a:ext cx="7334708" cy="0"/>
            </a:xfrm>
            <a:prstGeom prst="line">
              <a:avLst/>
            </a:prstGeom>
            <a:ln w="28575">
              <a:solidFill>
                <a:schemeClr val="bg1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Elbow Connector 23">
              <a:extLst>
                <a:ext uri="{FF2B5EF4-FFF2-40B4-BE49-F238E27FC236}">
                  <a16:creationId xmlns:a16="http://schemas.microsoft.com/office/drawing/2014/main" id="{31FCF825-06BA-11EC-D840-8B2A55C1F41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17058" y="2375192"/>
              <a:ext cx="320293" cy="1124151"/>
            </a:xfrm>
            <a:prstGeom prst="bentConnector2">
              <a:avLst/>
            </a:prstGeom>
            <a:ln w="28575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7ED1D915-2A00-F4EC-6173-DFC6B3475021}"/>
              </a:ext>
            </a:extLst>
          </p:cNvPr>
          <p:cNvSpPr txBox="1"/>
          <p:nvPr/>
        </p:nvSpPr>
        <p:spPr>
          <a:xfrm>
            <a:off x="293423" y="1001583"/>
            <a:ext cx="28378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dirty="0">
                <a:solidFill>
                  <a:schemeClr val="accent2"/>
                </a:solidFill>
                <a:latin typeface="18 VAG Rounded Light   02390" pitchFamily="2" charset="0"/>
              </a:rPr>
              <a:t>If </a:t>
            </a:r>
            <a:r>
              <a:rPr lang="en-US" sz="1800" dirty="0" err="1">
                <a:solidFill>
                  <a:schemeClr val="accent2"/>
                </a:solidFill>
                <a:latin typeface="18 VAG Rounded Light   02390" pitchFamily="2" charset="0"/>
              </a:rPr>
              <a:t>PCSel</a:t>
            </a:r>
            <a:r>
              <a:rPr lang="en-US" sz="1800" dirty="0">
                <a:solidFill>
                  <a:schemeClr val="accent2"/>
                </a:solidFill>
                <a:latin typeface="18 VAG Rounded Light   02390" pitchFamily="2" charset="0"/>
              </a:rPr>
              <a:t>=taken, update PC to </a:t>
            </a:r>
            <a:r>
              <a:rPr lang="en-US" sz="1800" dirty="0">
                <a:solidFill>
                  <a:schemeClr val="accent1"/>
                </a:solidFill>
                <a:latin typeface="18 VAG Rounded Light   02390" pitchFamily="2" charset="0"/>
              </a:rPr>
              <a:t>ALU output</a:t>
            </a:r>
            <a:r>
              <a:rPr lang="en-US" sz="1800" dirty="0">
                <a:solidFill>
                  <a:schemeClr val="accent2"/>
                </a:solidFill>
                <a:latin typeface="18 VAG Rounded Light   02390" pitchFamily="2" charset="0"/>
              </a:rPr>
              <a:t>. Else, update to next instruction </a:t>
            </a:r>
            <a:r>
              <a:rPr lang="en-US" sz="18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PC + 4</a:t>
            </a:r>
            <a:r>
              <a:rPr lang="en-US" sz="1800" dirty="0">
                <a:solidFill>
                  <a:schemeClr val="accent2"/>
                </a:solidFill>
                <a:latin typeface="18 VAG Rounded Light   02390" pitchFamily="2" charset="0"/>
              </a:rPr>
              <a:t>.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B6D7902-50BB-C134-31A6-E56CBC7726A8}"/>
              </a:ext>
            </a:extLst>
          </p:cNvPr>
          <p:cNvSpPr txBox="1"/>
          <p:nvPr/>
        </p:nvSpPr>
        <p:spPr>
          <a:xfrm>
            <a:off x="3118252" y="1001582"/>
            <a:ext cx="2664586" cy="6186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5000"/>
              </a:lnSpc>
            </a:pPr>
            <a:r>
              <a:rPr lang="en-US" sz="1800" dirty="0">
                <a:solidFill>
                  <a:schemeClr val="accent5"/>
                </a:solidFill>
                <a:latin typeface="18 VAG Rounded Light   02390" pitchFamily="2" charset="0"/>
              </a:rPr>
              <a:t>Build </a:t>
            </a:r>
            <a:r>
              <a:rPr lang="en-US" sz="18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imm</a:t>
            </a:r>
            <a:r>
              <a:rPr lang="en-US" sz="1800" dirty="0">
                <a:solidFill>
                  <a:schemeClr val="accent5"/>
                </a:solidFill>
                <a:latin typeface="18 VAG Rounded Light   02390" pitchFamily="2" charset="0"/>
              </a:rPr>
              <a:t> from</a:t>
            </a:r>
            <a:br>
              <a:rPr lang="en-US" sz="1800" dirty="0">
                <a:solidFill>
                  <a:schemeClr val="accent5"/>
                </a:solidFill>
                <a:latin typeface="18 VAG Rounded Light   02390" pitchFamily="2" charset="0"/>
              </a:rPr>
            </a:br>
            <a:r>
              <a:rPr lang="en-US" sz="1800" dirty="0">
                <a:solidFill>
                  <a:schemeClr val="accent5"/>
                </a:solidFill>
                <a:latin typeface="18 VAG Rounded Light   02390" pitchFamily="2" charset="0"/>
              </a:rPr>
              <a:t>B-type instruction.</a:t>
            </a:r>
          </a:p>
        </p:txBody>
      </p: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9778AB38-F590-5FA5-39C2-6F3DEFA45BF4}"/>
              </a:ext>
            </a:extLst>
          </p:cNvPr>
          <p:cNvGrpSpPr/>
          <p:nvPr/>
        </p:nvGrpSpPr>
        <p:grpSpPr>
          <a:xfrm>
            <a:off x="4062897" y="5524627"/>
            <a:ext cx="6835927" cy="752471"/>
            <a:chOff x="4062897" y="5524627"/>
            <a:chExt cx="6835927" cy="752471"/>
          </a:xfrm>
        </p:grpSpPr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805FC406-05B2-8242-650C-D6E9D3BC10DC}"/>
                </a:ext>
              </a:extLst>
            </p:cNvPr>
            <p:cNvSpPr txBox="1"/>
            <p:nvPr/>
          </p:nvSpPr>
          <p:spPr>
            <a:xfrm>
              <a:off x="4062897" y="5552119"/>
              <a:ext cx="817853" cy="5136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85000"/>
                </a:lnSpc>
              </a:pPr>
              <a:r>
                <a:rPr lang="en-US" sz="1600" dirty="0" err="1">
                  <a:solidFill>
                    <a:schemeClr val="accent3"/>
                  </a:solidFill>
                  <a:latin typeface="18 VAG Rounded Light   02390" pitchFamily="2" charset="0"/>
                </a:rPr>
                <a:t>ImmSel</a:t>
              </a:r>
              <a:endParaRPr lang="en-US" sz="1600" dirty="0">
                <a:solidFill>
                  <a:schemeClr val="accent3"/>
                </a:solidFill>
                <a:latin typeface="18 VAG Rounded Light   02390" pitchFamily="2" charset="0"/>
              </a:endParaRPr>
            </a:p>
            <a:p>
              <a:pPr algn="ctr">
                <a:lnSpc>
                  <a:spcPct val="85000"/>
                </a:lnSpc>
              </a:pPr>
              <a:r>
                <a:rPr lang="en-US" sz="1600" dirty="0">
                  <a:solidFill>
                    <a:schemeClr val="accent5"/>
                  </a:solidFill>
                  <a:latin typeface="18 VAG Rounded Light   02390" pitchFamily="2" charset="0"/>
                </a:rPr>
                <a:t>B</a:t>
              </a:r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2668EA19-1D16-2435-39BE-AEF3AA44FFE9}"/>
                </a:ext>
              </a:extLst>
            </p:cNvPr>
            <p:cNvSpPr txBox="1"/>
            <p:nvPr/>
          </p:nvSpPr>
          <p:spPr>
            <a:xfrm>
              <a:off x="6409181" y="5555777"/>
              <a:ext cx="502061" cy="4083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85000"/>
                </a:lnSpc>
              </a:pPr>
              <a:r>
                <a:rPr lang="en-US" sz="1200" dirty="0" err="1">
                  <a:solidFill>
                    <a:schemeClr val="accent3"/>
                  </a:solidFill>
                  <a:latin typeface="18 VAG Rounded Light   02390" pitchFamily="2" charset="0"/>
                </a:rPr>
                <a:t>BrUn</a:t>
              </a:r>
              <a:endParaRPr lang="en-US" sz="1200" dirty="0">
                <a:solidFill>
                  <a:schemeClr val="accent3"/>
                </a:solidFill>
                <a:latin typeface="18 VAG Rounded Light   02390" pitchFamily="2" charset="0"/>
              </a:endParaRPr>
            </a:p>
            <a:p>
              <a:pPr algn="ctr">
                <a:lnSpc>
                  <a:spcPct val="85000"/>
                </a:lnSpc>
              </a:pPr>
              <a:r>
                <a:rPr lang="en-US" sz="1200" dirty="0">
                  <a:solidFill>
                    <a:schemeClr val="accent2"/>
                  </a:solidFill>
                  <a:latin typeface="18 VAG Rounded Light   02390" pitchFamily="2" charset="0"/>
                </a:rPr>
                <a:t>1/0</a:t>
              </a:r>
            </a:p>
          </p:txBody>
        </p: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3632A612-D2B9-ADCD-8A02-64FC0648A297}"/>
                </a:ext>
              </a:extLst>
            </p:cNvPr>
            <p:cNvSpPr txBox="1"/>
            <p:nvPr/>
          </p:nvSpPr>
          <p:spPr>
            <a:xfrm>
              <a:off x="7558332" y="5524627"/>
              <a:ext cx="449161" cy="4083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85000"/>
                </a:lnSpc>
              </a:pPr>
              <a:r>
                <a:rPr lang="en-US" sz="1200" dirty="0" err="1">
                  <a:solidFill>
                    <a:schemeClr val="accent3"/>
                  </a:solidFill>
                  <a:latin typeface="18 VAG Rounded Light   02390" pitchFamily="2" charset="0"/>
                </a:rPr>
                <a:t>Bsel</a:t>
              </a:r>
              <a:endParaRPr lang="en-US" sz="1200" dirty="0">
                <a:solidFill>
                  <a:schemeClr val="accent3"/>
                </a:solidFill>
                <a:latin typeface="18 VAG Rounded Light   02390" pitchFamily="2" charset="0"/>
              </a:endParaRPr>
            </a:p>
            <a:p>
              <a:pPr algn="ctr">
                <a:lnSpc>
                  <a:spcPct val="85000"/>
                </a:lnSpc>
              </a:pPr>
              <a:r>
                <a:rPr lang="en-US" sz="1200" dirty="0">
                  <a:solidFill>
                    <a:schemeClr val="accent5"/>
                  </a:solidFill>
                  <a:latin typeface="18 VAG Rounded Light   02390" pitchFamily="2" charset="0"/>
                </a:rPr>
                <a:t>1</a:t>
              </a:r>
            </a:p>
          </p:txBody>
        </p: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2000C3DB-EA0F-B383-7B78-CA219CC6DBC8}"/>
                </a:ext>
              </a:extLst>
            </p:cNvPr>
            <p:cNvSpPr txBox="1"/>
            <p:nvPr/>
          </p:nvSpPr>
          <p:spPr>
            <a:xfrm>
              <a:off x="7954131" y="5524627"/>
              <a:ext cx="460382" cy="4083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85000"/>
                </a:lnSpc>
              </a:pPr>
              <a:r>
                <a:rPr lang="en-US" sz="1200" dirty="0" err="1">
                  <a:solidFill>
                    <a:schemeClr val="accent3"/>
                  </a:solidFill>
                  <a:latin typeface="18 VAG Rounded Light   02390" pitchFamily="2" charset="0"/>
                </a:rPr>
                <a:t>Asel</a:t>
              </a:r>
              <a:endParaRPr lang="en-US" sz="1200" dirty="0">
                <a:solidFill>
                  <a:schemeClr val="accent3"/>
                </a:solidFill>
                <a:latin typeface="18 VAG Rounded Light   02390" pitchFamily="2" charset="0"/>
              </a:endParaRPr>
            </a:p>
            <a:p>
              <a:pPr algn="ctr">
                <a:lnSpc>
                  <a:spcPct val="85000"/>
                </a:lnSpc>
              </a:pPr>
              <a:r>
                <a:rPr lang="en-US" sz="1200" dirty="0">
                  <a:solidFill>
                    <a:schemeClr val="accent1"/>
                  </a:solidFill>
                  <a:latin typeface="18 VAG Rounded Light   02390" pitchFamily="2" charset="0"/>
                </a:rPr>
                <a:t>1</a:t>
              </a:r>
            </a:p>
          </p:txBody>
        </p: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0574EDEE-392B-DC05-E19A-7C22B2FFABF2}"/>
                </a:ext>
              </a:extLst>
            </p:cNvPr>
            <p:cNvSpPr txBox="1"/>
            <p:nvPr/>
          </p:nvSpPr>
          <p:spPr>
            <a:xfrm>
              <a:off x="9285659" y="5555777"/>
              <a:ext cx="817853" cy="4609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85000"/>
                </a:lnSpc>
              </a:pPr>
              <a:r>
                <a:rPr lang="en-US" sz="1400" dirty="0" err="1">
                  <a:solidFill>
                    <a:schemeClr val="accent3"/>
                  </a:solidFill>
                  <a:latin typeface="18 VAG Rounded Light   02390" pitchFamily="2" charset="0"/>
                </a:rPr>
                <a:t>MemRW</a:t>
              </a:r>
              <a:endParaRPr lang="en-US" sz="1400" dirty="0">
                <a:solidFill>
                  <a:schemeClr val="accent3"/>
                </a:solidFill>
                <a:latin typeface="18 VAG Rounded Light   02390" pitchFamily="2" charset="0"/>
              </a:endParaRPr>
            </a:p>
            <a:p>
              <a:pPr algn="ctr">
                <a:lnSpc>
                  <a:spcPct val="85000"/>
                </a:lnSpc>
              </a:pPr>
              <a:r>
                <a:rPr lang="en-US" sz="1400" dirty="0">
                  <a:solidFill>
                    <a:schemeClr val="accent6"/>
                  </a:solidFill>
                  <a:latin typeface="18 VAG Rounded Light   02390" pitchFamily="2" charset="0"/>
                </a:rPr>
                <a:t>Read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36DEE1F-22F3-B06E-CF0C-02765F74997B}"/>
                </a:ext>
              </a:extLst>
            </p:cNvPr>
            <p:cNvSpPr txBox="1"/>
            <p:nvPr/>
          </p:nvSpPr>
          <p:spPr>
            <a:xfrm>
              <a:off x="8421291" y="5536765"/>
              <a:ext cx="702436" cy="4609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85000"/>
                </a:lnSpc>
              </a:pPr>
              <a:r>
                <a:rPr lang="en-US" sz="1400" dirty="0" err="1">
                  <a:solidFill>
                    <a:schemeClr val="accent3"/>
                  </a:solidFill>
                  <a:latin typeface="18 VAG Rounded Light   02390" pitchFamily="2" charset="0"/>
                </a:rPr>
                <a:t>ALUSel</a:t>
              </a:r>
              <a:endParaRPr lang="en-US" sz="1400" dirty="0">
                <a:solidFill>
                  <a:schemeClr val="accent3"/>
                </a:solidFill>
                <a:latin typeface="18 VAG Rounded Light   02390" pitchFamily="2" charset="0"/>
              </a:endParaRPr>
            </a:p>
            <a:p>
              <a:pPr algn="ctr">
                <a:lnSpc>
                  <a:spcPct val="85000"/>
                </a:lnSpc>
              </a:pPr>
              <a:r>
                <a:rPr lang="en-US" sz="1400" dirty="0">
                  <a:solidFill>
                    <a:schemeClr val="accent1"/>
                  </a:solidFill>
                  <a:latin typeface="18 VAG Rounded Light   02390" pitchFamily="2" charset="0"/>
                </a:rPr>
                <a:t>Add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4CCB4874-3908-3711-F29C-8C5432912A1E}"/>
                </a:ext>
              </a:extLst>
            </p:cNvPr>
            <p:cNvSpPr txBox="1"/>
            <p:nvPr/>
          </p:nvSpPr>
          <p:spPr>
            <a:xfrm>
              <a:off x="5333604" y="5554208"/>
              <a:ext cx="885179" cy="7228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85000"/>
                </a:lnSpc>
              </a:pPr>
              <a:r>
                <a:rPr lang="en-US" sz="1600" dirty="0" err="1">
                  <a:solidFill>
                    <a:schemeClr val="accent3"/>
                  </a:solidFill>
                  <a:latin typeface="18 VAG Rounded Light   02390" pitchFamily="2" charset="0"/>
                </a:rPr>
                <a:t>RegWEn</a:t>
              </a:r>
              <a:endParaRPr lang="en-US" sz="1600" dirty="0">
                <a:solidFill>
                  <a:schemeClr val="accent3"/>
                </a:solidFill>
                <a:latin typeface="18 VAG Rounded Light   02390" pitchFamily="2" charset="0"/>
              </a:endParaRPr>
            </a:p>
            <a:p>
              <a:pPr algn="ctr">
                <a:lnSpc>
                  <a:spcPct val="85000"/>
                </a:lnSpc>
              </a:pPr>
              <a:r>
                <a:rPr lang="en-US" sz="1600" dirty="0">
                  <a:solidFill>
                    <a:schemeClr val="accent4"/>
                  </a:solidFill>
                  <a:latin typeface="18 VAG Rounded Light   02390" pitchFamily="2" charset="0"/>
                </a:rPr>
                <a:t>0</a:t>
              </a:r>
              <a:br>
                <a:rPr 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18 VAG Rounded Light   02390" pitchFamily="2" charset="0"/>
                </a:rPr>
              </a:br>
              <a:endPara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18 VAG Rounded Light   02390" pitchFamily="2" charset="0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45D1972-0917-DAFC-3871-DF1C9589BE76}"/>
                </a:ext>
              </a:extLst>
            </p:cNvPr>
            <p:cNvSpPr txBox="1"/>
            <p:nvPr/>
          </p:nvSpPr>
          <p:spPr>
            <a:xfrm>
              <a:off x="10252493" y="5557253"/>
              <a:ext cx="646331" cy="4609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85000"/>
                </a:lnSpc>
              </a:pPr>
              <a:r>
                <a:rPr lang="en-US" sz="1400" dirty="0" err="1">
                  <a:solidFill>
                    <a:schemeClr val="accent3"/>
                  </a:solidFill>
                  <a:latin typeface="18 VAG Rounded Light   02390" pitchFamily="2" charset="0"/>
                </a:rPr>
                <a:t>WBSel</a:t>
              </a:r>
              <a:endParaRPr lang="en-US" sz="1400" dirty="0">
                <a:solidFill>
                  <a:schemeClr val="accent3"/>
                </a:solidFill>
                <a:latin typeface="18 VAG Rounded Light   02390" pitchFamily="2" charset="0"/>
              </a:endParaRPr>
            </a:p>
            <a:p>
              <a:pPr algn="ctr">
                <a:lnSpc>
                  <a:spcPct val="85000"/>
                </a:lnSpc>
              </a:pPr>
              <a:r>
                <a:rPr lang="en-US" sz="1400" dirty="0">
                  <a:solidFill>
                    <a:schemeClr val="accent4"/>
                  </a:solidFill>
                  <a:latin typeface="18 VAG Rounded Light   02390" pitchFamily="2" charset="0"/>
                </a:rPr>
                <a:t>*</a:t>
              </a:r>
            </a:p>
          </p:txBody>
        </p: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DEF8C38D-BA7D-5642-A0A2-E34F5B552DF9}"/>
              </a:ext>
            </a:extLst>
          </p:cNvPr>
          <p:cNvGrpSpPr/>
          <p:nvPr/>
        </p:nvGrpSpPr>
        <p:grpSpPr>
          <a:xfrm>
            <a:off x="1787156" y="2775110"/>
            <a:ext cx="5973621" cy="909286"/>
            <a:chOff x="1787156" y="2775110"/>
            <a:chExt cx="5973621" cy="909286"/>
          </a:xfrm>
        </p:grpSpPr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7EE551F3-1BCD-6A0E-5934-C612F6BD5F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87156" y="3668951"/>
              <a:ext cx="365760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 w="med" len="med"/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Elbow Connector 47">
              <a:extLst>
                <a:ext uri="{FF2B5EF4-FFF2-40B4-BE49-F238E27FC236}">
                  <a16:creationId xmlns:a16="http://schemas.microsoft.com/office/drawing/2014/main" id="{9A1F9FD9-8362-6D31-BB4E-CEE82660C092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1845332" y="3061307"/>
              <a:ext cx="703576" cy="542602"/>
            </a:xfrm>
            <a:prstGeom prst="bentConnector3">
              <a:avLst>
                <a:gd name="adj1" fmla="val 100542"/>
              </a:avLst>
            </a:prstGeom>
            <a:ln w="57150">
              <a:solidFill>
                <a:schemeClr val="accent2"/>
              </a:solidFill>
              <a:tailEnd type="triangle" w="med" len="med"/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E907FCD0-E933-C967-0916-C7ED705EA369}"/>
                </a:ext>
              </a:extLst>
            </p:cNvPr>
            <p:cNvGrpSpPr/>
            <p:nvPr/>
          </p:nvGrpSpPr>
          <p:grpSpPr>
            <a:xfrm>
              <a:off x="1925819" y="2775110"/>
              <a:ext cx="5834958" cy="733940"/>
              <a:chOff x="1910968" y="2760283"/>
              <a:chExt cx="5834958" cy="733940"/>
            </a:xfrm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grpSpPr>
          <p:cxnSp>
            <p:nvCxnSpPr>
              <p:cNvPr id="50" name="Elbow Connector 49">
                <a:extLst>
                  <a:ext uri="{FF2B5EF4-FFF2-40B4-BE49-F238E27FC236}">
                    <a16:creationId xmlns:a16="http://schemas.microsoft.com/office/drawing/2014/main" id="{9EBBC893-DEE8-7AA8-A66C-3EA54AAA537B}"/>
                  </a:ext>
                </a:extLst>
              </p:cNvPr>
              <p:cNvCxnSpPr/>
              <p:nvPr/>
            </p:nvCxnSpPr>
            <p:spPr>
              <a:xfrm flipV="1">
                <a:off x="1910968" y="2769647"/>
                <a:ext cx="1658892" cy="436843"/>
              </a:xfrm>
              <a:prstGeom prst="bentConnector4">
                <a:avLst>
                  <a:gd name="adj1" fmla="val 100039"/>
                  <a:gd name="adj2" fmla="val 45344"/>
                </a:avLst>
              </a:prstGeom>
              <a:ln w="57150">
                <a:solidFill>
                  <a:schemeClr val="accent2"/>
                </a:solidFill>
                <a:headEnd type="oval" w="sm" len="sm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E4A07119-8F33-DF3D-F48C-FF4ABC92B10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59699" y="2760283"/>
                <a:ext cx="4023360" cy="0"/>
              </a:xfrm>
              <a:prstGeom prst="line">
                <a:avLst/>
              </a:prstGeom>
              <a:ln w="57150">
                <a:solidFill>
                  <a:schemeClr val="accent2"/>
                </a:solidFill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Elbow Connector 51">
                <a:extLst>
                  <a:ext uri="{FF2B5EF4-FFF2-40B4-BE49-F238E27FC236}">
                    <a16:creationId xmlns:a16="http://schemas.microsoft.com/office/drawing/2014/main" id="{FDF1E4D7-98F5-FF90-0714-269C71DDA039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7285314" y="3033611"/>
                <a:ext cx="733939" cy="187285"/>
              </a:xfrm>
              <a:prstGeom prst="bentConnector3">
                <a:avLst>
                  <a:gd name="adj1" fmla="val 99835"/>
                </a:avLst>
              </a:prstGeom>
              <a:ln w="57150">
                <a:solidFill>
                  <a:schemeClr val="accent2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426" name="Straight Arrow Connector 425">
            <a:extLst>
              <a:ext uri="{FF2B5EF4-FFF2-40B4-BE49-F238E27FC236}">
                <a16:creationId xmlns:a16="http://schemas.microsoft.com/office/drawing/2014/main" id="{E4D1DEAE-7AAB-4FA5-9AC7-CEF254DF6C1E}"/>
              </a:ext>
            </a:extLst>
          </p:cNvPr>
          <p:cNvCxnSpPr>
            <a:cxnSpLocks/>
          </p:cNvCxnSpPr>
          <p:nvPr/>
        </p:nvCxnSpPr>
        <p:spPr>
          <a:xfrm>
            <a:off x="7983123" y="4427042"/>
            <a:ext cx="301752" cy="1490"/>
          </a:xfrm>
          <a:prstGeom prst="straightConnector1">
            <a:avLst/>
          </a:prstGeom>
          <a:ln w="28575">
            <a:solidFill>
              <a:schemeClr val="bg1"/>
            </a:solidFill>
            <a:tailEnd type="triangle" w="lg" len="lg"/>
          </a:ln>
          <a:effectLst>
            <a:glow rad="101600">
              <a:srgbClr val="011223">
                <a:alpha val="68169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rapezoid 13">
            <a:extLst>
              <a:ext uri="{FF2B5EF4-FFF2-40B4-BE49-F238E27FC236}">
                <a16:creationId xmlns:a16="http://schemas.microsoft.com/office/drawing/2014/main" id="{1FA82655-74D3-4483-7C00-4AA72A5B4B28}"/>
              </a:ext>
            </a:extLst>
          </p:cNvPr>
          <p:cNvSpPr/>
          <p:nvPr/>
        </p:nvSpPr>
        <p:spPr>
          <a:xfrm rot="5400000">
            <a:off x="7564091" y="4309794"/>
            <a:ext cx="598172" cy="234496"/>
          </a:xfrm>
          <a:prstGeom prst="trapezoid">
            <a:avLst>
              <a:gd name="adj" fmla="val 62818"/>
            </a:avLst>
          </a:prstGeom>
          <a:noFill/>
          <a:ln w="28575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vert270" rtlCol="0" anchor="ctr"/>
          <a:lstStyle/>
          <a:p>
            <a:pPr algn="ctr">
              <a:spcBef>
                <a:spcPts val="600"/>
              </a:spcBef>
            </a:pPr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  <a:p>
            <a:pPr algn="ctr">
              <a:spcBef>
                <a:spcPts val="600"/>
              </a:spcBef>
            </a:pPr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grpSp>
        <p:nvGrpSpPr>
          <p:cNvPr id="480" name="Group 479">
            <a:extLst>
              <a:ext uri="{FF2B5EF4-FFF2-40B4-BE49-F238E27FC236}">
                <a16:creationId xmlns:a16="http://schemas.microsoft.com/office/drawing/2014/main" id="{4CCAB6A3-C543-27E5-2EE7-6BDED855E821}"/>
              </a:ext>
            </a:extLst>
          </p:cNvPr>
          <p:cNvGrpSpPr/>
          <p:nvPr/>
        </p:nvGrpSpPr>
        <p:grpSpPr>
          <a:xfrm>
            <a:off x="7685590" y="4427042"/>
            <a:ext cx="599285" cy="120728"/>
            <a:chOff x="7685590" y="4427042"/>
            <a:chExt cx="599285" cy="120728"/>
          </a:xfrm>
        </p:grpSpPr>
        <p:cxnSp>
          <p:nvCxnSpPr>
            <p:cNvPr id="463" name="Straight Arrow Connector 462">
              <a:extLst>
                <a:ext uri="{FF2B5EF4-FFF2-40B4-BE49-F238E27FC236}">
                  <a16:creationId xmlns:a16="http://schemas.microsoft.com/office/drawing/2014/main" id="{9D6AA4AF-6C3B-AE91-C371-53D7A2698F28}"/>
                </a:ext>
              </a:extLst>
            </p:cNvPr>
            <p:cNvCxnSpPr>
              <a:cxnSpLocks/>
            </p:cNvCxnSpPr>
            <p:nvPr/>
          </p:nvCxnSpPr>
          <p:spPr>
            <a:xfrm>
              <a:off x="7983123" y="4427042"/>
              <a:ext cx="301752" cy="1490"/>
            </a:xfrm>
            <a:prstGeom prst="straightConnector1">
              <a:avLst/>
            </a:prstGeom>
            <a:ln w="57150">
              <a:solidFill>
                <a:schemeClr val="accent5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4" name="Freeform 463">
              <a:extLst>
                <a:ext uri="{FF2B5EF4-FFF2-40B4-BE49-F238E27FC236}">
                  <a16:creationId xmlns:a16="http://schemas.microsoft.com/office/drawing/2014/main" id="{64B2A282-C014-E88F-4C9D-A46205A9A7E0}"/>
                </a:ext>
              </a:extLst>
            </p:cNvPr>
            <p:cNvSpPr/>
            <p:nvPr/>
          </p:nvSpPr>
          <p:spPr>
            <a:xfrm>
              <a:off x="7685590" y="4433105"/>
              <a:ext cx="405114" cy="114665"/>
            </a:xfrm>
            <a:custGeom>
              <a:avLst/>
              <a:gdLst>
                <a:gd name="connsiteX0" fmla="*/ 0 w 405114"/>
                <a:gd name="connsiteY0" fmla="*/ 150471 h 162045"/>
                <a:gd name="connsiteX1" fmla="*/ 57873 w 405114"/>
                <a:gd name="connsiteY1" fmla="*/ 162045 h 162045"/>
                <a:gd name="connsiteX2" fmla="*/ 104172 w 405114"/>
                <a:gd name="connsiteY2" fmla="*/ 150471 h 162045"/>
                <a:gd name="connsiteX3" fmla="*/ 208344 w 405114"/>
                <a:gd name="connsiteY3" fmla="*/ 92597 h 162045"/>
                <a:gd name="connsiteX4" fmla="*/ 254643 w 405114"/>
                <a:gd name="connsiteY4" fmla="*/ 46298 h 162045"/>
                <a:gd name="connsiteX5" fmla="*/ 358815 w 405114"/>
                <a:gd name="connsiteY5" fmla="*/ 0 h 162045"/>
                <a:gd name="connsiteX6" fmla="*/ 405114 w 405114"/>
                <a:gd name="connsiteY6" fmla="*/ 0 h 162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5114" h="162045">
                  <a:moveTo>
                    <a:pt x="0" y="150471"/>
                  </a:moveTo>
                  <a:cubicBezTo>
                    <a:pt x="19291" y="154329"/>
                    <a:pt x="38200" y="162045"/>
                    <a:pt x="57873" y="162045"/>
                  </a:cubicBezTo>
                  <a:cubicBezTo>
                    <a:pt x="73781" y="162045"/>
                    <a:pt x="88876" y="154841"/>
                    <a:pt x="104172" y="150471"/>
                  </a:cubicBezTo>
                  <a:cubicBezTo>
                    <a:pt x="144925" y="138827"/>
                    <a:pt x="175184" y="125757"/>
                    <a:pt x="208344" y="92597"/>
                  </a:cubicBezTo>
                  <a:cubicBezTo>
                    <a:pt x="223777" y="77164"/>
                    <a:pt x="236483" y="58405"/>
                    <a:pt x="254643" y="46298"/>
                  </a:cubicBezTo>
                  <a:cubicBezTo>
                    <a:pt x="286113" y="25318"/>
                    <a:pt x="317492" y="0"/>
                    <a:pt x="358815" y="0"/>
                  </a:cubicBezTo>
                  <a:lnTo>
                    <a:pt x="405114" y="0"/>
                  </a:lnTo>
                </a:path>
              </a:pathLst>
            </a:custGeom>
            <a:noFill/>
            <a:ln w="57150">
              <a:solidFill>
                <a:schemeClr val="accent5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71" name="Group 470">
            <a:extLst>
              <a:ext uri="{FF2B5EF4-FFF2-40B4-BE49-F238E27FC236}">
                <a16:creationId xmlns:a16="http://schemas.microsoft.com/office/drawing/2014/main" id="{76164E61-98D9-BE31-329F-728E726E320C}"/>
              </a:ext>
            </a:extLst>
          </p:cNvPr>
          <p:cNvGrpSpPr/>
          <p:nvPr/>
        </p:nvGrpSpPr>
        <p:grpSpPr>
          <a:xfrm>
            <a:off x="7709119" y="3492839"/>
            <a:ext cx="585916" cy="180461"/>
            <a:chOff x="7709119" y="3492839"/>
            <a:chExt cx="585916" cy="180461"/>
          </a:xfrm>
        </p:grpSpPr>
        <p:cxnSp>
          <p:nvCxnSpPr>
            <p:cNvPr id="473" name="Straight Arrow Connector 472">
              <a:extLst>
                <a:ext uri="{FF2B5EF4-FFF2-40B4-BE49-F238E27FC236}">
                  <a16:creationId xmlns:a16="http://schemas.microsoft.com/office/drawing/2014/main" id="{60088F44-47E7-9460-6B06-5AD6B12745C2}"/>
                </a:ext>
              </a:extLst>
            </p:cNvPr>
            <p:cNvCxnSpPr>
              <a:cxnSpLocks/>
            </p:cNvCxnSpPr>
            <p:nvPr/>
          </p:nvCxnSpPr>
          <p:spPr>
            <a:xfrm>
              <a:off x="7993283" y="3671810"/>
              <a:ext cx="301752" cy="1490"/>
            </a:xfrm>
            <a:prstGeom prst="straightConnector1">
              <a:avLst/>
            </a:prstGeom>
            <a:ln w="57150">
              <a:solidFill>
                <a:schemeClr val="accent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9" name="Freeform 478">
              <a:extLst>
                <a:ext uri="{FF2B5EF4-FFF2-40B4-BE49-F238E27FC236}">
                  <a16:creationId xmlns:a16="http://schemas.microsoft.com/office/drawing/2014/main" id="{E411ABC2-F868-E148-24CB-DE60E461D344}"/>
                </a:ext>
              </a:extLst>
            </p:cNvPr>
            <p:cNvSpPr/>
            <p:nvPr/>
          </p:nvSpPr>
          <p:spPr>
            <a:xfrm>
              <a:off x="7709119" y="3492839"/>
              <a:ext cx="310910" cy="173786"/>
            </a:xfrm>
            <a:custGeom>
              <a:avLst/>
              <a:gdLst>
                <a:gd name="connsiteX0" fmla="*/ 0 w 532436"/>
                <a:gd name="connsiteY0" fmla="*/ 0 h 219937"/>
                <a:gd name="connsiteX1" fmla="*/ 57874 w 532436"/>
                <a:gd name="connsiteY1" fmla="*/ 23150 h 219937"/>
                <a:gd name="connsiteX2" fmla="*/ 127322 w 532436"/>
                <a:gd name="connsiteY2" fmla="*/ 34724 h 219937"/>
                <a:gd name="connsiteX3" fmla="*/ 208344 w 532436"/>
                <a:gd name="connsiteY3" fmla="*/ 57874 h 219937"/>
                <a:gd name="connsiteX4" fmla="*/ 231494 w 532436"/>
                <a:gd name="connsiteY4" fmla="*/ 81023 h 219937"/>
                <a:gd name="connsiteX5" fmla="*/ 300942 w 532436"/>
                <a:gd name="connsiteY5" fmla="*/ 127322 h 219937"/>
                <a:gd name="connsiteX6" fmla="*/ 324091 w 532436"/>
                <a:gd name="connsiteY6" fmla="*/ 162046 h 219937"/>
                <a:gd name="connsiteX7" fmla="*/ 393539 w 532436"/>
                <a:gd name="connsiteY7" fmla="*/ 185195 h 219937"/>
                <a:gd name="connsiteX8" fmla="*/ 416689 w 532436"/>
                <a:gd name="connsiteY8" fmla="*/ 208345 h 219937"/>
                <a:gd name="connsiteX9" fmla="*/ 497712 w 532436"/>
                <a:gd name="connsiteY9" fmla="*/ 208345 h 219937"/>
                <a:gd name="connsiteX10" fmla="*/ 532436 w 532436"/>
                <a:gd name="connsiteY10" fmla="*/ 173621 h 219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32436" h="219937">
                  <a:moveTo>
                    <a:pt x="0" y="0"/>
                  </a:moveTo>
                  <a:cubicBezTo>
                    <a:pt x="19291" y="7717"/>
                    <a:pt x="37829" y="17683"/>
                    <a:pt x="57874" y="23150"/>
                  </a:cubicBezTo>
                  <a:cubicBezTo>
                    <a:pt x="80516" y="29325"/>
                    <a:pt x="104309" y="30121"/>
                    <a:pt x="127322" y="34724"/>
                  </a:cubicBezTo>
                  <a:cubicBezTo>
                    <a:pt x="163652" y="41990"/>
                    <a:pt x="175252" y="46843"/>
                    <a:pt x="208344" y="57874"/>
                  </a:cubicBezTo>
                  <a:cubicBezTo>
                    <a:pt x="216061" y="65590"/>
                    <a:pt x="222764" y="74475"/>
                    <a:pt x="231494" y="81023"/>
                  </a:cubicBezTo>
                  <a:cubicBezTo>
                    <a:pt x="253752" y="97716"/>
                    <a:pt x="300942" y="127322"/>
                    <a:pt x="300942" y="127322"/>
                  </a:cubicBezTo>
                  <a:cubicBezTo>
                    <a:pt x="308658" y="138897"/>
                    <a:pt x="312295" y="154673"/>
                    <a:pt x="324091" y="162046"/>
                  </a:cubicBezTo>
                  <a:cubicBezTo>
                    <a:pt x="344783" y="174979"/>
                    <a:pt x="393539" y="185195"/>
                    <a:pt x="393539" y="185195"/>
                  </a:cubicBezTo>
                  <a:cubicBezTo>
                    <a:pt x="401256" y="192912"/>
                    <a:pt x="407331" y="202730"/>
                    <a:pt x="416689" y="208345"/>
                  </a:cubicBezTo>
                  <a:cubicBezTo>
                    <a:pt x="450875" y="228856"/>
                    <a:pt x="459955" y="217784"/>
                    <a:pt x="497712" y="208345"/>
                  </a:cubicBezTo>
                  <a:lnTo>
                    <a:pt x="532436" y="173621"/>
                  </a:lnTo>
                </a:path>
              </a:pathLst>
            </a:custGeom>
            <a:noFill/>
            <a:ln w="57150">
              <a:solidFill>
                <a:schemeClr val="accent1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83" name="TextBox 482">
            <a:extLst>
              <a:ext uri="{FF2B5EF4-FFF2-40B4-BE49-F238E27FC236}">
                <a16:creationId xmlns:a16="http://schemas.microsoft.com/office/drawing/2014/main" id="{037EC741-CF39-634F-C60F-EC1387375A6D}"/>
              </a:ext>
            </a:extLst>
          </p:cNvPr>
          <p:cNvSpPr txBox="1"/>
          <p:nvPr/>
        </p:nvSpPr>
        <p:spPr>
          <a:xfrm>
            <a:off x="5358480" y="1019804"/>
            <a:ext cx="4306728" cy="622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95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accent1"/>
                </a:solidFill>
                <a:latin typeface="18 VAG Rounded Light   02390" pitchFamily="2" charset="0"/>
              </a:rPr>
              <a:t>Compute branch; feed to </a:t>
            </a:r>
            <a:r>
              <a:rPr lang="en-US" sz="1800" dirty="0">
                <a:solidFill>
                  <a:schemeClr val="accent3"/>
                </a:solidFill>
                <a:latin typeface="18 VAG Rounded Light   02390" pitchFamily="2" charset="0"/>
              </a:rPr>
              <a:t>Control</a:t>
            </a:r>
            <a:r>
              <a:rPr lang="en-US" sz="1800" dirty="0">
                <a:solidFill>
                  <a:schemeClr val="accent1"/>
                </a:solidFill>
                <a:latin typeface="18 VAG Rounded Light   02390" pitchFamily="2" charset="0"/>
              </a:rPr>
              <a:t>.</a:t>
            </a:r>
          </a:p>
          <a:p>
            <a:pPr marL="285750" indent="-285750">
              <a:lnSpc>
                <a:spcPct val="95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accent1"/>
                </a:solidFill>
                <a:latin typeface="18 VAG Rounded Light   02390" pitchFamily="2" charset="0"/>
              </a:rPr>
              <a:t>Compute </a:t>
            </a:r>
            <a:r>
              <a:rPr lang="en-US" sz="18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PC + </a:t>
            </a:r>
            <a:r>
              <a:rPr lang="en-US" sz="1800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imm</a:t>
            </a:r>
            <a:r>
              <a:rPr lang="en-US" sz="1800" dirty="0">
                <a:solidFill>
                  <a:schemeClr val="accent1"/>
                </a:solidFill>
                <a:latin typeface="18 VAG Rounded Light   02390" pitchFamily="2" charset="0"/>
              </a:rPr>
              <a:t>.</a:t>
            </a:r>
            <a:endParaRPr lang="en-US" sz="1800" b="1" dirty="0">
              <a:solidFill>
                <a:schemeClr val="accent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487" name="Straight Arrow Connector 486">
            <a:extLst>
              <a:ext uri="{FF2B5EF4-FFF2-40B4-BE49-F238E27FC236}">
                <a16:creationId xmlns:a16="http://schemas.microsoft.com/office/drawing/2014/main" id="{23AE9053-BD59-0618-BEBA-5B7B7D98FCD9}"/>
              </a:ext>
            </a:extLst>
          </p:cNvPr>
          <p:cNvCxnSpPr>
            <a:cxnSpLocks/>
          </p:cNvCxnSpPr>
          <p:nvPr/>
        </p:nvCxnSpPr>
        <p:spPr>
          <a:xfrm flipV="1">
            <a:off x="6261052" y="4187510"/>
            <a:ext cx="365760" cy="0"/>
          </a:xfrm>
          <a:prstGeom prst="straightConnector1">
            <a:avLst/>
          </a:prstGeom>
          <a:ln w="28575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9" name="Group 488">
            <a:extLst>
              <a:ext uri="{FF2B5EF4-FFF2-40B4-BE49-F238E27FC236}">
                <a16:creationId xmlns:a16="http://schemas.microsoft.com/office/drawing/2014/main" id="{8CE4B988-430D-C5B1-FB9F-987BBC1B69BB}"/>
              </a:ext>
            </a:extLst>
          </p:cNvPr>
          <p:cNvGrpSpPr/>
          <p:nvPr/>
        </p:nvGrpSpPr>
        <p:grpSpPr>
          <a:xfrm>
            <a:off x="6246033" y="3676635"/>
            <a:ext cx="380779" cy="510875"/>
            <a:chOff x="6246033" y="3676635"/>
            <a:chExt cx="380779" cy="510875"/>
          </a:xfrm>
        </p:grpSpPr>
        <p:cxnSp>
          <p:nvCxnSpPr>
            <p:cNvPr id="393" name="Straight Arrow Connector 392">
              <a:extLst>
                <a:ext uri="{FF2B5EF4-FFF2-40B4-BE49-F238E27FC236}">
                  <a16:creationId xmlns:a16="http://schemas.microsoft.com/office/drawing/2014/main" id="{29E1759E-8C1A-B8F6-C0AE-84288FE302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46033" y="3676635"/>
              <a:ext cx="365760" cy="0"/>
            </a:xfrm>
            <a:prstGeom prst="straightConnector1">
              <a:avLst/>
            </a:prstGeom>
            <a:ln w="57150">
              <a:solidFill>
                <a:schemeClr val="accent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8" name="Straight Arrow Connector 487">
              <a:extLst>
                <a:ext uri="{FF2B5EF4-FFF2-40B4-BE49-F238E27FC236}">
                  <a16:creationId xmlns:a16="http://schemas.microsoft.com/office/drawing/2014/main" id="{C0970B0F-70BD-0CF2-FD5F-594B86D093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61052" y="4187510"/>
              <a:ext cx="365760" cy="0"/>
            </a:xfrm>
            <a:prstGeom prst="straightConnector1">
              <a:avLst/>
            </a:prstGeom>
            <a:ln w="57150">
              <a:solidFill>
                <a:schemeClr val="accent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2" name="Group 491">
            <a:extLst>
              <a:ext uri="{FF2B5EF4-FFF2-40B4-BE49-F238E27FC236}">
                <a16:creationId xmlns:a16="http://schemas.microsoft.com/office/drawing/2014/main" id="{19E41221-C612-CA23-3A3F-57CFC230B501}"/>
              </a:ext>
            </a:extLst>
          </p:cNvPr>
          <p:cNvGrpSpPr/>
          <p:nvPr/>
        </p:nvGrpSpPr>
        <p:grpSpPr>
          <a:xfrm>
            <a:off x="6985475" y="4385007"/>
            <a:ext cx="212988" cy="1184173"/>
            <a:chOff x="6985475" y="4375863"/>
            <a:chExt cx="212988" cy="1184173"/>
          </a:xfrm>
        </p:grpSpPr>
        <p:cxnSp>
          <p:nvCxnSpPr>
            <p:cNvPr id="490" name="Straight Arrow Connector 489">
              <a:extLst>
                <a:ext uri="{FF2B5EF4-FFF2-40B4-BE49-F238E27FC236}">
                  <a16:creationId xmlns:a16="http://schemas.microsoft.com/office/drawing/2014/main" id="{C6C7D1A8-84BE-C001-5470-1BC9C13CEB07}"/>
                </a:ext>
              </a:extLst>
            </p:cNvPr>
            <p:cNvCxnSpPr>
              <a:cxnSpLocks/>
            </p:cNvCxnSpPr>
            <p:nvPr/>
          </p:nvCxnSpPr>
          <p:spPr>
            <a:xfrm>
              <a:off x="6985475" y="4375863"/>
              <a:ext cx="0" cy="1184173"/>
            </a:xfrm>
            <a:prstGeom prst="straightConnector1">
              <a:avLst/>
            </a:prstGeom>
            <a:ln w="57150">
              <a:solidFill>
                <a:schemeClr val="accent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1" name="Straight Arrow Connector 490">
              <a:extLst>
                <a:ext uri="{FF2B5EF4-FFF2-40B4-BE49-F238E27FC236}">
                  <a16:creationId xmlns:a16="http://schemas.microsoft.com/office/drawing/2014/main" id="{988E43FD-20CB-7B5D-025A-53663E7667F2}"/>
                </a:ext>
              </a:extLst>
            </p:cNvPr>
            <p:cNvCxnSpPr>
              <a:cxnSpLocks/>
            </p:cNvCxnSpPr>
            <p:nvPr/>
          </p:nvCxnSpPr>
          <p:spPr>
            <a:xfrm>
              <a:off x="7198463" y="4386110"/>
              <a:ext cx="0" cy="1173926"/>
            </a:xfrm>
            <a:prstGeom prst="straightConnector1">
              <a:avLst/>
            </a:prstGeom>
            <a:ln w="57150">
              <a:solidFill>
                <a:schemeClr val="accent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93" name="Straight Arrow Connector 492">
            <a:extLst>
              <a:ext uri="{FF2B5EF4-FFF2-40B4-BE49-F238E27FC236}">
                <a16:creationId xmlns:a16="http://schemas.microsoft.com/office/drawing/2014/main" id="{14177FEE-F644-247D-4106-1DD195AFD74A}"/>
              </a:ext>
            </a:extLst>
          </p:cNvPr>
          <p:cNvCxnSpPr>
            <a:cxnSpLocks/>
          </p:cNvCxnSpPr>
          <p:nvPr/>
        </p:nvCxnSpPr>
        <p:spPr>
          <a:xfrm>
            <a:off x="8929306" y="3376628"/>
            <a:ext cx="1620072" cy="0"/>
          </a:xfrm>
          <a:prstGeom prst="straightConnector1">
            <a:avLst/>
          </a:prstGeom>
          <a:ln w="28575">
            <a:solidFill>
              <a:schemeClr val="bg1"/>
            </a:solidFill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DF4AF431-6133-BCE1-94CA-71A9ABABD7B2}"/>
              </a:ext>
            </a:extLst>
          </p:cNvPr>
          <p:cNvGrpSpPr/>
          <p:nvPr/>
        </p:nvGrpSpPr>
        <p:grpSpPr>
          <a:xfrm>
            <a:off x="657147" y="2246540"/>
            <a:ext cx="2712208" cy="1271016"/>
            <a:chOff x="657147" y="2246540"/>
            <a:chExt cx="2712208" cy="1271016"/>
          </a:xfrm>
        </p:grpSpPr>
        <p:cxnSp>
          <p:nvCxnSpPr>
            <p:cNvPr id="498" name="Elbow Connector 497">
              <a:extLst>
                <a:ext uri="{FF2B5EF4-FFF2-40B4-BE49-F238E27FC236}">
                  <a16:creationId xmlns:a16="http://schemas.microsoft.com/office/drawing/2014/main" id="{702BCC31-73E0-E4EB-7177-978216F829A1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2990330" y="2398736"/>
              <a:ext cx="511818" cy="230004"/>
            </a:xfrm>
            <a:prstGeom prst="bentConnector3">
              <a:avLst>
                <a:gd name="adj1" fmla="val 3549"/>
              </a:avLst>
            </a:prstGeom>
            <a:ln w="57150">
              <a:solidFill>
                <a:schemeClr val="accent2"/>
              </a:solidFill>
              <a:tailEnd type="none" w="med" len="med"/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9" name="Straight Connector 498">
              <a:extLst>
                <a:ext uri="{FF2B5EF4-FFF2-40B4-BE49-F238E27FC236}">
                  <a16:creationId xmlns:a16="http://schemas.microsoft.com/office/drawing/2014/main" id="{B90008C6-4644-0577-C74A-FFD26C3CE4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2731" y="2257828"/>
              <a:ext cx="2706624" cy="1985"/>
            </a:xfrm>
            <a:prstGeom prst="line">
              <a:avLst/>
            </a:prstGeom>
            <a:ln w="57150">
              <a:solidFill>
                <a:schemeClr val="accent2"/>
              </a:solidFill>
              <a:tailEnd type="none" w="med" len="med"/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0" name="Straight Arrow Connector 499">
              <a:extLst>
                <a:ext uri="{FF2B5EF4-FFF2-40B4-BE49-F238E27FC236}">
                  <a16:creationId xmlns:a16="http://schemas.microsoft.com/office/drawing/2014/main" id="{7C04BC4E-CD81-911B-7EB7-A9F0FA05163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7147" y="3500396"/>
              <a:ext cx="274320" cy="2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 w="med" len="med"/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1" name="Straight Connector 500">
              <a:extLst>
                <a:ext uri="{FF2B5EF4-FFF2-40B4-BE49-F238E27FC236}">
                  <a16:creationId xmlns:a16="http://schemas.microsoft.com/office/drawing/2014/main" id="{9FC5CC0B-F1A9-F71F-B723-0B0CCC1D99E8}"/>
                </a:ext>
              </a:extLst>
            </p:cNvPr>
            <p:cNvCxnSpPr/>
            <p:nvPr/>
          </p:nvCxnSpPr>
          <p:spPr>
            <a:xfrm flipH="1">
              <a:off x="662731" y="2246540"/>
              <a:ext cx="0" cy="1271016"/>
            </a:xfrm>
            <a:prstGeom prst="line">
              <a:avLst/>
            </a:prstGeom>
            <a:ln w="57150">
              <a:solidFill>
                <a:schemeClr val="accent2"/>
              </a:solidFill>
              <a:tailEnd type="none" w="med" len="med"/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4" name="Group 503">
            <a:extLst>
              <a:ext uri="{FF2B5EF4-FFF2-40B4-BE49-F238E27FC236}">
                <a16:creationId xmlns:a16="http://schemas.microsoft.com/office/drawing/2014/main" id="{942D1E4A-BF80-40DB-A11E-5B646046C4A6}"/>
              </a:ext>
            </a:extLst>
          </p:cNvPr>
          <p:cNvGrpSpPr/>
          <p:nvPr/>
        </p:nvGrpSpPr>
        <p:grpSpPr>
          <a:xfrm>
            <a:off x="431899" y="2125749"/>
            <a:ext cx="8482220" cy="1848344"/>
            <a:chOff x="437942" y="2119597"/>
            <a:chExt cx="8482220" cy="1848344"/>
          </a:xfrm>
        </p:grpSpPr>
        <p:cxnSp>
          <p:nvCxnSpPr>
            <p:cNvPr id="505" name="Elbow Connector 504">
              <a:extLst>
                <a:ext uri="{FF2B5EF4-FFF2-40B4-BE49-F238E27FC236}">
                  <a16:creationId xmlns:a16="http://schemas.microsoft.com/office/drawing/2014/main" id="{320343C1-CBDF-FEDD-EFC4-D0E2A17F793C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37942" y="2119598"/>
              <a:ext cx="8482220" cy="1848343"/>
            </a:xfrm>
            <a:prstGeom prst="bentConnector3">
              <a:avLst>
                <a:gd name="adj1" fmla="val -51"/>
              </a:avLst>
            </a:prstGeom>
            <a:ln w="57150">
              <a:solidFill>
                <a:schemeClr val="accent1"/>
              </a:solidFill>
              <a:headEnd type="oval" w="sm" len="sm"/>
              <a:tailEnd type="none" w="med" len="med"/>
            </a:ln>
            <a:effectLst>
              <a:glow rad="63500">
                <a:srgbClr val="011223">
                  <a:alpha val="50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6" name="Elbow Connector 505">
              <a:extLst>
                <a:ext uri="{FF2B5EF4-FFF2-40B4-BE49-F238E27FC236}">
                  <a16:creationId xmlns:a16="http://schemas.microsoft.com/office/drawing/2014/main" id="{60B27D2E-E699-DED2-72C6-BACBC6E67CFA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-147367" y="2714004"/>
              <a:ext cx="1656098" cy="467284"/>
            </a:xfrm>
            <a:prstGeom prst="bentConnector2">
              <a:avLst/>
            </a:prstGeom>
            <a:ln w="57150">
              <a:solidFill>
                <a:schemeClr val="accent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8" name="TextBox 507">
            <a:extLst>
              <a:ext uri="{FF2B5EF4-FFF2-40B4-BE49-F238E27FC236}">
                <a16:creationId xmlns:a16="http://schemas.microsoft.com/office/drawing/2014/main" id="{78477AEA-F4C7-CB46-E344-309DD089BCD7}"/>
              </a:ext>
            </a:extLst>
          </p:cNvPr>
          <p:cNvSpPr txBox="1"/>
          <p:nvPr/>
        </p:nvSpPr>
        <p:spPr>
          <a:xfrm>
            <a:off x="10575658" y="1451051"/>
            <a:ext cx="14995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18 VAG Rounded Light   02390" pitchFamily="2" charset="0"/>
              </a:rPr>
              <a:t>Don’t write to registers.</a:t>
            </a:r>
          </a:p>
        </p:txBody>
      </p:sp>
      <p:sp>
        <p:nvSpPr>
          <p:cNvPr id="319" name="Freeform 318">
            <a:extLst>
              <a:ext uri="{FF2B5EF4-FFF2-40B4-BE49-F238E27FC236}">
                <a16:creationId xmlns:a16="http://schemas.microsoft.com/office/drawing/2014/main" id="{50D48F20-2317-959C-0E0D-67B0974EEDE2}"/>
              </a:ext>
            </a:extLst>
          </p:cNvPr>
          <p:cNvSpPr>
            <a:spLocks/>
          </p:cNvSpPr>
          <p:nvPr/>
        </p:nvSpPr>
        <p:spPr>
          <a:xfrm>
            <a:off x="8279464" y="3549544"/>
            <a:ext cx="581729" cy="1053232"/>
          </a:xfrm>
          <a:custGeom>
            <a:avLst/>
            <a:gdLst>
              <a:gd name="connsiteX0" fmla="*/ 0 w 1793965"/>
              <a:gd name="connsiteY0" fmla="*/ 0 h 4650377"/>
              <a:gd name="connsiteX1" fmla="*/ 0 w 1793965"/>
              <a:gd name="connsiteY1" fmla="*/ 1898469 h 4650377"/>
              <a:gd name="connsiteX2" fmla="*/ 478971 w 1793965"/>
              <a:gd name="connsiteY2" fmla="*/ 2333897 h 4650377"/>
              <a:gd name="connsiteX3" fmla="*/ 0 w 1793965"/>
              <a:gd name="connsiteY3" fmla="*/ 2778034 h 4650377"/>
              <a:gd name="connsiteX4" fmla="*/ 0 w 1793965"/>
              <a:gd name="connsiteY4" fmla="*/ 4650377 h 4650377"/>
              <a:gd name="connsiteX5" fmla="*/ 1793965 w 1793965"/>
              <a:gd name="connsiteY5" fmla="*/ 3666309 h 4650377"/>
              <a:gd name="connsiteX6" fmla="*/ 1793965 w 1793965"/>
              <a:gd name="connsiteY6" fmla="*/ 984069 h 4650377"/>
              <a:gd name="connsiteX7" fmla="*/ 0 w 1793965"/>
              <a:gd name="connsiteY7" fmla="*/ 0 h 4650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3965" h="4650377">
                <a:moveTo>
                  <a:pt x="0" y="0"/>
                </a:moveTo>
                <a:lnTo>
                  <a:pt x="0" y="1898469"/>
                </a:lnTo>
                <a:lnTo>
                  <a:pt x="478971" y="2333897"/>
                </a:lnTo>
                <a:lnTo>
                  <a:pt x="0" y="2778034"/>
                </a:lnTo>
                <a:lnTo>
                  <a:pt x="0" y="4650377"/>
                </a:lnTo>
                <a:lnTo>
                  <a:pt x="1793965" y="3666309"/>
                </a:lnTo>
                <a:lnTo>
                  <a:pt x="1793965" y="984069"/>
                </a:lnTo>
                <a:lnTo>
                  <a:pt x="0" y="0"/>
                </a:lnTo>
                <a:close/>
              </a:path>
            </a:pathLst>
          </a:custGeom>
          <a:noFill/>
          <a:ln w="28575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rtlCol="0" anchor="ctr"/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endParaRPr lang="en-US" sz="16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r">
              <a:spcBef>
                <a:spcPts val="600"/>
              </a:spcBef>
              <a:spcAft>
                <a:spcPts val="600"/>
              </a:spcAft>
            </a:pPr>
            <a:r>
              <a:rPr lang="en-US" sz="1600" dirty="0">
                <a:solidFill>
                  <a:schemeClr val="bg1"/>
                </a:solidFill>
                <a:latin typeface="18 VAG Rounded Light   02390" pitchFamily="2" charset="0"/>
              </a:rPr>
              <a:t>ALU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</a:p>
        </p:txBody>
      </p:sp>
      <p:sp>
        <p:nvSpPr>
          <p:cNvPr id="509" name="TextBox 508">
            <a:extLst>
              <a:ext uri="{FF2B5EF4-FFF2-40B4-BE49-F238E27FC236}">
                <a16:creationId xmlns:a16="http://schemas.microsoft.com/office/drawing/2014/main" id="{9E827B51-45AE-BC6A-5EDE-B9EC37EB1F6B}"/>
              </a:ext>
            </a:extLst>
          </p:cNvPr>
          <p:cNvSpPr txBox="1"/>
          <p:nvPr/>
        </p:nvSpPr>
        <p:spPr>
          <a:xfrm>
            <a:off x="8170665" y="1728050"/>
            <a:ext cx="2667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18 VAG Rounded Light   02390" pitchFamily="2" charset="0"/>
              </a:rPr>
              <a:t>Don’t write to memory.</a:t>
            </a:r>
          </a:p>
        </p:txBody>
      </p:sp>
      <p:grpSp>
        <p:nvGrpSpPr>
          <p:cNvPr id="511" name="Group 510">
            <a:extLst>
              <a:ext uri="{FF2B5EF4-FFF2-40B4-BE49-F238E27FC236}">
                <a16:creationId xmlns:a16="http://schemas.microsoft.com/office/drawing/2014/main" id="{23CA0890-B4B5-9644-B7AC-434E2C8648B6}"/>
              </a:ext>
            </a:extLst>
          </p:cNvPr>
          <p:cNvGrpSpPr/>
          <p:nvPr/>
        </p:nvGrpSpPr>
        <p:grpSpPr>
          <a:xfrm>
            <a:off x="3062791" y="3676635"/>
            <a:ext cx="4696255" cy="1860875"/>
            <a:chOff x="3062791" y="3676635"/>
            <a:chExt cx="4696255" cy="1860875"/>
          </a:xfrm>
        </p:grpSpPr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40F4F484-2BDA-7BC5-32FE-CFB85D4AD3AD}"/>
                </a:ext>
              </a:extLst>
            </p:cNvPr>
            <p:cNvGrpSpPr/>
            <p:nvPr/>
          </p:nvGrpSpPr>
          <p:grpSpPr>
            <a:xfrm>
              <a:off x="3191225" y="3962068"/>
              <a:ext cx="4567821" cy="1575442"/>
              <a:chOff x="3191225" y="3962068"/>
              <a:chExt cx="4567821" cy="1575442"/>
            </a:xfrm>
          </p:grpSpPr>
          <p:cxnSp>
            <p:nvCxnSpPr>
              <p:cNvPr id="135" name="Straight Arrow Connector 134">
                <a:extLst>
                  <a:ext uri="{FF2B5EF4-FFF2-40B4-BE49-F238E27FC236}">
                    <a16:creationId xmlns:a16="http://schemas.microsoft.com/office/drawing/2014/main" id="{091B0EFE-9CBB-8214-6D6E-F024A2BB9D21}"/>
                  </a:ext>
                </a:extLst>
              </p:cNvPr>
              <p:cNvCxnSpPr/>
              <p:nvPr/>
            </p:nvCxnSpPr>
            <p:spPr>
              <a:xfrm>
                <a:off x="3193946" y="3962068"/>
                <a:ext cx="0" cy="1575442"/>
              </a:xfrm>
              <a:prstGeom prst="straightConnector1">
                <a:avLst/>
              </a:prstGeom>
              <a:ln w="57150">
                <a:solidFill>
                  <a:schemeClr val="accent5"/>
                </a:solidFill>
                <a:headEnd type="oval" w="sm" len="sm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Arrow Connector 135">
                <a:extLst>
                  <a:ext uri="{FF2B5EF4-FFF2-40B4-BE49-F238E27FC236}">
                    <a16:creationId xmlns:a16="http://schemas.microsoft.com/office/drawing/2014/main" id="{1A209833-68F7-CB22-0D07-95F85451660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91225" y="5015025"/>
                <a:ext cx="923544" cy="0"/>
              </a:xfrm>
              <a:prstGeom prst="straightConnector1">
                <a:avLst/>
              </a:prstGeom>
              <a:ln w="57150">
                <a:solidFill>
                  <a:schemeClr val="accent5"/>
                </a:solidFill>
                <a:headEnd type="oval" w="sm" len="sm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Elbow Connector 136">
                <a:extLst>
                  <a:ext uri="{FF2B5EF4-FFF2-40B4-BE49-F238E27FC236}">
                    <a16:creationId xmlns:a16="http://schemas.microsoft.com/office/drawing/2014/main" id="{8B47E6BC-869A-4830-9C0F-8604908399B8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H="1">
                <a:off x="4822076" y="4530234"/>
                <a:ext cx="2936970" cy="596712"/>
              </a:xfrm>
              <a:prstGeom prst="bentConnector3">
                <a:avLst>
                  <a:gd name="adj1" fmla="val 92537"/>
                </a:avLst>
              </a:prstGeom>
              <a:ln w="57150">
                <a:solidFill>
                  <a:schemeClr val="accent5"/>
                </a:solidFill>
                <a:tailEnd type="triangl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9" name="Group 128">
              <a:extLst>
                <a:ext uri="{FF2B5EF4-FFF2-40B4-BE49-F238E27FC236}">
                  <a16:creationId xmlns:a16="http://schemas.microsoft.com/office/drawing/2014/main" id="{2F8384E1-1E96-A973-57F0-5E3197CD36AE}"/>
                </a:ext>
              </a:extLst>
            </p:cNvPr>
            <p:cNvGrpSpPr/>
            <p:nvPr/>
          </p:nvGrpSpPr>
          <p:grpSpPr>
            <a:xfrm>
              <a:off x="3062791" y="3676635"/>
              <a:ext cx="1764997" cy="273167"/>
              <a:chOff x="3062789" y="3676635"/>
              <a:chExt cx="1777734" cy="273167"/>
            </a:xfrm>
          </p:grpSpPr>
          <p:grpSp>
            <p:nvGrpSpPr>
              <p:cNvPr id="130" name="Group 129">
                <a:extLst>
                  <a:ext uri="{FF2B5EF4-FFF2-40B4-BE49-F238E27FC236}">
                    <a16:creationId xmlns:a16="http://schemas.microsoft.com/office/drawing/2014/main" id="{08AE2272-6711-C9EE-101A-A087B9E502B5}"/>
                  </a:ext>
                </a:extLst>
              </p:cNvPr>
              <p:cNvGrpSpPr/>
              <p:nvPr/>
            </p:nvGrpSpPr>
            <p:grpSpPr>
              <a:xfrm>
                <a:off x="3062789" y="3676635"/>
                <a:ext cx="1774643" cy="273167"/>
                <a:chOff x="3062789" y="3676635"/>
                <a:chExt cx="1774643" cy="273167"/>
              </a:xfrm>
            </p:grpSpPr>
            <p:cxnSp>
              <p:nvCxnSpPr>
                <p:cNvPr id="133" name="Elbow Connector 132">
                  <a:extLst>
                    <a:ext uri="{FF2B5EF4-FFF2-40B4-BE49-F238E27FC236}">
                      <a16:creationId xmlns:a16="http://schemas.microsoft.com/office/drawing/2014/main" id="{60038E10-51AA-D533-C3CD-324C06B1832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062789" y="3676635"/>
                  <a:ext cx="594465" cy="273167"/>
                </a:xfrm>
                <a:prstGeom prst="bentConnector3">
                  <a:avLst>
                    <a:gd name="adj1" fmla="val 50000"/>
                  </a:avLst>
                </a:prstGeom>
                <a:ln w="57150">
                  <a:solidFill>
                    <a:schemeClr val="accent5"/>
                  </a:solidFill>
                  <a:headEnd w="sm" len="sm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4" name="Straight Arrow Connector 133">
                  <a:extLst>
                    <a:ext uri="{FF2B5EF4-FFF2-40B4-BE49-F238E27FC236}">
                      <a16:creationId xmlns:a16="http://schemas.microsoft.com/office/drawing/2014/main" id="{FB75F03E-36A4-948F-8FDD-923E20F214D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373043" y="3685038"/>
                  <a:ext cx="1464389" cy="0"/>
                </a:xfrm>
                <a:prstGeom prst="straightConnector1">
                  <a:avLst/>
                </a:prstGeom>
                <a:ln w="57150">
                  <a:solidFill>
                    <a:schemeClr val="accent5"/>
                  </a:solidFill>
                  <a:headEnd type="oval" w="sm" len="sm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31" name="Straight Arrow Connector 130">
                <a:extLst>
                  <a:ext uri="{FF2B5EF4-FFF2-40B4-BE49-F238E27FC236}">
                    <a16:creationId xmlns:a16="http://schemas.microsoft.com/office/drawing/2014/main" id="{24783880-8728-F22D-DC24-22AE5DC83AE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76135" y="3945891"/>
                <a:ext cx="1464388" cy="0"/>
              </a:xfrm>
              <a:prstGeom prst="straightConnector1">
                <a:avLst/>
              </a:prstGeom>
              <a:ln w="57150">
                <a:solidFill>
                  <a:schemeClr val="accent5"/>
                </a:solidFill>
                <a:headEnd type="oval" w="sm" len="sm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43" name="TextBox 142">
            <a:extLst>
              <a:ext uri="{FF2B5EF4-FFF2-40B4-BE49-F238E27FC236}">
                <a16:creationId xmlns:a16="http://schemas.microsoft.com/office/drawing/2014/main" id="{633577BA-746B-4DCC-F867-2B4F22EA0158}"/>
              </a:ext>
            </a:extLst>
          </p:cNvPr>
          <p:cNvSpPr txBox="1"/>
          <p:nvPr/>
        </p:nvSpPr>
        <p:spPr>
          <a:xfrm>
            <a:off x="1240668" y="6480818"/>
            <a:ext cx="40929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18 VAG Rounded Light   02390" pitchFamily="2" charset="0"/>
              </a:rPr>
              <a:t>(unselected data lines omitted from lighting)</a:t>
            </a:r>
          </a:p>
        </p:txBody>
      </p:sp>
    </p:spTree>
    <p:extLst>
      <p:ext uri="{BB962C8B-B14F-4D97-AF65-F5344CB8AC3E}">
        <p14:creationId xmlns:p14="http://schemas.microsoft.com/office/powerpoint/2010/main" val="4203464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 tmFilter="0, 0; .2, .5; .8, .5; 1, 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7" dur="250" autoRev="1" fill="hold"/>
                                        <p:tgtEl>
                                          <p:spTgt spid="15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 tmFilter="0, 0; .2, .5; .8, .5; 1, 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6" dur="250" autoRev="1" fill="hold"/>
                                        <p:tgtEl>
                                          <p:spTgt spid="15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" grpId="1"/>
      <p:bldP spid="153" grpId="2"/>
      <p:bldP spid="153" grpId="3"/>
      <p:bldP spid="159" grpId="0"/>
      <p:bldP spid="160" grpId="0"/>
      <p:bldP spid="40" grpId="0"/>
      <p:bldP spid="41" grpId="0"/>
      <p:bldP spid="508" grpId="0"/>
      <p:bldP spid="50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0F34E2EF-E6E4-480A-85BB-220BE1C28AFF}"/>
              </a:ext>
            </a:extLst>
          </p:cNvPr>
          <p:cNvSpPr/>
          <p:nvPr/>
        </p:nvSpPr>
        <p:spPr>
          <a:xfrm>
            <a:off x="4095066" y="4684066"/>
            <a:ext cx="734547" cy="615137"/>
          </a:xfrm>
          <a:prstGeom prst="roundRect">
            <a:avLst/>
          </a:prstGeom>
          <a:noFill/>
          <a:ln w="1905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r>
              <a:rPr lang="en-US" sz="1400" dirty="0" err="1">
                <a:solidFill>
                  <a:schemeClr val="bg1"/>
                </a:solidFill>
                <a:latin typeface="18 VAG Rounded Light   02390" pitchFamily="2" charset="0"/>
              </a:rPr>
              <a:t>Imm</a:t>
            </a:r>
            <a:r>
              <a:rPr lang="en-US" sz="1400" dirty="0">
                <a:solidFill>
                  <a:schemeClr val="bg1"/>
                </a:solidFill>
                <a:latin typeface="18 VAG Rounded Light   02390" pitchFamily="2" charset="0"/>
              </a:rPr>
              <a:t>. Gen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A5E8AD9-296E-37B4-4E87-99DCBDA65600}"/>
              </a:ext>
            </a:extLst>
          </p:cNvPr>
          <p:cNvSpPr txBox="1"/>
          <p:nvPr/>
        </p:nvSpPr>
        <p:spPr>
          <a:xfrm>
            <a:off x="3106523" y="4777354"/>
            <a:ext cx="111921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en-US" sz="110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inst</a:t>
            </a:r>
            <a:r>
              <a:rPr kumimoji="0" lang="en-US" sz="11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[31:20]</a:t>
            </a:r>
            <a:endParaRPr lang="en-US" sz="2000" dirty="0">
              <a:solidFill>
                <a:schemeClr val="bg1"/>
              </a:solidFill>
              <a:latin typeface="18 VAG Rounded Light   02390" pitchFamily="2" charset="0"/>
            </a:endParaRPr>
          </a:p>
        </p:txBody>
      </p:sp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id="{C4CABF1C-C840-9F3E-AB67-F1D6561813BC}"/>
              </a:ext>
            </a:extLst>
          </p:cNvPr>
          <p:cNvCxnSpPr>
            <a:cxnSpLocks/>
          </p:cNvCxnSpPr>
          <p:nvPr/>
        </p:nvCxnSpPr>
        <p:spPr>
          <a:xfrm rot="10800000" flipH="1">
            <a:off x="4808959" y="4530234"/>
            <a:ext cx="2936970" cy="596712"/>
          </a:xfrm>
          <a:prstGeom prst="bentConnector3">
            <a:avLst>
              <a:gd name="adj1" fmla="val 92537"/>
            </a:avLst>
          </a:prstGeom>
          <a:ln w="28575">
            <a:solidFill>
              <a:schemeClr val="bg1"/>
            </a:solidFill>
            <a:tailEnd type="triangle" w="lg" len="lg"/>
          </a:ln>
          <a:effectLst>
            <a:glow rad="63500">
              <a:srgbClr val="00264A">
                <a:alpha val="92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6" name="Straight Arrow Connector 425">
            <a:extLst>
              <a:ext uri="{FF2B5EF4-FFF2-40B4-BE49-F238E27FC236}">
                <a16:creationId xmlns:a16="http://schemas.microsoft.com/office/drawing/2014/main" id="{E4D1DEAE-7AAB-4FA5-9AC7-CEF254DF6C1E}"/>
              </a:ext>
            </a:extLst>
          </p:cNvPr>
          <p:cNvCxnSpPr>
            <a:cxnSpLocks/>
          </p:cNvCxnSpPr>
          <p:nvPr/>
        </p:nvCxnSpPr>
        <p:spPr>
          <a:xfrm>
            <a:off x="7983123" y="4427042"/>
            <a:ext cx="301752" cy="1490"/>
          </a:xfrm>
          <a:prstGeom prst="straightConnector1">
            <a:avLst/>
          </a:prstGeom>
          <a:ln w="28575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163182A8-AAC2-5CFD-2ED1-D6AE1F385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tabLst>
                <a:tab pos="10280650" algn="r"/>
              </a:tabLst>
            </a:pPr>
            <a:r>
              <a:rPr lang="en-US" dirty="0"/>
              <a:t>Our Datapath So Far: Arithmetic/Logic</a:t>
            </a:r>
            <a:endParaRPr lang="en-US" dirty="0">
              <a:solidFill>
                <a:schemeClr val="bg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07" name="Rectangle 306">
            <a:extLst>
              <a:ext uri="{FF2B5EF4-FFF2-40B4-BE49-F238E27FC236}">
                <a16:creationId xmlns:a16="http://schemas.microsoft.com/office/drawing/2014/main" id="{5E2B3D3E-7682-F6FD-4010-CC6BCDC1F9BA}"/>
              </a:ext>
            </a:extLst>
          </p:cNvPr>
          <p:cNvSpPr/>
          <p:nvPr/>
        </p:nvSpPr>
        <p:spPr>
          <a:xfrm>
            <a:off x="2124990" y="3375224"/>
            <a:ext cx="934483" cy="1152150"/>
          </a:xfrm>
          <a:prstGeom prst="rect">
            <a:avLst/>
          </a:prstGeom>
          <a:noFill/>
          <a:ln w="28575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b"/>
          <a:lstStyle/>
          <a:p>
            <a:r>
              <a:rPr lang="en-US" sz="1400" i="1" dirty="0" err="1">
                <a:solidFill>
                  <a:schemeClr val="bg1"/>
                </a:solidFill>
                <a:latin typeface="18 VAG Rounded Light   02390" pitchFamily="2" charset="0"/>
              </a:rPr>
              <a:t>addr</a:t>
            </a:r>
            <a:endParaRPr lang="en-US" sz="1400" i="1" dirty="0">
              <a:solidFill>
                <a:schemeClr val="bg1"/>
              </a:solidFill>
              <a:latin typeface="18 VAG Rounded Light   02390" pitchFamily="2" charset="0"/>
            </a:endParaRPr>
          </a:p>
          <a:p>
            <a:pPr algn="r"/>
            <a:r>
              <a:rPr lang="en-US" sz="1400" i="1" dirty="0" err="1">
                <a:solidFill>
                  <a:schemeClr val="bg1"/>
                </a:solidFill>
                <a:latin typeface="18 VAG Rounded Light   02390" pitchFamily="2" charset="0"/>
              </a:rPr>
              <a:t>inst</a:t>
            </a:r>
            <a:endParaRPr lang="en-US" sz="1400" i="1" dirty="0">
              <a:solidFill>
                <a:schemeClr val="bg1"/>
              </a:solidFill>
              <a:latin typeface="18 VAG Rounded Light   02390" pitchFamily="2" charset="0"/>
            </a:endParaRPr>
          </a:p>
          <a:p>
            <a:endParaRPr lang="en-US" sz="1600" dirty="0">
              <a:solidFill>
                <a:schemeClr val="bg1"/>
              </a:solidFill>
              <a:latin typeface="18 VAG Rounded Light   02390" pitchFamily="2" charset="0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IMEM</a:t>
            </a:r>
          </a:p>
        </p:txBody>
      </p:sp>
      <p:sp>
        <p:nvSpPr>
          <p:cNvPr id="324" name="Freeform 323">
            <a:extLst>
              <a:ext uri="{FF2B5EF4-FFF2-40B4-BE49-F238E27FC236}">
                <a16:creationId xmlns:a16="http://schemas.microsoft.com/office/drawing/2014/main" id="{C3F319D4-E9C9-BF79-1D0B-B024CF36D456}"/>
              </a:ext>
            </a:extLst>
          </p:cNvPr>
          <p:cNvSpPr>
            <a:spLocks/>
          </p:cNvSpPr>
          <p:nvPr/>
        </p:nvSpPr>
        <p:spPr>
          <a:xfrm>
            <a:off x="2458278" y="2385959"/>
            <a:ext cx="644039" cy="714015"/>
          </a:xfrm>
          <a:custGeom>
            <a:avLst/>
            <a:gdLst>
              <a:gd name="connsiteX0" fmla="*/ 0 w 1793965"/>
              <a:gd name="connsiteY0" fmla="*/ 0 h 4650377"/>
              <a:gd name="connsiteX1" fmla="*/ 0 w 1793965"/>
              <a:gd name="connsiteY1" fmla="*/ 1898469 h 4650377"/>
              <a:gd name="connsiteX2" fmla="*/ 478971 w 1793965"/>
              <a:gd name="connsiteY2" fmla="*/ 2333897 h 4650377"/>
              <a:gd name="connsiteX3" fmla="*/ 0 w 1793965"/>
              <a:gd name="connsiteY3" fmla="*/ 2778034 h 4650377"/>
              <a:gd name="connsiteX4" fmla="*/ 0 w 1793965"/>
              <a:gd name="connsiteY4" fmla="*/ 4650377 h 4650377"/>
              <a:gd name="connsiteX5" fmla="*/ 1793965 w 1793965"/>
              <a:gd name="connsiteY5" fmla="*/ 3666309 h 4650377"/>
              <a:gd name="connsiteX6" fmla="*/ 1793965 w 1793965"/>
              <a:gd name="connsiteY6" fmla="*/ 984069 h 4650377"/>
              <a:gd name="connsiteX7" fmla="*/ 0 w 1793965"/>
              <a:gd name="connsiteY7" fmla="*/ 0 h 4650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3965" h="4650377">
                <a:moveTo>
                  <a:pt x="0" y="0"/>
                </a:moveTo>
                <a:lnTo>
                  <a:pt x="0" y="1898469"/>
                </a:lnTo>
                <a:lnTo>
                  <a:pt x="478971" y="2333897"/>
                </a:lnTo>
                <a:lnTo>
                  <a:pt x="0" y="2778034"/>
                </a:lnTo>
                <a:lnTo>
                  <a:pt x="0" y="4650377"/>
                </a:lnTo>
                <a:lnTo>
                  <a:pt x="1793965" y="3666309"/>
                </a:lnTo>
                <a:lnTo>
                  <a:pt x="1793965" y="984069"/>
                </a:lnTo>
                <a:lnTo>
                  <a:pt x="0" y="0"/>
                </a:lnTo>
                <a:close/>
              </a:path>
            </a:pathLst>
          </a:custGeom>
          <a:noFill/>
          <a:ln w="28575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rtlCol="0" anchor="ctr"/>
          <a:lstStyle/>
          <a:p>
            <a:pPr algn="r"/>
            <a:r>
              <a:rPr lang="en-US" sz="1600" dirty="0">
                <a:solidFill>
                  <a:schemeClr val="bg1"/>
                </a:solidFill>
                <a:latin typeface="18 VAG Rounded Light   02390" pitchFamily="2" charset="0"/>
              </a:rPr>
              <a:t>add</a:t>
            </a:r>
          </a:p>
        </p:txBody>
      </p:sp>
      <p:sp>
        <p:nvSpPr>
          <p:cNvPr id="327" name="Isosceles Triangle 59">
            <a:extLst>
              <a:ext uri="{FF2B5EF4-FFF2-40B4-BE49-F238E27FC236}">
                <a16:creationId xmlns:a16="http://schemas.microsoft.com/office/drawing/2014/main" id="{EFECB578-3A21-E891-8D71-0213F089D1C0}"/>
              </a:ext>
            </a:extLst>
          </p:cNvPr>
          <p:cNvSpPr>
            <a:spLocks noChangeAspect="1"/>
          </p:cNvSpPr>
          <p:nvPr/>
        </p:nvSpPr>
        <p:spPr>
          <a:xfrm>
            <a:off x="5943281" y="4428532"/>
            <a:ext cx="182880" cy="142528"/>
          </a:xfrm>
          <a:prstGeom prst="triangle">
            <a:avLst/>
          </a:prstGeom>
          <a:noFill/>
          <a:ln w="28575" cap="flat" cmpd="sng" algn="ctr">
            <a:solidFill>
              <a:schemeClr val="bg1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18 VAG Rounded Light   02390" pitchFamily="2" charset="0"/>
            </a:endParaRPr>
          </a:p>
        </p:txBody>
      </p:sp>
      <p:grpSp>
        <p:nvGrpSpPr>
          <p:cNvPr id="330" name="Group 329">
            <a:extLst>
              <a:ext uri="{FF2B5EF4-FFF2-40B4-BE49-F238E27FC236}">
                <a16:creationId xmlns:a16="http://schemas.microsoft.com/office/drawing/2014/main" id="{B7F7F169-A5F4-56F1-6936-D7E5E795DF1A}"/>
              </a:ext>
            </a:extLst>
          </p:cNvPr>
          <p:cNvGrpSpPr/>
          <p:nvPr/>
        </p:nvGrpSpPr>
        <p:grpSpPr>
          <a:xfrm>
            <a:off x="1430760" y="3270286"/>
            <a:ext cx="349772" cy="747357"/>
            <a:chOff x="959047" y="3126189"/>
            <a:chExt cx="415675" cy="914792"/>
          </a:xfrm>
        </p:grpSpPr>
        <p:sp>
          <p:nvSpPr>
            <p:cNvPr id="331" name="Rectangle 330">
              <a:extLst>
                <a:ext uri="{FF2B5EF4-FFF2-40B4-BE49-F238E27FC236}">
                  <a16:creationId xmlns:a16="http://schemas.microsoft.com/office/drawing/2014/main" id="{A5C8CA32-3065-E6B7-1BD4-077B2DB839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9047" y="3126189"/>
              <a:ext cx="415675" cy="914792"/>
            </a:xfrm>
            <a:prstGeom prst="rect">
              <a:avLst/>
            </a:prstGeom>
            <a:noFill/>
            <a:ln w="28575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lIns="68580" tIns="34290" rIns="68580" bIns="34290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urier New" panose="02070309020205020404" pitchFamily="49" charset="0"/>
                  <a:ea typeface="ＭＳ Ｐゴシック" pitchFamily="-1" charset="-128"/>
                  <a:cs typeface="Courier New" panose="02070309020205020404" pitchFamily="49" charset="0"/>
                </a:rPr>
                <a:t>PC</a:t>
              </a:r>
            </a:p>
          </p:txBody>
        </p:sp>
        <p:sp>
          <p:nvSpPr>
            <p:cNvPr id="332" name="Isosceles Triangle 58">
              <a:extLst>
                <a:ext uri="{FF2B5EF4-FFF2-40B4-BE49-F238E27FC236}">
                  <a16:creationId xmlns:a16="http://schemas.microsoft.com/office/drawing/2014/main" id="{CC9BC0A6-4DFD-877B-775C-BD92FA021900}"/>
                </a:ext>
              </a:extLst>
            </p:cNvPr>
            <p:cNvSpPr/>
            <p:nvPr/>
          </p:nvSpPr>
          <p:spPr>
            <a:xfrm>
              <a:off x="1069894" y="3868203"/>
              <a:ext cx="221693" cy="172777"/>
            </a:xfrm>
            <a:prstGeom prst="triangle">
              <a:avLst/>
            </a:prstGeom>
            <a:noFill/>
            <a:ln w="28575" cap="flat" cmpd="sng" algn="ctr">
              <a:solidFill>
                <a:schemeClr val="bg1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18 VAG Rounded Light   02390" pitchFamily="2" charset="0"/>
              </a:endParaRPr>
            </a:p>
          </p:txBody>
        </p:sp>
      </p:grpSp>
      <p:cxnSp>
        <p:nvCxnSpPr>
          <p:cNvPr id="375" name="Elbow Connector 374">
            <a:extLst>
              <a:ext uri="{FF2B5EF4-FFF2-40B4-BE49-F238E27FC236}">
                <a16:creationId xmlns:a16="http://schemas.microsoft.com/office/drawing/2014/main" id="{8CB4FC43-FB1E-DAD9-6933-1031DF7B151C}"/>
              </a:ext>
            </a:extLst>
          </p:cNvPr>
          <p:cNvCxnSpPr>
            <a:cxnSpLocks/>
          </p:cNvCxnSpPr>
          <p:nvPr/>
        </p:nvCxnSpPr>
        <p:spPr>
          <a:xfrm flipV="1">
            <a:off x="3059473" y="3420761"/>
            <a:ext cx="1734699" cy="530538"/>
          </a:xfrm>
          <a:prstGeom prst="bentConnector3">
            <a:avLst>
              <a:gd name="adj1" fmla="val 17787"/>
            </a:avLst>
          </a:prstGeom>
          <a:ln w="28575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6" name="Straight Arrow Connector 375">
            <a:extLst>
              <a:ext uri="{FF2B5EF4-FFF2-40B4-BE49-F238E27FC236}">
                <a16:creationId xmlns:a16="http://schemas.microsoft.com/office/drawing/2014/main" id="{06C5600C-FF32-7B65-A838-616535BD3D13}"/>
              </a:ext>
            </a:extLst>
          </p:cNvPr>
          <p:cNvCxnSpPr/>
          <p:nvPr/>
        </p:nvCxnSpPr>
        <p:spPr>
          <a:xfrm>
            <a:off x="3357586" y="3685070"/>
            <a:ext cx="1452348" cy="0"/>
          </a:xfrm>
          <a:prstGeom prst="straightConnector1">
            <a:avLst/>
          </a:prstGeom>
          <a:ln w="28575">
            <a:solidFill>
              <a:schemeClr val="bg1"/>
            </a:solidFill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7" name="Straight Arrow Connector 376">
            <a:extLst>
              <a:ext uri="{FF2B5EF4-FFF2-40B4-BE49-F238E27FC236}">
                <a16:creationId xmlns:a16="http://schemas.microsoft.com/office/drawing/2014/main" id="{205D2502-C217-CFAD-90DA-7224BAC69EC5}"/>
              </a:ext>
            </a:extLst>
          </p:cNvPr>
          <p:cNvCxnSpPr/>
          <p:nvPr/>
        </p:nvCxnSpPr>
        <p:spPr>
          <a:xfrm>
            <a:off x="3357586" y="3951299"/>
            <a:ext cx="1452348" cy="0"/>
          </a:xfrm>
          <a:prstGeom prst="straightConnector1">
            <a:avLst/>
          </a:prstGeom>
          <a:ln w="28575">
            <a:solidFill>
              <a:schemeClr val="bg1"/>
            </a:solidFill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6" name="Straight Arrow Connector 385">
            <a:extLst>
              <a:ext uri="{FF2B5EF4-FFF2-40B4-BE49-F238E27FC236}">
                <a16:creationId xmlns:a16="http://schemas.microsoft.com/office/drawing/2014/main" id="{5795E669-F7FD-51D5-9708-7B3C9BD34CCE}"/>
              </a:ext>
            </a:extLst>
          </p:cNvPr>
          <p:cNvCxnSpPr/>
          <p:nvPr/>
        </p:nvCxnSpPr>
        <p:spPr>
          <a:xfrm>
            <a:off x="3190630" y="3951299"/>
            <a:ext cx="0" cy="1575442"/>
          </a:xfrm>
          <a:prstGeom prst="straightConnector1">
            <a:avLst/>
          </a:prstGeom>
          <a:ln w="28575">
            <a:solidFill>
              <a:schemeClr val="bg1"/>
            </a:solidFill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7" name="Straight Arrow Connector 386">
            <a:extLst>
              <a:ext uri="{FF2B5EF4-FFF2-40B4-BE49-F238E27FC236}">
                <a16:creationId xmlns:a16="http://schemas.microsoft.com/office/drawing/2014/main" id="{A5D422CF-1692-106D-093A-8F6E171C79D9}"/>
              </a:ext>
            </a:extLst>
          </p:cNvPr>
          <p:cNvCxnSpPr>
            <a:cxnSpLocks/>
          </p:cNvCxnSpPr>
          <p:nvPr/>
        </p:nvCxnSpPr>
        <p:spPr>
          <a:xfrm flipV="1">
            <a:off x="3187909" y="5013221"/>
            <a:ext cx="914400" cy="0"/>
          </a:xfrm>
          <a:prstGeom prst="straightConnector1">
            <a:avLst/>
          </a:prstGeom>
          <a:ln w="28575">
            <a:solidFill>
              <a:schemeClr val="bg1"/>
            </a:solidFill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5" name="TextBox 404">
            <a:extLst>
              <a:ext uri="{FF2B5EF4-FFF2-40B4-BE49-F238E27FC236}">
                <a16:creationId xmlns:a16="http://schemas.microsoft.com/office/drawing/2014/main" id="{FEB16DF6-43AA-9A5F-FFF9-30CB1A3DA5D6}"/>
              </a:ext>
            </a:extLst>
          </p:cNvPr>
          <p:cNvSpPr txBox="1"/>
          <p:nvPr/>
        </p:nvSpPr>
        <p:spPr>
          <a:xfrm>
            <a:off x="6200437" y="3455146"/>
            <a:ext cx="6944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R[rs1]</a:t>
            </a:r>
            <a:endParaRPr lang="en-US" sz="2000" dirty="0">
              <a:solidFill>
                <a:schemeClr val="bg1"/>
              </a:solidFill>
              <a:latin typeface="18 VAG Rounded Light   02390" pitchFamily="2" charset="0"/>
            </a:endParaRPr>
          </a:p>
        </p:txBody>
      </p:sp>
      <p:sp>
        <p:nvSpPr>
          <p:cNvPr id="454" name="TextBox 453">
            <a:extLst>
              <a:ext uri="{FF2B5EF4-FFF2-40B4-BE49-F238E27FC236}">
                <a16:creationId xmlns:a16="http://schemas.microsoft.com/office/drawing/2014/main" id="{B01F1A18-F34F-006C-C71D-DCC3DF9FCB76}"/>
              </a:ext>
            </a:extLst>
          </p:cNvPr>
          <p:cNvSpPr txBox="1"/>
          <p:nvPr/>
        </p:nvSpPr>
        <p:spPr>
          <a:xfrm>
            <a:off x="1442540" y="4120124"/>
            <a:ext cx="3417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00" dirty="0" err="1">
                <a:solidFill>
                  <a:schemeClr val="bg1"/>
                </a:solidFill>
                <a:latin typeface="18 VAG Rounded Light   02390" pitchFamily="2" charset="0"/>
              </a:rPr>
              <a:t>clk</a:t>
            </a:r>
            <a:endParaRPr lang="en-US" sz="1100" dirty="0">
              <a:solidFill>
                <a:schemeClr val="bg1"/>
              </a:solidFill>
              <a:latin typeface="18 VAG Rounded Light   02390" pitchFamily="2" charset="0"/>
            </a:endParaRPr>
          </a:p>
        </p:txBody>
      </p:sp>
      <p:cxnSp>
        <p:nvCxnSpPr>
          <p:cNvPr id="456" name="Straight Connector 455">
            <a:extLst>
              <a:ext uri="{FF2B5EF4-FFF2-40B4-BE49-F238E27FC236}">
                <a16:creationId xmlns:a16="http://schemas.microsoft.com/office/drawing/2014/main" id="{245940B4-83F7-A371-DDED-84DC79891141}"/>
              </a:ext>
            </a:extLst>
          </p:cNvPr>
          <p:cNvCxnSpPr>
            <a:cxnSpLocks/>
            <a:stCxn id="454" idx="0"/>
            <a:endCxn id="332" idx="3"/>
          </p:cNvCxnSpPr>
          <p:nvPr/>
        </p:nvCxnSpPr>
        <p:spPr>
          <a:xfrm flipV="1">
            <a:off x="1613420" y="4017643"/>
            <a:ext cx="3886" cy="102481"/>
          </a:xfrm>
          <a:prstGeom prst="line">
            <a:avLst/>
          </a:prstGeom>
          <a:ln w="19050">
            <a:solidFill>
              <a:schemeClr val="accent6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7" name="TextBox 456">
            <a:extLst>
              <a:ext uri="{FF2B5EF4-FFF2-40B4-BE49-F238E27FC236}">
                <a16:creationId xmlns:a16="http://schemas.microsoft.com/office/drawing/2014/main" id="{5F1F7DB0-6CD9-15D8-A9C7-594A704DE0B1}"/>
              </a:ext>
            </a:extLst>
          </p:cNvPr>
          <p:cNvSpPr txBox="1"/>
          <p:nvPr/>
        </p:nvSpPr>
        <p:spPr>
          <a:xfrm>
            <a:off x="5853568" y="4679996"/>
            <a:ext cx="3417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00" dirty="0" err="1">
                <a:solidFill>
                  <a:schemeClr val="bg1"/>
                </a:solidFill>
                <a:latin typeface="18 VAG Rounded Light   02390" pitchFamily="2" charset="0"/>
              </a:rPr>
              <a:t>clk</a:t>
            </a:r>
            <a:endParaRPr lang="en-US" sz="1100" dirty="0">
              <a:solidFill>
                <a:schemeClr val="bg1"/>
              </a:solidFill>
              <a:latin typeface="18 VAG Rounded Light   02390" pitchFamily="2" charset="0"/>
            </a:endParaRPr>
          </a:p>
        </p:txBody>
      </p:sp>
      <p:cxnSp>
        <p:nvCxnSpPr>
          <p:cNvPr id="472" name="Straight Arrow Connector 471">
            <a:extLst>
              <a:ext uri="{FF2B5EF4-FFF2-40B4-BE49-F238E27FC236}">
                <a16:creationId xmlns:a16="http://schemas.microsoft.com/office/drawing/2014/main" id="{908456E4-D4F5-2EA1-FF19-789AA5C3F8DA}"/>
              </a:ext>
            </a:extLst>
          </p:cNvPr>
          <p:cNvCxnSpPr>
            <a:cxnSpLocks/>
          </p:cNvCxnSpPr>
          <p:nvPr/>
        </p:nvCxnSpPr>
        <p:spPr>
          <a:xfrm flipH="1" flipV="1">
            <a:off x="5816885" y="4604793"/>
            <a:ext cx="0" cy="932688"/>
          </a:xfrm>
          <a:prstGeom prst="straightConnector1">
            <a:avLst/>
          </a:prstGeom>
          <a:ln w="127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5" name="Straight Arrow Connector 474">
            <a:extLst>
              <a:ext uri="{FF2B5EF4-FFF2-40B4-BE49-F238E27FC236}">
                <a16:creationId xmlns:a16="http://schemas.microsoft.com/office/drawing/2014/main" id="{908607ED-5082-B8EB-0CB6-ED344CA1BE73}"/>
              </a:ext>
            </a:extLst>
          </p:cNvPr>
          <p:cNvCxnSpPr>
            <a:cxnSpLocks/>
          </p:cNvCxnSpPr>
          <p:nvPr/>
        </p:nvCxnSpPr>
        <p:spPr>
          <a:xfrm flipV="1">
            <a:off x="4408736" y="5301220"/>
            <a:ext cx="0" cy="236261"/>
          </a:xfrm>
          <a:prstGeom prst="straightConnector1">
            <a:avLst/>
          </a:prstGeom>
          <a:ln w="127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2" name="Straight Arrow Connector 441">
            <a:extLst>
              <a:ext uri="{FF2B5EF4-FFF2-40B4-BE49-F238E27FC236}">
                <a16:creationId xmlns:a16="http://schemas.microsoft.com/office/drawing/2014/main" id="{77D15A79-CBAA-3476-E953-9E88EC542CAD}"/>
              </a:ext>
            </a:extLst>
          </p:cNvPr>
          <p:cNvCxnSpPr>
            <a:cxnSpLocks/>
          </p:cNvCxnSpPr>
          <p:nvPr/>
        </p:nvCxnSpPr>
        <p:spPr>
          <a:xfrm flipV="1">
            <a:off x="7883379" y="4657965"/>
            <a:ext cx="0" cy="879516"/>
          </a:xfrm>
          <a:prstGeom prst="straightConnector1">
            <a:avLst/>
          </a:prstGeom>
          <a:ln w="127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8" name="Straight Arrow Connector 447">
            <a:extLst>
              <a:ext uri="{FF2B5EF4-FFF2-40B4-BE49-F238E27FC236}">
                <a16:creationId xmlns:a16="http://schemas.microsoft.com/office/drawing/2014/main" id="{30435E35-829A-9B0E-3C1B-8AC96951ACA1}"/>
              </a:ext>
            </a:extLst>
          </p:cNvPr>
          <p:cNvCxnSpPr>
            <a:cxnSpLocks/>
          </p:cNvCxnSpPr>
          <p:nvPr/>
        </p:nvCxnSpPr>
        <p:spPr>
          <a:xfrm flipH="1" flipV="1">
            <a:off x="8608065" y="4473876"/>
            <a:ext cx="0" cy="1063605"/>
          </a:xfrm>
          <a:prstGeom prst="straightConnector1">
            <a:avLst/>
          </a:prstGeom>
          <a:ln w="127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A1D8640-1BD8-BEED-DD26-8BB1044FBB16}"/>
              </a:ext>
            </a:extLst>
          </p:cNvPr>
          <p:cNvSpPr txBox="1"/>
          <p:nvPr/>
        </p:nvSpPr>
        <p:spPr>
          <a:xfrm>
            <a:off x="4789384" y="4884927"/>
            <a:ext cx="94929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imm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[31:0]</a:t>
            </a:r>
            <a:endParaRPr lang="en-US" sz="2000" dirty="0">
              <a:solidFill>
                <a:schemeClr val="bg1"/>
              </a:solidFill>
              <a:latin typeface="18 VAG Rounded Light   02390" pitchFamily="2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F8A3D43-23D6-8073-FA9C-E13A73CB5D24}"/>
              </a:ext>
            </a:extLst>
          </p:cNvPr>
          <p:cNvSpPr txBox="1"/>
          <p:nvPr/>
        </p:nvSpPr>
        <p:spPr>
          <a:xfrm>
            <a:off x="1733676" y="3669569"/>
            <a:ext cx="35458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pc</a:t>
            </a:r>
            <a:endParaRPr lang="en-US" sz="2000" dirty="0">
              <a:solidFill>
                <a:schemeClr val="bg1"/>
              </a:solidFill>
              <a:latin typeface="18 VAG Rounded Light   02390" pitchFamily="2" charset="0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27B03F4-4F70-EB67-2FC8-0AEE5100B90D}"/>
              </a:ext>
            </a:extLst>
          </p:cNvPr>
          <p:cNvCxnSpPr>
            <a:cxnSpLocks/>
          </p:cNvCxnSpPr>
          <p:nvPr/>
        </p:nvCxnSpPr>
        <p:spPr>
          <a:xfrm flipV="1">
            <a:off x="1772305" y="3654124"/>
            <a:ext cx="365760" cy="0"/>
          </a:xfrm>
          <a:prstGeom prst="straightConnector1">
            <a:avLst/>
          </a:prstGeom>
          <a:ln w="28575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4EECC671-A924-2356-B7DC-DE13636CBDA5}"/>
              </a:ext>
            </a:extLst>
          </p:cNvPr>
          <p:cNvSpPr txBox="1"/>
          <p:nvPr/>
        </p:nvSpPr>
        <p:spPr>
          <a:xfrm>
            <a:off x="1968985" y="2379486"/>
            <a:ext cx="35458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+4</a:t>
            </a:r>
            <a:endParaRPr lang="en-US" sz="2000" dirty="0">
              <a:solidFill>
                <a:schemeClr val="bg1"/>
              </a:solidFill>
              <a:latin typeface="18 VAG Rounded Light   02390" pitchFamily="2" charset="0"/>
            </a:endParaRP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BA7E8C0-8665-164F-DB94-DAE69967F440}"/>
              </a:ext>
            </a:extLst>
          </p:cNvPr>
          <p:cNvCxnSpPr>
            <a:cxnSpLocks/>
          </p:cNvCxnSpPr>
          <p:nvPr/>
        </p:nvCxnSpPr>
        <p:spPr>
          <a:xfrm flipH="1">
            <a:off x="2270690" y="2496757"/>
            <a:ext cx="182880" cy="0"/>
          </a:xfrm>
          <a:prstGeom prst="line">
            <a:avLst/>
          </a:prstGeom>
          <a:ln w="19050">
            <a:solidFill>
              <a:schemeClr val="bg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74264EDC-6D20-221A-1FA0-C23197F903B2}"/>
              </a:ext>
            </a:extLst>
          </p:cNvPr>
          <p:cNvCxnSpPr>
            <a:cxnSpLocks/>
            <a:stCxn id="20" idx="0"/>
          </p:cNvCxnSpPr>
          <p:nvPr/>
        </p:nvCxnSpPr>
        <p:spPr>
          <a:xfrm rot="5400000" flipH="1" flipV="1">
            <a:off x="1830481" y="3046480"/>
            <a:ext cx="703576" cy="542602"/>
          </a:xfrm>
          <a:prstGeom prst="bentConnector3">
            <a:avLst>
              <a:gd name="adj1" fmla="val 100542"/>
            </a:avLst>
          </a:prstGeom>
          <a:ln w="28575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4" name="TextBox 473">
            <a:extLst>
              <a:ext uri="{FF2B5EF4-FFF2-40B4-BE49-F238E27FC236}">
                <a16:creationId xmlns:a16="http://schemas.microsoft.com/office/drawing/2014/main" id="{EADA092F-D4E9-20EF-B62D-834B9B1CF63B}"/>
              </a:ext>
            </a:extLst>
          </p:cNvPr>
          <p:cNvSpPr txBox="1"/>
          <p:nvPr/>
        </p:nvSpPr>
        <p:spPr>
          <a:xfrm>
            <a:off x="8888131" y="3722124"/>
            <a:ext cx="4395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alu</a:t>
            </a:r>
            <a:endParaRPr lang="en-US" sz="2000" dirty="0">
              <a:solidFill>
                <a:schemeClr val="bg1"/>
              </a:solidFill>
              <a:latin typeface="18 VAG Rounded Light   02390" pitchFamily="2" charset="0"/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9E730C79-AAC2-7A21-158E-0E25313D56F3}"/>
              </a:ext>
            </a:extLst>
          </p:cNvPr>
          <p:cNvSpPr txBox="1"/>
          <p:nvPr/>
        </p:nvSpPr>
        <p:spPr>
          <a:xfrm>
            <a:off x="2780297" y="5579638"/>
            <a:ext cx="1034257" cy="2425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inst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[31:0]</a:t>
            </a:r>
            <a:endParaRPr lang="en-US" sz="2000" dirty="0">
              <a:solidFill>
                <a:schemeClr val="bg1"/>
              </a:solidFill>
              <a:latin typeface="18 VAG Rounded Light   02390" pitchFamily="2" charset="0"/>
            </a:endParaRP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805FC406-05B2-8242-650C-D6E9D3BC10DC}"/>
              </a:ext>
            </a:extLst>
          </p:cNvPr>
          <p:cNvSpPr txBox="1"/>
          <p:nvPr/>
        </p:nvSpPr>
        <p:spPr>
          <a:xfrm>
            <a:off x="4062897" y="5552119"/>
            <a:ext cx="817853" cy="5136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1600" dirty="0" err="1">
                <a:solidFill>
                  <a:schemeClr val="accent3"/>
                </a:solidFill>
                <a:latin typeface="18 VAG Rounded Light   02390" pitchFamily="2" charset="0"/>
              </a:rPr>
              <a:t>ImmSel</a:t>
            </a:r>
            <a:endParaRPr lang="en-US" sz="1600" dirty="0">
              <a:solidFill>
                <a:schemeClr val="accent3"/>
              </a:solidFill>
              <a:latin typeface="18 VAG Rounded Light   02390" pitchFamily="2" charset="0"/>
            </a:endParaRPr>
          </a:p>
          <a:p>
            <a:pPr algn="ctr">
              <a:lnSpc>
                <a:spcPct val="85000"/>
              </a:lnSpc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18 VAG Rounded Light   02390" pitchFamily="2" charset="0"/>
              </a:rPr>
              <a:t>?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224C16BB-9DF8-AF11-E4A9-F5900F58BC4D}"/>
              </a:ext>
            </a:extLst>
          </p:cNvPr>
          <p:cNvSpPr txBox="1"/>
          <p:nvPr/>
        </p:nvSpPr>
        <p:spPr>
          <a:xfrm>
            <a:off x="5333604" y="5554208"/>
            <a:ext cx="885179" cy="7228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1600" dirty="0" err="1">
                <a:solidFill>
                  <a:schemeClr val="accent3"/>
                </a:solidFill>
                <a:latin typeface="18 VAG Rounded Light   02390" pitchFamily="2" charset="0"/>
              </a:rPr>
              <a:t>RegWEn</a:t>
            </a:r>
            <a:endParaRPr lang="en-US" sz="1600" dirty="0">
              <a:solidFill>
                <a:schemeClr val="accent3"/>
              </a:solidFill>
              <a:latin typeface="18 VAG Rounded Light   02390" pitchFamily="2" charset="0"/>
            </a:endParaRPr>
          </a:p>
          <a:p>
            <a:pPr algn="ctr">
              <a:lnSpc>
                <a:spcPct val="85000"/>
              </a:lnSpc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18 VAG Rounded Light   02390" pitchFamily="2" charset="0"/>
              </a:rPr>
              <a:t>?</a:t>
            </a:r>
            <a:b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18 VAG Rounded Light   02390" pitchFamily="2" charset="0"/>
              </a:rPr>
            </a:b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  <a:latin typeface="18 VAG Rounded Light   02390" pitchFamily="2" charset="0"/>
            </a:endParaRP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3632A612-D2B9-ADCD-8A02-64FC0648A297}"/>
              </a:ext>
            </a:extLst>
          </p:cNvPr>
          <p:cNvSpPr txBox="1"/>
          <p:nvPr/>
        </p:nvSpPr>
        <p:spPr>
          <a:xfrm>
            <a:off x="7558332" y="5524627"/>
            <a:ext cx="449161" cy="408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1200" dirty="0" err="1">
                <a:solidFill>
                  <a:schemeClr val="accent3"/>
                </a:solidFill>
                <a:latin typeface="18 VAG Rounded Light   02390" pitchFamily="2" charset="0"/>
              </a:rPr>
              <a:t>Bsel</a:t>
            </a:r>
            <a:endParaRPr lang="en-US" sz="1200" dirty="0">
              <a:solidFill>
                <a:schemeClr val="accent3"/>
              </a:solidFill>
              <a:latin typeface="18 VAG Rounded Light   02390" pitchFamily="2" charset="0"/>
            </a:endParaRPr>
          </a:p>
          <a:p>
            <a:pPr algn="ctr">
              <a:lnSpc>
                <a:spcPct val="85000"/>
              </a:lnSpc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18 VAG Rounded Light   02390" pitchFamily="2" charset="0"/>
              </a:rPr>
              <a:t>?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0D0C1867-1FFD-F311-31BB-7C2A4E3DB4AD}"/>
              </a:ext>
            </a:extLst>
          </p:cNvPr>
          <p:cNvSpPr txBox="1"/>
          <p:nvPr/>
        </p:nvSpPr>
        <p:spPr>
          <a:xfrm>
            <a:off x="8421291" y="5536765"/>
            <a:ext cx="702436" cy="4609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1400" dirty="0" err="1">
                <a:solidFill>
                  <a:schemeClr val="accent3"/>
                </a:solidFill>
                <a:latin typeface="18 VAG Rounded Light   02390" pitchFamily="2" charset="0"/>
              </a:rPr>
              <a:t>ALUSel</a:t>
            </a:r>
            <a:endParaRPr lang="en-US" sz="1400" dirty="0">
              <a:solidFill>
                <a:schemeClr val="accent3"/>
              </a:solidFill>
              <a:latin typeface="18 VAG Rounded Light   02390" pitchFamily="2" charset="0"/>
            </a:endParaRPr>
          </a:p>
          <a:p>
            <a:pPr algn="ctr">
              <a:lnSpc>
                <a:spcPct val="85000"/>
              </a:lnSpc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18 VAG Rounded Light   02390" pitchFamily="2" charset="0"/>
              </a:rPr>
              <a:t>?</a:t>
            </a:r>
          </a:p>
        </p:txBody>
      </p:sp>
      <p:sp>
        <p:nvSpPr>
          <p:cNvPr id="171" name="Rectangle 170">
            <a:extLst>
              <a:ext uri="{FF2B5EF4-FFF2-40B4-BE49-F238E27FC236}">
                <a16:creationId xmlns:a16="http://schemas.microsoft.com/office/drawing/2014/main" id="{B2E54D0A-9FBB-BD56-7769-DC00BEB2FC6E}"/>
              </a:ext>
            </a:extLst>
          </p:cNvPr>
          <p:cNvSpPr/>
          <p:nvPr/>
        </p:nvSpPr>
        <p:spPr>
          <a:xfrm>
            <a:off x="324172" y="5540557"/>
            <a:ext cx="10627823" cy="741060"/>
          </a:xfrm>
          <a:prstGeom prst="rect">
            <a:avLst/>
          </a:prstGeom>
          <a:noFill/>
          <a:ln w="28575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b"/>
          <a:lstStyle/>
          <a:p>
            <a:r>
              <a:rPr lang="en-US" sz="1600" b="1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Control Logic</a:t>
            </a: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CD295204-4CA2-FED3-4ABC-4B0EE63D057A}"/>
              </a:ext>
            </a:extLst>
          </p:cNvPr>
          <p:cNvSpPr txBox="1"/>
          <p:nvPr/>
        </p:nvSpPr>
        <p:spPr>
          <a:xfrm>
            <a:off x="657480" y="2967174"/>
            <a:ext cx="52450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pc+4</a:t>
            </a:r>
            <a:endParaRPr lang="en-US" sz="2000" dirty="0">
              <a:solidFill>
                <a:schemeClr val="bg1"/>
              </a:solidFill>
              <a:latin typeface="18 VAG Rounded Light   02390" pitchFamily="2" charset="0"/>
            </a:endParaRPr>
          </a:p>
        </p:txBody>
      </p:sp>
      <p:cxnSp>
        <p:nvCxnSpPr>
          <p:cNvPr id="196" name="Straight Connector 195">
            <a:extLst>
              <a:ext uri="{FF2B5EF4-FFF2-40B4-BE49-F238E27FC236}">
                <a16:creationId xmlns:a16="http://schemas.microsoft.com/office/drawing/2014/main" id="{5B1182A6-0946-CC24-2378-F3DAB18A8640}"/>
              </a:ext>
            </a:extLst>
          </p:cNvPr>
          <p:cNvCxnSpPr/>
          <p:nvPr/>
        </p:nvCxnSpPr>
        <p:spPr>
          <a:xfrm flipV="1">
            <a:off x="6024448" y="4561851"/>
            <a:ext cx="0" cy="118145"/>
          </a:xfrm>
          <a:prstGeom prst="line">
            <a:avLst/>
          </a:prstGeom>
          <a:ln w="19050">
            <a:solidFill>
              <a:schemeClr val="accent6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rapezoid 13">
            <a:extLst>
              <a:ext uri="{FF2B5EF4-FFF2-40B4-BE49-F238E27FC236}">
                <a16:creationId xmlns:a16="http://schemas.microsoft.com/office/drawing/2014/main" id="{1FA82655-74D3-4483-7C00-4AA72A5B4B28}"/>
              </a:ext>
            </a:extLst>
          </p:cNvPr>
          <p:cNvSpPr/>
          <p:nvPr/>
        </p:nvSpPr>
        <p:spPr>
          <a:xfrm rot="5400000">
            <a:off x="7564091" y="4309794"/>
            <a:ext cx="598172" cy="234496"/>
          </a:xfrm>
          <a:prstGeom prst="trapezoid">
            <a:avLst>
              <a:gd name="adj" fmla="val 62818"/>
            </a:avLst>
          </a:prstGeom>
          <a:noFill/>
          <a:ln w="28575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vert270" rtlCol="0" anchor="ctr"/>
          <a:lstStyle/>
          <a:p>
            <a:pPr algn="ctr">
              <a:spcBef>
                <a:spcPts val="600"/>
              </a:spcBef>
            </a:pPr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  <a:p>
            <a:pPr algn="ctr">
              <a:spcBef>
                <a:spcPts val="600"/>
              </a:spcBef>
            </a:pPr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5FF65934-C540-D4EB-5E26-A7998F695809}"/>
              </a:ext>
            </a:extLst>
          </p:cNvPr>
          <p:cNvSpPr/>
          <p:nvPr/>
        </p:nvSpPr>
        <p:spPr>
          <a:xfrm>
            <a:off x="4095066" y="4684066"/>
            <a:ext cx="734547" cy="615137"/>
          </a:xfrm>
          <a:prstGeom prst="roundRect">
            <a:avLst/>
          </a:prstGeom>
          <a:solidFill>
            <a:srgbClr val="011223"/>
          </a:solidFill>
          <a:ln w="28575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r>
              <a:rPr lang="en-US" sz="1400" dirty="0" err="1">
                <a:solidFill>
                  <a:schemeClr val="bg1"/>
                </a:solidFill>
                <a:latin typeface="18 VAG Rounded Light   02390" pitchFamily="2" charset="0"/>
              </a:rPr>
              <a:t>Imm</a:t>
            </a:r>
            <a:r>
              <a:rPr lang="en-US" sz="1400" dirty="0">
                <a:solidFill>
                  <a:schemeClr val="bg1"/>
                </a:solidFill>
                <a:latin typeface="18 VAG Rounded Light   02390" pitchFamily="2" charset="0"/>
              </a:rPr>
              <a:t>. Gen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844C30EE-0B46-F596-A1E7-DBBD05AA6E8C}"/>
              </a:ext>
            </a:extLst>
          </p:cNvPr>
          <p:cNvCxnSpPr>
            <a:cxnSpLocks/>
          </p:cNvCxnSpPr>
          <p:nvPr/>
        </p:nvCxnSpPr>
        <p:spPr>
          <a:xfrm>
            <a:off x="6246032" y="3676635"/>
            <a:ext cx="2039112" cy="0"/>
          </a:xfrm>
          <a:prstGeom prst="straightConnector1">
            <a:avLst/>
          </a:prstGeom>
          <a:ln w="28575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3F4F1F9-4F76-1372-D4F1-22ECF8F756A1}"/>
              </a:ext>
            </a:extLst>
          </p:cNvPr>
          <p:cNvGrpSpPr/>
          <p:nvPr/>
        </p:nvGrpSpPr>
        <p:grpSpPr>
          <a:xfrm>
            <a:off x="3802643" y="2375192"/>
            <a:ext cx="7334708" cy="1592748"/>
            <a:chOff x="3802643" y="2375192"/>
            <a:chExt cx="7334708" cy="1592748"/>
          </a:xfrm>
          <a:effectLst/>
        </p:grpSpPr>
        <p:cxnSp>
          <p:nvCxnSpPr>
            <p:cNvPr id="40" name="Elbow Connector 39">
              <a:extLst>
                <a:ext uri="{FF2B5EF4-FFF2-40B4-BE49-F238E27FC236}">
                  <a16:creationId xmlns:a16="http://schemas.microsoft.com/office/drawing/2014/main" id="{AF93AAFC-A844-9592-B8A6-40257AC06B05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3970539" y="2216906"/>
              <a:ext cx="657210" cy="993002"/>
            </a:xfrm>
            <a:prstGeom prst="bentConnector2">
              <a:avLst/>
            </a:prstGeom>
            <a:ln w="28575">
              <a:solidFill>
                <a:schemeClr val="bg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F0BE1E6D-A9DA-D5A7-EE77-201810F89177}"/>
                </a:ext>
              </a:extLst>
            </p:cNvPr>
            <p:cNvCxnSpPr/>
            <p:nvPr/>
          </p:nvCxnSpPr>
          <p:spPr>
            <a:xfrm>
              <a:off x="3802643" y="2384802"/>
              <a:ext cx="7334708" cy="6903"/>
            </a:xfrm>
            <a:prstGeom prst="line">
              <a:avLst/>
            </a:prstGeom>
            <a:ln w="28575">
              <a:solidFill>
                <a:schemeClr val="bg1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Elbow Connector 41">
              <a:extLst>
                <a:ext uri="{FF2B5EF4-FFF2-40B4-BE49-F238E27FC236}">
                  <a16:creationId xmlns:a16="http://schemas.microsoft.com/office/drawing/2014/main" id="{726D6F6D-DB6D-7664-F2B0-A90EB575362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61193" y="2375192"/>
              <a:ext cx="2276158" cy="1592748"/>
            </a:xfrm>
            <a:prstGeom prst="bentConnector3">
              <a:avLst>
                <a:gd name="adj1" fmla="val 99625"/>
              </a:avLst>
            </a:prstGeom>
            <a:ln w="28575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9" name="Freeform 318">
            <a:extLst>
              <a:ext uri="{FF2B5EF4-FFF2-40B4-BE49-F238E27FC236}">
                <a16:creationId xmlns:a16="http://schemas.microsoft.com/office/drawing/2014/main" id="{50D48F20-2317-959C-0E0D-67B0974EEDE2}"/>
              </a:ext>
            </a:extLst>
          </p:cNvPr>
          <p:cNvSpPr>
            <a:spLocks/>
          </p:cNvSpPr>
          <p:nvPr/>
        </p:nvSpPr>
        <p:spPr>
          <a:xfrm>
            <a:off x="8279464" y="3549544"/>
            <a:ext cx="581729" cy="1053232"/>
          </a:xfrm>
          <a:custGeom>
            <a:avLst/>
            <a:gdLst>
              <a:gd name="connsiteX0" fmla="*/ 0 w 1793965"/>
              <a:gd name="connsiteY0" fmla="*/ 0 h 4650377"/>
              <a:gd name="connsiteX1" fmla="*/ 0 w 1793965"/>
              <a:gd name="connsiteY1" fmla="*/ 1898469 h 4650377"/>
              <a:gd name="connsiteX2" fmla="*/ 478971 w 1793965"/>
              <a:gd name="connsiteY2" fmla="*/ 2333897 h 4650377"/>
              <a:gd name="connsiteX3" fmla="*/ 0 w 1793965"/>
              <a:gd name="connsiteY3" fmla="*/ 2778034 h 4650377"/>
              <a:gd name="connsiteX4" fmla="*/ 0 w 1793965"/>
              <a:gd name="connsiteY4" fmla="*/ 4650377 h 4650377"/>
              <a:gd name="connsiteX5" fmla="*/ 1793965 w 1793965"/>
              <a:gd name="connsiteY5" fmla="*/ 3666309 h 4650377"/>
              <a:gd name="connsiteX6" fmla="*/ 1793965 w 1793965"/>
              <a:gd name="connsiteY6" fmla="*/ 984069 h 4650377"/>
              <a:gd name="connsiteX7" fmla="*/ 0 w 1793965"/>
              <a:gd name="connsiteY7" fmla="*/ 0 h 4650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3965" h="4650377">
                <a:moveTo>
                  <a:pt x="0" y="0"/>
                </a:moveTo>
                <a:lnTo>
                  <a:pt x="0" y="1898469"/>
                </a:lnTo>
                <a:lnTo>
                  <a:pt x="478971" y="2333897"/>
                </a:lnTo>
                <a:lnTo>
                  <a:pt x="0" y="2778034"/>
                </a:lnTo>
                <a:lnTo>
                  <a:pt x="0" y="4650377"/>
                </a:lnTo>
                <a:lnTo>
                  <a:pt x="1793965" y="3666309"/>
                </a:lnTo>
                <a:lnTo>
                  <a:pt x="1793965" y="984069"/>
                </a:lnTo>
                <a:lnTo>
                  <a:pt x="0" y="0"/>
                </a:lnTo>
                <a:close/>
              </a:path>
            </a:pathLst>
          </a:custGeom>
          <a:noFill/>
          <a:ln w="28575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rtlCol="0" anchor="ctr"/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endParaRPr lang="en-US" sz="16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r">
              <a:spcBef>
                <a:spcPts val="600"/>
              </a:spcBef>
              <a:spcAft>
                <a:spcPts val="600"/>
              </a:spcAft>
            </a:pPr>
            <a:r>
              <a:rPr lang="en-US" sz="1600" dirty="0">
                <a:solidFill>
                  <a:schemeClr val="bg1"/>
                </a:solidFill>
                <a:latin typeface="18 VAG Rounded Light   02390" pitchFamily="2" charset="0"/>
              </a:rPr>
              <a:t>ALU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3BAF70-C78F-6929-C016-7C92A384C8AF}"/>
              </a:ext>
            </a:extLst>
          </p:cNvPr>
          <p:cNvSpPr txBox="1"/>
          <p:nvPr/>
        </p:nvSpPr>
        <p:spPr>
          <a:xfrm>
            <a:off x="7649737" y="1019762"/>
            <a:ext cx="43048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Bold white wires</a:t>
            </a:r>
            <a:r>
              <a:rPr lang="en-US" sz="1800" dirty="0">
                <a:solidFill>
                  <a:schemeClr val="bg1"/>
                </a:solidFill>
                <a:latin typeface="18 VAG Rounded Light   02390" pitchFamily="2" charset="0"/>
              </a:rPr>
              <a:t> </a:t>
            </a:r>
            <a:r>
              <a:rPr lang="en-US" sz="1800" dirty="0">
                <a:solidFill>
                  <a:schemeClr val="accent2"/>
                </a:solidFill>
                <a:latin typeface="18 VAG Rounded Light   02390" pitchFamily="2" charset="0"/>
              </a:rPr>
              <a:t>carry data.</a:t>
            </a:r>
          </a:p>
          <a:p>
            <a:pPr algn="r"/>
            <a:r>
              <a:rPr lang="en-US" sz="1800" dirty="0">
                <a:solidFill>
                  <a:schemeClr val="accent3"/>
                </a:solidFill>
                <a:latin typeface="18 VAG Rounded Light   02390" pitchFamily="2" charset="0"/>
              </a:rPr>
              <a:t>Thin orange wires </a:t>
            </a:r>
            <a:r>
              <a:rPr lang="en-US" sz="1800" dirty="0">
                <a:solidFill>
                  <a:schemeClr val="accent2"/>
                </a:solidFill>
                <a:latin typeface="18 VAG Rounded Light   02390" pitchFamily="2" charset="0"/>
              </a:rPr>
              <a:t>are control logic.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B85FEE0E-074D-77D4-188C-6DC79262AD4A}"/>
              </a:ext>
            </a:extLst>
          </p:cNvPr>
          <p:cNvCxnSpPr>
            <a:cxnSpLocks/>
          </p:cNvCxnSpPr>
          <p:nvPr/>
        </p:nvCxnSpPr>
        <p:spPr>
          <a:xfrm>
            <a:off x="6261052" y="4241300"/>
            <a:ext cx="1484877" cy="0"/>
          </a:xfrm>
          <a:prstGeom prst="straightConnector1">
            <a:avLst/>
          </a:prstGeom>
          <a:ln w="28575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003E87B2-1F9D-3361-3F99-CE4E6716B765}"/>
              </a:ext>
            </a:extLst>
          </p:cNvPr>
          <p:cNvSpPr txBox="1"/>
          <p:nvPr/>
        </p:nvSpPr>
        <p:spPr>
          <a:xfrm>
            <a:off x="6200437" y="4004802"/>
            <a:ext cx="6944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R[rs2]</a:t>
            </a:r>
            <a:endParaRPr lang="en-US" sz="2000" dirty="0">
              <a:solidFill>
                <a:schemeClr val="bg1"/>
              </a:solidFill>
              <a:latin typeface="18 VAG Rounded Light   0239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F1057F-7450-E561-9399-19A362092C91}"/>
              </a:ext>
            </a:extLst>
          </p:cNvPr>
          <p:cNvSpPr txBox="1"/>
          <p:nvPr/>
        </p:nvSpPr>
        <p:spPr>
          <a:xfrm>
            <a:off x="3302715" y="3211102"/>
            <a:ext cx="1119217" cy="8053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Bef>
                <a:spcPts val="800"/>
              </a:spcBef>
            </a:pPr>
            <a:r>
              <a:rPr lang="en-US" sz="11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inst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[11:7]</a:t>
            </a:r>
          </a:p>
          <a:p>
            <a:pPr algn="l">
              <a:spcBef>
                <a:spcPts val="800"/>
              </a:spcBef>
            </a:pPr>
            <a:r>
              <a:rPr lang="en-US" sz="11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inst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[19:15]</a:t>
            </a:r>
          </a:p>
          <a:p>
            <a:pPr algn="l">
              <a:spcBef>
                <a:spcPts val="800"/>
              </a:spcBef>
            </a:pPr>
            <a:r>
              <a:rPr lang="en-US" sz="11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inst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[24:20]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925D829-409F-69F2-05FA-2A79A92726CC}"/>
              </a:ext>
            </a:extLst>
          </p:cNvPr>
          <p:cNvGrpSpPr/>
          <p:nvPr/>
        </p:nvGrpSpPr>
        <p:grpSpPr>
          <a:xfrm>
            <a:off x="675203" y="2260284"/>
            <a:ext cx="2706624" cy="1383682"/>
            <a:chOff x="675203" y="2260284"/>
            <a:chExt cx="2706624" cy="1383682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7001ABDB-4398-418E-FC99-815615D94B6B}"/>
                </a:ext>
              </a:extLst>
            </p:cNvPr>
            <p:cNvGrpSpPr/>
            <p:nvPr/>
          </p:nvGrpSpPr>
          <p:grpSpPr>
            <a:xfrm>
              <a:off x="675203" y="2260284"/>
              <a:ext cx="2706624" cy="1383682"/>
              <a:chOff x="675203" y="2260284"/>
              <a:chExt cx="2706624" cy="1383682"/>
            </a:xfrm>
          </p:grpSpPr>
          <p:cxnSp>
            <p:nvCxnSpPr>
              <p:cNvPr id="12" name="Elbow Connector 11">
                <a:extLst>
                  <a:ext uri="{FF2B5EF4-FFF2-40B4-BE49-F238E27FC236}">
                    <a16:creationId xmlns:a16="http://schemas.microsoft.com/office/drawing/2014/main" id="{8BE5D903-44FE-BDDB-2A53-F7E626F99C84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H="1" flipV="1">
                <a:off x="2993946" y="2363686"/>
                <a:ext cx="477525" cy="270723"/>
              </a:xfrm>
              <a:prstGeom prst="bentConnector3">
                <a:avLst>
                  <a:gd name="adj1" fmla="val -5318"/>
                </a:avLst>
              </a:prstGeom>
              <a:ln w="28575">
                <a:solidFill>
                  <a:schemeClr val="bg1"/>
                </a:solidFill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D5518BB9-2923-4215-3283-9B993BB9DF7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5203" y="2260284"/>
                <a:ext cx="2706624" cy="1985"/>
              </a:xfrm>
              <a:prstGeom prst="line">
                <a:avLst/>
              </a:prstGeom>
              <a:ln w="28575">
                <a:solidFill>
                  <a:schemeClr val="bg1"/>
                </a:solidFill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Elbow Connector 15">
                <a:extLst>
                  <a:ext uri="{FF2B5EF4-FFF2-40B4-BE49-F238E27FC236}">
                    <a16:creationId xmlns:a16="http://schemas.microsoft.com/office/drawing/2014/main" id="{CE5E2197-7E46-C02E-B3AD-7739B64AB26F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106738" y="2842550"/>
                <a:ext cx="1383682" cy="219150"/>
              </a:xfrm>
              <a:prstGeom prst="bentConnector4">
                <a:avLst>
                  <a:gd name="adj1" fmla="val 45164"/>
                  <a:gd name="adj2" fmla="val 1037"/>
                </a:avLst>
              </a:prstGeom>
              <a:ln w="28575">
                <a:solidFill>
                  <a:schemeClr val="bg1"/>
                </a:solidFill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1414E2FA-9EAC-5993-696B-2930AE26B4E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3484" y="3643964"/>
              <a:ext cx="741199" cy="2"/>
            </a:xfrm>
            <a:prstGeom prst="straightConnector1">
              <a:avLst/>
            </a:prstGeom>
            <a:ln w="28575">
              <a:solidFill>
                <a:schemeClr val="bg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126F73E2-562A-6109-7964-755CD79716E6}"/>
              </a:ext>
            </a:extLst>
          </p:cNvPr>
          <p:cNvGrpSpPr/>
          <p:nvPr/>
        </p:nvGrpSpPr>
        <p:grpSpPr>
          <a:xfrm>
            <a:off x="9459993" y="3586419"/>
            <a:ext cx="1035075" cy="1517741"/>
            <a:chOff x="9459993" y="3586419"/>
            <a:chExt cx="1035075" cy="1517741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6CF7C137-E67E-C0E5-D4B0-24121D04574C}"/>
                </a:ext>
              </a:extLst>
            </p:cNvPr>
            <p:cNvSpPr/>
            <p:nvPr/>
          </p:nvSpPr>
          <p:spPr>
            <a:xfrm>
              <a:off x="9459993" y="3586419"/>
              <a:ext cx="1021734" cy="1127284"/>
            </a:xfrm>
            <a:prstGeom prst="rect">
              <a:avLst/>
            </a:prstGeom>
            <a:noFill/>
            <a:ln w="28575">
              <a:solidFill>
                <a:schemeClr val="tx1">
                  <a:lumMod val="50000"/>
                  <a:lumOff val="50000"/>
                </a:schemeClr>
              </a:solidFill>
              <a:prstDash val="sysDash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b"/>
            <a:lstStyle/>
            <a:p>
              <a:pPr>
                <a:spcBef>
                  <a:spcPts val="400"/>
                </a:spcBef>
                <a:tabLst>
                  <a:tab pos="1249363" algn="r"/>
                </a:tabLst>
              </a:pPr>
              <a:r>
                <a:rPr lang="en-US" sz="14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18 VAG Rounded Light   02390" pitchFamily="2" charset="0"/>
                </a:rPr>
                <a:t>	</a:t>
              </a:r>
              <a:r>
                <a:rPr lang="en-US" sz="1400" i="1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18 VAG Rounded Light   02390" pitchFamily="2" charset="0"/>
                </a:rPr>
                <a:t>dataR</a:t>
              </a:r>
              <a:endPara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18 VAG Rounded Light   02390" pitchFamily="2" charset="0"/>
              </a:endParaRPr>
            </a:p>
            <a:p>
              <a:pPr>
                <a:spcBef>
                  <a:spcPts val="400"/>
                </a:spcBef>
                <a:tabLst>
                  <a:tab pos="1249363" algn="r"/>
                </a:tabLst>
              </a:pPr>
              <a:r>
                <a:rPr lang="en-US" sz="1400" i="1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18 VAG Rounded Light   02390" pitchFamily="2" charset="0"/>
                </a:rPr>
                <a:t>addr</a:t>
              </a:r>
              <a:endPara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18 VAG Rounded Light   02390" pitchFamily="2" charset="0"/>
              </a:endParaRPr>
            </a:p>
            <a:p>
              <a:pPr algn="r">
                <a:spcBef>
                  <a:spcPts val="400"/>
                </a:spcBef>
                <a:tabLst>
                  <a:tab pos="1249363" algn="r"/>
                </a:tabLst>
              </a:pPr>
              <a:r>
                <a:rPr lang="en-US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DMEM</a:t>
              </a:r>
            </a:p>
            <a:p>
              <a:pPr>
                <a:spcBef>
                  <a:spcPts val="400"/>
                </a:spcBef>
                <a:spcAft>
                  <a:spcPts val="400"/>
                </a:spcAft>
                <a:tabLst>
                  <a:tab pos="1249363" algn="r"/>
                </a:tabLst>
              </a:pPr>
              <a:r>
                <a:rPr lang="en-US" sz="1200" i="1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18 VAG ROUNDED LIGHT   02390" pitchFamily="2" charset="0"/>
                  <a:cs typeface="Courier New" panose="02070309020205020404" pitchFamily="49" charset="0"/>
                </a:rPr>
                <a:t>dataW</a:t>
              </a:r>
              <a:r>
                <a:rPr lang="en-US" sz="16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18 VAG ROUNDED LIGHT   02390" pitchFamily="2" charset="0"/>
                  <a:cs typeface="Courier New" panose="02070309020205020404" pitchFamily="49" charset="0"/>
                </a:rPr>
                <a:t> </a:t>
              </a:r>
              <a:endPara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18 VAG ROUNDED LIGHT   02390" pitchFamily="2" charset="0"/>
                <a:cs typeface="Courier New" panose="02070309020205020404" pitchFamily="49" charset="0"/>
              </a:endParaRPr>
            </a:p>
          </p:txBody>
        </p:sp>
        <p:sp>
          <p:nvSpPr>
            <p:cNvPr id="31" name="Isosceles Triangle 59">
              <a:extLst>
                <a:ext uri="{FF2B5EF4-FFF2-40B4-BE49-F238E27FC236}">
                  <a16:creationId xmlns:a16="http://schemas.microsoft.com/office/drawing/2014/main" id="{8AA218E3-C816-6AD3-6BDA-9F6042388FE6}"/>
                </a:ext>
              </a:extLst>
            </p:cNvPr>
            <p:cNvSpPr/>
            <p:nvPr/>
          </p:nvSpPr>
          <p:spPr>
            <a:xfrm>
              <a:off x="10225464" y="4540637"/>
              <a:ext cx="182880" cy="172777"/>
            </a:xfrm>
            <a:prstGeom prst="triangle">
              <a:avLst/>
            </a:prstGeom>
            <a:noFill/>
            <a:ln w="2857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18 VAG Rounded Light   02390" pitchFamily="2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79C4560-E1BA-A7B0-6924-FEFC38A47F9A}"/>
                </a:ext>
              </a:extLst>
            </p:cNvPr>
            <p:cNvSpPr txBox="1"/>
            <p:nvPr/>
          </p:nvSpPr>
          <p:spPr>
            <a:xfrm>
              <a:off x="10153308" y="4842550"/>
              <a:ext cx="34176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18 VAG Rounded Light   02390" pitchFamily="2" charset="0"/>
                </a:rPr>
                <a:t>clk</a:t>
              </a:r>
              <a:endPara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18 VAG Rounded Light   02390" pitchFamily="2" charset="0"/>
              </a:endParaRPr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188A9A1E-7AEB-CA2C-77EA-6B281993A383}"/>
                </a:ext>
              </a:extLst>
            </p:cNvPr>
            <p:cNvCxnSpPr>
              <a:cxnSpLocks/>
              <a:stCxn id="32" idx="0"/>
            </p:cNvCxnSpPr>
            <p:nvPr/>
          </p:nvCxnSpPr>
          <p:spPr>
            <a:xfrm flipV="1">
              <a:off x="10324188" y="4713414"/>
              <a:ext cx="0" cy="129136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3A6C7583-79C8-425B-1C83-13A05C1054C6}"/>
              </a:ext>
            </a:extLst>
          </p:cNvPr>
          <p:cNvSpPr txBox="1"/>
          <p:nvPr/>
        </p:nvSpPr>
        <p:spPr>
          <a:xfrm>
            <a:off x="10811147" y="221913"/>
            <a:ext cx="10871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dirty="0">
                <a:solidFill>
                  <a:schemeClr val="accent3"/>
                </a:solidFill>
                <a:latin typeface="18 VAG Rounded Light   02390" pitchFamily="2" charset="0"/>
              </a:rPr>
              <a:t>Review</a:t>
            </a:r>
          </a:p>
        </p:txBody>
      </p:sp>
      <p:sp>
        <p:nvSpPr>
          <p:cNvPr id="308" name="Rectangle 307">
            <a:extLst>
              <a:ext uri="{FF2B5EF4-FFF2-40B4-BE49-F238E27FC236}">
                <a16:creationId xmlns:a16="http://schemas.microsoft.com/office/drawing/2014/main" id="{B5F21712-74F9-1B1C-C348-211340BF727D}"/>
              </a:ext>
            </a:extLst>
          </p:cNvPr>
          <p:cNvSpPr/>
          <p:nvPr/>
        </p:nvSpPr>
        <p:spPr>
          <a:xfrm>
            <a:off x="4805939" y="2918076"/>
            <a:ext cx="1440473" cy="1655090"/>
          </a:xfrm>
          <a:prstGeom prst="rect">
            <a:avLst/>
          </a:prstGeom>
          <a:noFill/>
          <a:ln w="28575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b"/>
          <a:lstStyle/>
          <a:p>
            <a:pPr>
              <a:spcBef>
                <a:spcPts val="400"/>
              </a:spcBef>
            </a:pPr>
            <a:r>
              <a:rPr lang="en-US" sz="1400" i="1" dirty="0" err="1">
                <a:solidFill>
                  <a:schemeClr val="bg1"/>
                </a:solidFill>
                <a:latin typeface="18 VAG Rounded Light   02390" pitchFamily="2" charset="0"/>
              </a:rPr>
              <a:t>dataW</a:t>
            </a:r>
            <a:endParaRPr lang="en-US" sz="1400" i="1" dirty="0">
              <a:solidFill>
                <a:schemeClr val="bg1"/>
              </a:solidFill>
              <a:latin typeface="18 VAG Rounded Light   02390" pitchFamily="2" charset="0"/>
            </a:endParaRPr>
          </a:p>
          <a:p>
            <a:pPr>
              <a:spcBef>
                <a:spcPts val="1000"/>
              </a:spcBef>
            </a:pPr>
            <a:r>
              <a:rPr lang="en-US" sz="1400" i="1" dirty="0" err="1">
                <a:solidFill>
                  <a:schemeClr val="bg1"/>
                </a:solidFill>
                <a:latin typeface="18 VAG Rounded Light   02390" pitchFamily="2" charset="0"/>
              </a:rPr>
              <a:t>rsW</a:t>
            </a:r>
            <a:endParaRPr lang="en-US" sz="1400" i="1" dirty="0">
              <a:solidFill>
                <a:schemeClr val="bg1"/>
              </a:solidFill>
              <a:latin typeface="18 VAG Rounded Light   02390" pitchFamily="2" charset="0"/>
            </a:endParaRPr>
          </a:p>
          <a:p>
            <a:pPr>
              <a:spcBef>
                <a:spcPts val="400"/>
              </a:spcBef>
              <a:tabLst>
                <a:tab pos="1249363" algn="r"/>
              </a:tabLst>
            </a:pPr>
            <a:r>
              <a:rPr lang="en-US" sz="1400" i="1" dirty="0">
                <a:solidFill>
                  <a:schemeClr val="bg1"/>
                </a:solidFill>
                <a:latin typeface="18 VAG Rounded Light   02390" pitchFamily="2" charset="0"/>
              </a:rPr>
              <a:t>rsR1	dataR1</a:t>
            </a:r>
          </a:p>
          <a:p>
            <a:pPr>
              <a:spcBef>
                <a:spcPts val="400"/>
              </a:spcBef>
              <a:tabLst>
                <a:tab pos="1249363" algn="r"/>
              </a:tabLst>
            </a:pPr>
            <a:r>
              <a:rPr lang="en-US" sz="1400" i="1" dirty="0">
                <a:solidFill>
                  <a:schemeClr val="bg1"/>
                </a:solidFill>
                <a:latin typeface="18 VAG Rounded Light   02390" pitchFamily="2" charset="0"/>
              </a:rPr>
              <a:t>rsR2	</a:t>
            </a:r>
          </a:p>
          <a:p>
            <a:pPr>
              <a:spcBef>
                <a:spcPts val="400"/>
              </a:spcBef>
              <a:tabLst>
                <a:tab pos="1249363" algn="r"/>
              </a:tabLst>
            </a:pPr>
            <a:r>
              <a:rPr lang="en-US" sz="1400" i="1" dirty="0">
                <a:solidFill>
                  <a:schemeClr val="bg1"/>
                </a:solidFill>
                <a:latin typeface="18 VAG Rounded Light   02390" pitchFamily="2" charset="0"/>
              </a:rPr>
              <a:t>	dataR2</a:t>
            </a:r>
          </a:p>
          <a:p>
            <a:r>
              <a:rPr lang="en-US" sz="16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Reg[]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F84E32AB-2D8B-E148-0D67-E18050649F71}"/>
              </a:ext>
            </a:extLst>
          </p:cNvPr>
          <p:cNvGrpSpPr/>
          <p:nvPr/>
        </p:nvGrpSpPr>
        <p:grpSpPr>
          <a:xfrm>
            <a:off x="3802643" y="1284824"/>
            <a:ext cx="4153225" cy="1575498"/>
            <a:chOff x="3802643" y="1284824"/>
            <a:chExt cx="4153225" cy="1575498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AAD81BC5-6146-AB6C-B28D-9942E8B29170}"/>
                </a:ext>
              </a:extLst>
            </p:cNvPr>
            <p:cNvSpPr txBox="1"/>
            <p:nvPr/>
          </p:nvSpPr>
          <p:spPr>
            <a:xfrm>
              <a:off x="3802643" y="1284824"/>
              <a:ext cx="4153225" cy="881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95000"/>
                </a:lnSpc>
              </a:pPr>
              <a:r>
                <a:rPr lang="en-US" sz="1800" i="1" dirty="0">
                  <a:solidFill>
                    <a:schemeClr val="accent4"/>
                  </a:solidFill>
                  <a:latin typeface="18 VAG Rounded Light   02390" pitchFamily="2" charset="0"/>
                </a:rPr>
                <a:t>Edge-triggered write</a:t>
              </a:r>
              <a:r>
                <a:rPr lang="en-US" sz="1800" dirty="0">
                  <a:solidFill>
                    <a:schemeClr val="accent4"/>
                  </a:solidFill>
                  <a:latin typeface="18 VAG Rounded Light   02390" pitchFamily="2" charset="0"/>
                </a:rPr>
                <a:t>.</a:t>
              </a:r>
            </a:p>
            <a:p>
              <a:pPr>
                <a:lnSpc>
                  <a:spcPct val="95000"/>
                </a:lnSpc>
              </a:pPr>
              <a:r>
                <a:rPr lang="en-US" sz="1800" dirty="0">
                  <a:solidFill>
                    <a:schemeClr val="accent2"/>
                  </a:solidFill>
                  <a:latin typeface="18 VAG Rounded Light   02390" pitchFamily="2" charset="0"/>
                </a:rPr>
                <a:t>If </a:t>
              </a:r>
              <a:r>
                <a:rPr lang="en-US" sz="1800" dirty="0" err="1">
                  <a:solidFill>
                    <a:schemeClr val="accent2"/>
                  </a:solidFill>
                  <a:latin typeface="18 VAG Rounded Light   02390" pitchFamily="2" charset="0"/>
                </a:rPr>
                <a:t>RegWEn</a:t>
              </a:r>
              <a:r>
                <a:rPr lang="en-US" sz="1800" dirty="0">
                  <a:solidFill>
                    <a:schemeClr val="accent2"/>
                  </a:solidFill>
                  <a:latin typeface="18 VAG Rounded Light   02390" pitchFamily="2" charset="0"/>
                </a:rPr>
                <a:t>=1, </a:t>
              </a:r>
              <a:r>
                <a:rPr lang="en-US" sz="1800" dirty="0" err="1">
                  <a:solidFill>
                    <a:schemeClr val="accent2"/>
                  </a:solidFill>
                  <a:latin typeface="18 VAG Rounded Light   02390" pitchFamily="2" charset="0"/>
                </a:rPr>
                <a:t>RegFile</a:t>
              </a:r>
              <a:r>
                <a:rPr lang="en-US" sz="1800" dirty="0">
                  <a:solidFill>
                    <a:schemeClr val="accent2"/>
                  </a:solidFill>
                  <a:latin typeface="18 VAG Rounded Light   02390" pitchFamily="2" charset="0"/>
                </a:rPr>
                <a:t> updated with input to </a:t>
              </a:r>
              <a:r>
                <a:rPr lang="en-US" sz="1800" dirty="0" err="1">
                  <a:solidFill>
                    <a:schemeClr val="accent2"/>
                  </a:solidFill>
                  <a:latin typeface="18 VAG Rounded Light   02390" pitchFamily="2" charset="0"/>
                </a:rPr>
                <a:t>dataW</a:t>
              </a:r>
              <a:r>
                <a:rPr lang="en-US" sz="1800" dirty="0">
                  <a:solidFill>
                    <a:schemeClr val="accent2"/>
                  </a:solidFill>
                  <a:latin typeface="18 VAG Rounded Light   02390" pitchFamily="2" charset="0"/>
                </a:rPr>
                <a:t> on the next rising-clock edge.</a:t>
              </a:r>
            </a:p>
          </p:txBody>
        </p:sp>
        <p:sp>
          <p:nvSpPr>
            <p:cNvPr id="45" name="Down Arrow 44">
              <a:extLst>
                <a:ext uri="{FF2B5EF4-FFF2-40B4-BE49-F238E27FC236}">
                  <a16:creationId xmlns:a16="http://schemas.microsoft.com/office/drawing/2014/main" id="{15C2F9FA-D211-593F-91CE-C13CAFAE9C61}"/>
                </a:ext>
              </a:extLst>
            </p:cNvPr>
            <p:cNvSpPr/>
            <p:nvPr/>
          </p:nvSpPr>
          <p:spPr>
            <a:xfrm>
              <a:off x="4880750" y="2232861"/>
              <a:ext cx="357456" cy="627461"/>
            </a:xfrm>
            <a:prstGeom prst="downArrow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8575">
              <a:noFill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accent1"/>
                </a:solidFill>
                <a:latin typeface="18 VAG Rounded Light   0239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093289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ACA755B-93F3-A89D-2659-1A465250CB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Implementing Loads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Implementing Stores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Adding B-Type (Branches)</a:t>
            </a:r>
          </a:p>
          <a:p>
            <a:r>
              <a:rPr lang="en-US" dirty="0"/>
              <a:t>Designing the Immediate Generation Block, Part 2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Adding Jumps </a:t>
            </a:r>
            <a:r>
              <a:rPr lang="en-US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jal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en-US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jalr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Adding U-Types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And in Conclusion…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FF41A20-6AE6-AC58-1381-F24F46BC2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Designing the Immediate Generation Block, Part 2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19982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A3C056A-244B-C634-9865-B6F76175BE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5019943"/>
              </p:ext>
            </p:extLst>
          </p:nvPr>
        </p:nvGraphicFramePr>
        <p:xfrm>
          <a:off x="980634" y="5114759"/>
          <a:ext cx="10558708" cy="116983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59919">
                  <a:extLst>
                    <a:ext uri="{9D8B030D-6E8A-4147-A177-3AD203B41FA5}">
                      <a16:colId xmlns:a16="http://schemas.microsoft.com/office/drawing/2014/main" val="1234193345"/>
                    </a:ext>
                  </a:extLst>
                </a:gridCol>
                <a:gridCol w="329960">
                  <a:extLst>
                    <a:ext uri="{9D8B030D-6E8A-4147-A177-3AD203B41FA5}">
                      <a16:colId xmlns:a16="http://schemas.microsoft.com/office/drawing/2014/main" val="980994493"/>
                    </a:ext>
                  </a:extLst>
                </a:gridCol>
                <a:gridCol w="329960">
                  <a:extLst>
                    <a:ext uri="{9D8B030D-6E8A-4147-A177-3AD203B41FA5}">
                      <a16:colId xmlns:a16="http://schemas.microsoft.com/office/drawing/2014/main" val="2263478802"/>
                    </a:ext>
                  </a:extLst>
                </a:gridCol>
                <a:gridCol w="329960">
                  <a:extLst>
                    <a:ext uri="{9D8B030D-6E8A-4147-A177-3AD203B41FA5}">
                      <a16:colId xmlns:a16="http://schemas.microsoft.com/office/drawing/2014/main" val="1706986663"/>
                    </a:ext>
                  </a:extLst>
                </a:gridCol>
                <a:gridCol w="659919">
                  <a:extLst>
                    <a:ext uri="{9D8B030D-6E8A-4147-A177-3AD203B41FA5}">
                      <a16:colId xmlns:a16="http://schemas.microsoft.com/office/drawing/2014/main" val="3137204920"/>
                    </a:ext>
                  </a:extLst>
                </a:gridCol>
                <a:gridCol w="659919">
                  <a:extLst>
                    <a:ext uri="{9D8B030D-6E8A-4147-A177-3AD203B41FA5}">
                      <a16:colId xmlns:a16="http://schemas.microsoft.com/office/drawing/2014/main" val="2664459051"/>
                    </a:ext>
                  </a:extLst>
                </a:gridCol>
                <a:gridCol w="329960">
                  <a:extLst>
                    <a:ext uri="{9D8B030D-6E8A-4147-A177-3AD203B41FA5}">
                      <a16:colId xmlns:a16="http://schemas.microsoft.com/office/drawing/2014/main" val="3204545504"/>
                    </a:ext>
                  </a:extLst>
                </a:gridCol>
                <a:gridCol w="659919">
                  <a:extLst>
                    <a:ext uri="{9D8B030D-6E8A-4147-A177-3AD203B41FA5}">
                      <a16:colId xmlns:a16="http://schemas.microsoft.com/office/drawing/2014/main" val="3785885317"/>
                    </a:ext>
                  </a:extLst>
                </a:gridCol>
                <a:gridCol w="659919">
                  <a:extLst>
                    <a:ext uri="{9D8B030D-6E8A-4147-A177-3AD203B41FA5}">
                      <a16:colId xmlns:a16="http://schemas.microsoft.com/office/drawing/2014/main" val="1754441276"/>
                    </a:ext>
                  </a:extLst>
                </a:gridCol>
                <a:gridCol w="329960">
                  <a:extLst>
                    <a:ext uri="{9D8B030D-6E8A-4147-A177-3AD203B41FA5}">
                      <a16:colId xmlns:a16="http://schemas.microsoft.com/office/drawing/2014/main" val="278709197"/>
                    </a:ext>
                  </a:extLst>
                </a:gridCol>
                <a:gridCol w="287532">
                  <a:extLst>
                    <a:ext uri="{9D8B030D-6E8A-4147-A177-3AD203B41FA5}">
                      <a16:colId xmlns:a16="http://schemas.microsoft.com/office/drawing/2014/main" val="563745743"/>
                    </a:ext>
                  </a:extLst>
                </a:gridCol>
                <a:gridCol w="288912">
                  <a:extLst>
                    <a:ext uri="{9D8B030D-6E8A-4147-A177-3AD203B41FA5}">
                      <a16:colId xmlns:a16="http://schemas.microsoft.com/office/drawing/2014/main" val="2795341024"/>
                    </a:ext>
                  </a:extLst>
                </a:gridCol>
                <a:gridCol w="1000751">
                  <a:extLst>
                    <a:ext uri="{9D8B030D-6E8A-4147-A177-3AD203B41FA5}">
                      <a16:colId xmlns:a16="http://schemas.microsoft.com/office/drawing/2014/main" val="3479140522"/>
                    </a:ext>
                  </a:extLst>
                </a:gridCol>
                <a:gridCol w="552694">
                  <a:extLst>
                    <a:ext uri="{9D8B030D-6E8A-4147-A177-3AD203B41FA5}">
                      <a16:colId xmlns:a16="http://schemas.microsoft.com/office/drawing/2014/main" val="562483255"/>
                    </a:ext>
                  </a:extLst>
                </a:gridCol>
                <a:gridCol w="509789">
                  <a:extLst>
                    <a:ext uri="{9D8B030D-6E8A-4147-A177-3AD203B41FA5}">
                      <a16:colId xmlns:a16="http://schemas.microsoft.com/office/drawing/2014/main" val="123098747"/>
                    </a:ext>
                  </a:extLst>
                </a:gridCol>
                <a:gridCol w="659919">
                  <a:extLst>
                    <a:ext uri="{9D8B030D-6E8A-4147-A177-3AD203B41FA5}">
                      <a16:colId xmlns:a16="http://schemas.microsoft.com/office/drawing/2014/main" val="669064248"/>
                    </a:ext>
                  </a:extLst>
                </a:gridCol>
                <a:gridCol w="650926">
                  <a:extLst>
                    <a:ext uri="{9D8B030D-6E8A-4147-A177-3AD203B41FA5}">
                      <a16:colId xmlns:a16="http://schemas.microsoft.com/office/drawing/2014/main" val="1072157940"/>
                    </a:ext>
                  </a:extLst>
                </a:gridCol>
                <a:gridCol w="338953">
                  <a:extLst>
                    <a:ext uri="{9D8B030D-6E8A-4147-A177-3AD203B41FA5}">
                      <a16:colId xmlns:a16="http://schemas.microsoft.com/office/drawing/2014/main" val="4104681057"/>
                    </a:ext>
                  </a:extLst>
                </a:gridCol>
                <a:gridCol w="329960">
                  <a:extLst>
                    <a:ext uri="{9D8B030D-6E8A-4147-A177-3AD203B41FA5}">
                      <a16:colId xmlns:a16="http://schemas.microsoft.com/office/drawing/2014/main" val="1167782694"/>
                    </a:ext>
                  </a:extLst>
                </a:gridCol>
                <a:gridCol w="329960">
                  <a:extLst>
                    <a:ext uri="{9D8B030D-6E8A-4147-A177-3AD203B41FA5}">
                      <a16:colId xmlns:a16="http://schemas.microsoft.com/office/drawing/2014/main" val="1120441159"/>
                    </a:ext>
                  </a:extLst>
                </a:gridCol>
                <a:gridCol w="659917">
                  <a:extLst>
                    <a:ext uri="{9D8B030D-6E8A-4147-A177-3AD203B41FA5}">
                      <a16:colId xmlns:a16="http://schemas.microsoft.com/office/drawing/2014/main" val="817865963"/>
                    </a:ext>
                  </a:extLst>
                </a:gridCol>
              </a:tblGrid>
              <a:tr h="333922">
                <a:tc>
                  <a:txBody>
                    <a:bodyPr/>
                    <a:lstStyle/>
                    <a:p>
                      <a:pPr algn="l">
                        <a:lnSpc>
                          <a:spcPct val="90000"/>
                        </a:lnSpc>
                      </a:pPr>
                      <a:r>
                        <a:rPr lang="en-US" sz="1600" b="0" i="0" strike="noStrike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31</a:t>
                      </a:r>
                      <a:endParaRPr lang="en-US" sz="1600" b="0" i="0" strike="noStrike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endParaRPr lang="en-US" sz="1600" b="0" i="0" strike="noStrike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endParaRPr lang="en-US" sz="1600" b="0" i="0" strike="noStrike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endParaRPr lang="en-US" sz="1600" b="0" i="0" strike="noStrike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90000"/>
                        </a:lnSpc>
                      </a:pPr>
                      <a:endParaRPr lang="en-US" sz="1600" b="0" i="0" strike="noStrike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endParaRPr lang="en-US" sz="1600" b="0" i="0" strike="noStrike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endParaRPr lang="en-US" sz="1600" b="0" i="0" strike="noStrike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90000"/>
                        </a:lnSpc>
                      </a:pPr>
                      <a:endParaRPr lang="en-US" sz="1600" b="0" i="0" strike="noStrike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endParaRPr lang="en-US" sz="1600" b="0" i="0" strike="noStrike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endParaRPr lang="en-US" sz="1600" b="0" i="0" strike="noStrike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90000"/>
                        </a:lnSpc>
                      </a:pPr>
                      <a:endParaRPr lang="en-US" sz="1600" b="0" i="0" strike="noStrike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endParaRPr lang="en-US" sz="1600" b="0" i="0" strike="noStrike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90000"/>
                        </a:lnSpc>
                      </a:pPr>
                      <a:r>
                        <a:rPr lang="en-US" sz="1600" b="0" i="0" strike="noStrike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12</a:t>
                      </a:r>
                      <a:endParaRPr lang="en-US" sz="1600" b="0" i="0" strike="noStrike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600" b="0" i="0" strike="noStrike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11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r>
                        <a:rPr lang="en-US" sz="1600" b="0" i="0" strike="noStrike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10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90000"/>
                        </a:lnSpc>
                      </a:pPr>
                      <a:endParaRPr lang="en-US" sz="1600" b="0" i="0" strike="noStrike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r>
                        <a:rPr lang="en-US" sz="1600" b="0" i="0" strike="noStrike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5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r>
                        <a:rPr lang="en-US" sz="1600" b="0" i="0" strike="noStrike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4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endParaRPr lang="en-US" sz="1600" b="0" i="0" strike="noStrike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endParaRPr lang="en-US" sz="1600" b="0" i="0" strike="noStrike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90000"/>
                        </a:lnSpc>
                      </a:pPr>
                      <a:r>
                        <a:rPr lang="en-US" sz="1600" b="0" i="0" strike="noStrike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77184839"/>
                  </a:ext>
                </a:extLst>
              </a:tr>
              <a:tr h="319480">
                <a:tc gridSpan="13">
                  <a:txBody>
                    <a:bodyPr/>
                    <a:lstStyle/>
                    <a:p>
                      <a:pPr algn="ctr">
                        <a:lnSpc>
                          <a:spcPct val="85000"/>
                        </a:lnSpc>
                      </a:pPr>
                      <a:r>
                        <a:rPr lang="en-US" sz="1700" b="1" i="0" strike="noStrike" dirty="0" err="1">
                          <a:solidFill>
                            <a:schemeClr val="accent3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imm</a:t>
                      </a:r>
                      <a:r>
                        <a:rPr lang="en-US" sz="1700" b="1" i="0" strike="noStrike" dirty="0">
                          <a:solidFill>
                            <a:schemeClr val="accent3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[31:12]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85000"/>
                        </a:lnSpc>
                      </a:pPr>
                      <a:endParaRPr lang="en-US" sz="1700" b="1" i="0" dirty="0">
                        <a:solidFill>
                          <a:schemeClr val="accent5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85000"/>
                        </a:lnSpc>
                      </a:pPr>
                      <a:endParaRPr lang="en-US" sz="1700" b="1" i="0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85000"/>
                        </a:lnSpc>
                      </a:pPr>
                      <a:endParaRPr lang="en-US" sz="1700" b="1" i="0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5000"/>
                        </a:lnSpc>
                      </a:pPr>
                      <a:endParaRPr lang="en-US" sz="1700" b="1" i="0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 err="1">
                          <a:solidFill>
                            <a:schemeClr val="accent5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imm</a:t>
                      </a:r>
                      <a:r>
                        <a:rPr lang="en-US" sz="1800" b="1" dirty="0">
                          <a:solidFill>
                            <a:schemeClr val="accent5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[10:5]</a:t>
                      </a:r>
                      <a:endParaRPr lang="en-US" sz="2000" b="1" i="0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85000"/>
                        </a:lnSpc>
                      </a:pPr>
                      <a:endParaRPr lang="en-US" sz="1700" b="1" i="0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0" strike="noStrike" dirty="0" err="1">
                          <a:solidFill>
                            <a:schemeClr val="accent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imm</a:t>
                      </a:r>
                      <a:r>
                        <a:rPr lang="en-US" sz="1600" b="1" i="0" strike="noStrike" dirty="0">
                          <a:solidFill>
                            <a:schemeClr val="accent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[4:0]</a:t>
                      </a:r>
                      <a:endParaRPr lang="en-US" sz="1800" b="1" i="0" strike="noStrike" dirty="0">
                        <a:solidFill>
                          <a:schemeClr val="accent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4863322"/>
                  </a:ext>
                </a:extLst>
              </a:tr>
              <a:tr h="319480">
                <a:tc gridSpan="13">
                  <a:txBody>
                    <a:bodyPr/>
                    <a:lstStyle/>
                    <a:p>
                      <a:pPr algn="ctr">
                        <a:lnSpc>
                          <a:spcPct val="85000"/>
                        </a:lnSpc>
                      </a:pPr>
                      <a:r>
                        <a:rPr lang="en-US" sz="2800" b="1" i="0" strike="noStrike" dirty="0" err="1">
                          <a:solidFill>
                            <a:schemeClr val="accent3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ssss</a:t>
                      </a:r>
                      <a:r>
                        <a:rPr lang="en-US" sz="2800" b="1" i="0" strike="noStrike" dirty="0">
                          <a:solidFill>
                            <a:schemeClr val="accent3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2800" b="1" i="0" strike="noStrike" dirty="0" err="1">
                          <a:solidFill>
                            <a:schemeClr val="accent3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ssss</a:t>
                      </a:r>
                      <a:r>
                        <a:rPr lang="en-US" sz="2800" b="1" i="0" strike="noStrike" dirty="0">
                          <a:solidFill>
                            <a:schemeClr val="accent3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2800" b="1" i="0" strike="noStrike" dirty="0" err="1">
                          <a:solidFill>
                            <a:schemeClr val="accent3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ssss</a:t>
                      </a:r>
                      <a:r>
                        <a:rPr lang="en-US" sz="2800" b="1" i="0" strike="noStrike" dirty="0">
                          <a:solidFill>
                            <a:schemeClr val="accent3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2800" b="1" i="0" strike="noStrike" dirty="0" err="1">
                          <a:solidFill>
                            <a:schemeClr val="accent3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ssss</a:t>
                      </a:r>
                      <a:r>
                        <a:rPr lang="en-US" sz="2800" b="1" i="0" strike="noStrike" dirty="0">
                          <a:solidFill>
                            <a:schemeClr val="accent3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2800" b="1" i="0" strike="noStrike" dirty="0" err="1">
                          <a:solidFill>
                            <a:schemeClr val="accent3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ssss</a:t>
                      </a:r>
                      <a:endParaRPr lang="en-US" sz="2800" b="1" i="0" strike="noStrike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85000"/>
                        </a:lnSpc>
                      </a:pPr>
                      <a:endParaRPr lang="en-US" sz="2800" b="1" i="0" dirty="0">
                        <a:solidFill>
                          <a:schemeClr val="accent6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85000"/>
                        </a:lnSpc>
                      </a:pPr>
                      <a:endParaRPr lang="en-US" sz="2800" b="1" i="0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85000"/>
                        </a:lnSpc>
                      </a:pPr>
                      <a:endParaRPr lang="en-US" sz="2800" b="1" i="0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8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i="0" strike="noStrike" dirty="0">
                          <a:solidFill>
                            <a:schemeClr val="accent3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</a:t>
                      </a:r>
                      <a:endParaRPr lang="en-US" sz="2800" b="1" i="0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8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.....</a:t>
                      </a:r>
                      <a:endParaRPr lang="en-US" sz="2800" b="1" i="0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85000"/>
                        </a:lnSpc>
                      </a:pPr>
                      <a:endParaRPr lang="en-US" sz="2800" b="1" i="0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>
                        <a:lnSpc>
                          <a:spcPct val="85000"/>
                        </a:lnSpc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..... 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1282603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6BFFA865-39B1-8F70-0F56-3447AE323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900" y="76199"/>
            <a:ext cx="10848287" cy="768096"/>
          </a:xfrm>
        </p:spPr>
        <p:txBody>
          <a:bodyPr>
            <a:norm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/>
              <a:t>-Type and S-Type </a:t>
            </a:r>
            <a:r>
              <a:rPr lang="en-US" dirty="0" err="1"/>
              <a:t>Immediates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1AA1E3-BC8E-1C12-5909-7D65EE617115}"/>
              </a:ext>
            </a:extLst>
          </p:cNvPr>
          <p:cNvSpPr txBox="1"/>
          <p:nvPr/>
        </p:nvSpPr>
        <p:spPr>
          <a:xfrm>
            <a:off x="9202722" y="220955"/>
            <a:ext cx="111921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en-US" sz="110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inst</a:t>
            </a:r>
            <a:r>
              <a:rPr kumimoji="0" lang="en-US" sz="11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[31:20]</a:t>
            </a:r>
            <a:endParaRPr lang="en-US" sz="2000" dirty="0">
              <a:solidFill>
                <a:schemeClr val="bg1"/>
              </a:solidFill>
              <a:latin typeface="18 VAG Rounded Light   02390" pitchFamily="2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4AFB550-1D85-C101-AB86-1AE635F6F7E4}"/>
              </a:ext>
            </a:extLst>
          </p:cNvPr>
          <p:cNvCxnSpPr>
            <a:cxnSpLocks/>
          </p:cNvCxnSpPr>
          <p:nvPr/>
        </p:nvCxnSpPr>
        <p:spPr>
          <a:xfrm flipV="1">
            <a:off x="9407539" y="527527"/>
            <a:ext cx="914400" cy="0"/>
          </a:xfrm>
          <a:prstGeom prst="straightConnector1">
            <a:avLst/>
          </a:prstGeom>
          <a:ln w="28575">
            <a:solidFill>
              <a:schemeClr val="accent5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06CEEEF-7F53-F577-9C4D-3D48A69D3EFE}"/>
              </a:ext>
            </a:extLst>
          </p:cNvPr>
          <p:cNvSpPr txBox="1"/>
          <p:nvPr/>
        </p:nvSpPr>
        <p:spPr>
          <a:xfrm>
            <a:off x="11064693" y="220955"/>
            <a:ext cx="94929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imm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[31:0]</a:t>
            </a:r>
            <a:endParaRPr lang="en-US" sz="2000" dirty="0">
              <a:solidFill>
                <a:schemeClr val="bg1"/>
              </a:solidFill>
              <a:latin typeface="18 VAG Rounded Light   02390" pitchFamily="2" charset="0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B5BC056-FB9F-53E5-B6FA-DDBB963A8A57}"/>
              </a:ext>
            </a:extLst>
          </p:cNvPr>
          <p:cNvSpPr/>
          <p:nvPr/>
        </p:nvSpPr>
        <p:spPr>
          <a:xfrm>
            <a:off x="10332667" y="187182"/>
            <a:ext cx="734547" cy="61513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57150">
            <a:solidFill>
              <a:schemeClr val="accent5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r>
              <a:rPr lang="en-US" sz="1400" b="1" dirty="0" err="1">
                <a:solidFill>
                  <a:schemeClr val="accent5"/>
                </a:solidFill>
                <a:latin typeface="18 VAG Rounded Bold   07390" pitchFamily="2" charset="0"/>
              </a:rPr>
              <a:t>Imm</a:t>
            </a:r>
            <a:r>
              <a:rPr lang="en-US" sz="1400" b="1" dirty="0">
                <a:solidFill>
                  <a:schemeClr val="accent5"/>
                </a:solidFill>
                <a:latin typeface="18 VAG Rounded Bold   07390" pitchFamily="2" charset="0"/>
              </a:rPr>
              <a:t>. Gen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4C7600C-86B2-A137-026D-F38D417B95E2}"/>
              </a:ext>
            </a:extLst>
          </p:cNvPr>
          <p:cNvCxnSpPr>
            <a:cxnSpLocks/>
          </p:cNvCxnSpPr>
          <p:nvPr/>
        </p:nvCxnSpPr>
        <p:spPr>
          <a:xfrm flipV="1">
            <a:off x="11067214" y="516337"/>
            <a:ext cx="914400" cy="0"/>
          </a:xfrm>
          <a:prstGeom prst="straightConnector1">
            <a:avLst/>
          </a:prstGeom>
          <a:ln w="28575">
            <a:solidFill>
              <a:schemeClr val="accent5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2" name="Group 181">
            <a:extLst>
              <a:ext uri="{FF2B5EF4-FFF2-40B4-BE49-F238E27FC236}">
                <a16:creationId xmlns:a16="http://schemas.microsoft.com/office/drawing/2014/main" id="{1A94F188-89D7-8CA6-BEE3-BD2F370B4B77}"/>
              </a:ext>
            </a:extLst>
          </p:cNvPr>
          <p:cNvGrpSpPr/>
          <p:nvPr/>
        </p:nvGrpSpPr>
        <p:grpSpPr>
          <a:xfrm>
            <a:off x="147820" y="2906369"/>
            <a:ext cx="7346488" cy="2524083"/>
            <a:chOff x="147820" y="2906369"/>
            <a:chExt cx="7346488" cy="2524083"/>
          </a:xfrm>
        </p:grpSpPr>
        <p:sp>
          <p:nvSpPr>
            <p:cNvPr id="49" name="Triangle 48">
              <a:extLst>
                <a:ext uri="{FF2B5EF4-FFF2-40B4-BE49-F238E27FC236}">
                  <a16:creationId xmlns:a16="http://schemas.microsoft.com/office/drawing/2014/main" id="{BEBC099A-0F93-5BB7-34DE-B77FC7DD6D9E}"/>
                </a:ext>
              </a:extLst>
            </p:cNvPr>
            <p:cNvSpPr/>
            <p:nvPr/>
          </p:nvSpPr>
          <p:spPr>
            <a:xfrm>
              <a:off x="1164209" y="4966119"/>
              <a:ext cx="6330099" cy="464333"/>
            </a:xfrm>
            <a:prstGeom prst="triangle">
              <a:avLst>
                <a:gd name="adj" fmla="val 15551"/>
              </a:avLst>
            </a:prstGeom>
            <a:solidFill>
              <a:schemeClr val="accent3">
                <a:lumMod val="20000"/>
                <a:lumOff val="80000"/>
              </a:schemeClr>
            </a:solidFill>
            <a:ln w="28575">
              <a:noFill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accent1"/>
                </a:solidFill>
                <a:latin typeface="18 VAG Rounded Light   02390" pitchFamily="2" charset="0"/>
              </a:endParaRPr>
            </a:p>
          </p:txBody>
        </p:sp>
        <p:cxnSp>
          <p:nvCxnSpPr>
            <p:cNvPr id="93" name="Elbow Connector 92">
              <a:extLst>
                <a:ext uri="{FF2B5EF4-FFF2-40B4-BE49-F238E27FC236}">
                  <a16:creationId xmlns:a16="http://schemas.microsoft.com/office/drawing/2014/main" id="{928D24B5-97A4-7AF4-434A-0C5444F5C1BA}"/>
                </a:ext>
              </a:extLst>
            </p:cNvPr>
            <p:cNvCxnSpPr>
              <a:cxnSpLocks/>
              <a:endCxn id="49" idx="0"/>
            </p:cNvCxnSpPr>
            <p:nvPr/>
          </p:nvCxnSpPr>
          <p:spPr>
            <a:xfrm rot="16200000" flipH="1">
              <a:off x="992168" y="3809684"/>
              <a:ext cx="825554" cy="1487315"/>
            </a:xfrm>
            <a:prstGeom prst="bentConnector3">
              <a:avLst>
                <a:gd name="adj1" fmla="val 50000"/>
              </a:avLst>
            </a:prstGeom>
            <a:ln w="28575">
              <a:solidFill>
                <a:schemeClr val="accent3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3DB00D47-DC79-E3F4-3841-9ED893702339}"/>
                </a:ext>
              </a:extLst>
            </p:cNvPr>
            <p:cNvSpPr txBox="1"/>
            <p:nvPr/>
          </p:nvSpPr>
          <p:spPr>
            <a:xfrm>
              <a:off x="147820" y="3227395"/>
              <a:ext cx="165506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>
                  <a:solidFill>
                    <a:schemeClr val="bg1"/>
                  </a:solidFill>
                  <a:latin typeface="18 VAG Rounded Light   02390" pitchFamily="2" charset="0"/>
                  <a:cs typeface="Courier New" panose="02070309020205020404" pitchFamily="49" charset="0"/>
                </a:rPr>
                <a:t>Sign-extend </a:t>
              </a:r>
              <a:r>
                <a:rPr lang="en-US" sz="1800" b="1" dirty="0" err="1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instr</a:t>
              </a:r>
              <a:r>
                <a:rPr lang="en-US" sz="1800" b="1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[31]</a:t>
              </a:r>
              <a:r>
                <a:rPr lang="en-US" sz="1800" dirty="0">
                  <a:solidFill>
                    <a:schemeClr val="bg1"/>
                  </a:solidFill>
                  <a:latin typeface="18 VAG Rounded Light   02390" pitchFamily="2" charset="0"/>
                  <a:cs typeface="Courier New" panose="02070309020205020404" pitchFamily="49" charset="0"/>
                </a:rPr>
                <a:t> to </a:t>
              </a:r>
              <a:r>
                <a:rPr lang="en-US" sz="1800" b="1" dirty="0" err="1">
                  <a:solidFill>
                    <a:schemeClr val="accent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imm</a:t>
              </a:r>
              <a:r>
                <a:rPr lang="en-US" sz="1800" b="1" dirty="0">
                  <a:solidFill>
                    <a:schemeClr val="accent3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[31:12]</a:t>
              </a:r>
              <a:r>
                <a:rPr lang="en-US" sz="1800" dirty="0">
                  <a:solidFill>
                    <a:schemeClr val="bg1"/>
                  </a:solidFill>
                  <a:latin typeface="18 VAG Rounded Light   02390" pitchFamily="2" charset="0"/>
                  <a:cs typeface="Courier New" panose="02070309020205020404" pitchFamily="49" charset="0"/>
                </a:rPr>
                <a:t>.</a:t>
              </a:r>
              <a:endParaRPr lang="en-US" sz="18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00" name="Elbow Connector 99">
              <a:extLst>
                <a:ext uri="{FF2B5EF4-FFF2-40B4-BE49-F238E27FC236}">
                  <a16:creationId xmlns:a16="http://schemas.microsoft.com/office/drawing/2014/main" id="{0E91C5CE-870A-A92D-931C-D5AC8BE9DA5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51615" y="2816042"/>
              <a:ext cx="340498" cy="521151"/>
            </a:xfrm>
            <a:prstGeom prst="bentConnector3">
              <a:avLst>
                <a:gd name="adj1" fmla="val 50000"/>
              </a:avLst>
            </a:prstGeom>
            <a:ln w="28575">
              <a:solidFill>
                <a:schemeClr val="accent3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04317660-1A33-1A0E-D914-5864570A703E}"/>
              </a:ext>
            </a:extLst>
          </p:cNvPr>
          <p:cNvGrpSpPr/>
          <p:nvPr/>
        </p:nvGrpSpPr>
        <p:grpSpPr>
          <a:xfrm>
            <a:off x="1429124" y="2811792"/>
            <a:ext cx="8396654" cy="2316767"/>
            <a:chOff x="1429124" y="2811792"/>
            <a:chExt cx="8396654" cy="2316767"/>
          </a:xfrm>
        </p:grpSpPr>
        <p:sp>
          <p:nvSpPr>
            <p:cNvPr id="61" name="Right Brace 60">
              <a:extLst>
                <a:ext uri="{FF2B5EF4-FFF2-40B4-BE49-F238E27FC236}">
                  <a16:creationId xmlns:a16="http://schemas.microsoft.com/office/drawing/2014/main" id="{2D0C6AF5-B5F8-2528-890B-66DF01B354BE}"/>
                </a:ext>
              </a:extLst>
            </p:cNvPr>
            <p:cNvSpPr/>
            <p:nvPr/>
          </p:nvSpPr>
          <p:spPr>
            <a:xfrm rot="5400000">
              <a:off x="2315337" y="1925579"/>
              <a:ext cx="149139" cy="1921566"/>
            </a:xfrm>
            <a:prstGeom prst="rightBrace">
              <a:avLst>
                <a:gd name="adj1" fmla="val 8333"/>
                <a:gd name="adj2" fmla="val 49637"/>
              </a:avLst>
            </a:prstGeom>
            <a:ln w="28575">
              <a:solidFill>
                <a:schemeClr val="accent5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ight Brace 61">
              <a:extLst>
                <a:ext uri="{FF2B5EF4-FFF2-40B4-BE49-F238E27FC236}">
                  <a16:creationId xmlns:a16="http://schemas.microsoft.com/office/drawing/2014/main" id="{2B17013E-173F-50B8-FD0C-0FB269C2567B}"/>
                </a:ext>
              </a:extLst>
            </p:cNvPr>
            <p:cNvSpPr/>
            <p:nvPr/>
          </p:nvSpPr>
          <p:spPr>
            <a:xfrm rot="16200000">
              <a:off x="8891763" y="4194544"/>
              <a:ext cx="162441" cy="1705589"/>
            </a:xfrm>
            <a:prstGeom prst="rightBrace">
              <a:avLst>
                <a:gd name="adj1" fmla="val 8333"/>
                <a:gd name="adj2" fmla="val 50448"/>
              </a:avLst>
            </a:prstGeom>
            <a:ln w="28575">
              <a:solidFill>
                <a:schemeClr val="accent5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9A929105-8B30-B8A5-0FE3-12CDD69483F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72328" y="3519432"/>
              <a:ext cx="177104" cy="220848"/>
            </a:xfrm>
            <a:prstGeom prst="line">
              <a:avLst/>
            </a:prstGeom>
            <a:ln w="38100"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F76CFE7B-697D-DCBF-DC1C-9CEB8A6A4162}"/>
                </a:ext>
              </a:extLst>
            </p:cNvPr>
            <p:cNvSpPr txBox="1"/>
            <p:nvPr/>
          </p:nvSpPr>
          <p:spPr>
            <a:xfrm>
              <a:off x="3836772" y="3225348"/>
              <a:ext cx="34977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400" dirty="0">
                  <a:solidFill>
                    <a:schemeClr val="bg1"/>
                  </a:solidFill>
                  <a:latin typeface="18 VAG Rounded Light   02390" pitchFamily="2" charset="0"/>
                </a:rPr>
                <a:t>6</a:t>
              </a:r>
            </a:p>
          </p:txBody>
        </p:sp>
        <p:cxnSp>
          <p:nvCxnSpPr>
            <p:cNvPr id="139" name="Elbow Connector 138">
              <a:extLst>
                <a:ext uri="{FF2B5EF4-FFF2-40B4-BE49-F238E27FC236}">
                  <a16:creationId xmlns:a16="http://schemas.microsoft.com/office/drawing/2014/main" id="{77308952-9BFA-BEE8-9B1D-9858DF96C01F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4672294" y="672550"/>
              <a:ext cx="2040632" cy="6582434"/>
            </a:xfrm>
            <a:prstGeom prst="bentConnector3">
              <a:avLst>
                <a:gd name="adj1" fmla="val 32574"/>
              </a:avLst>
            </a:prstGeom>
            <a:ln w="28575">
              <a:solidFill>
                <a:schemeClr val="bg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4" name="TextBox 173">
            <a:extLst>
              <a:ext uri="{FF2B5EF4-FFF2-40B4-BE49-F238E27FC236}">
                <a16:creationId xmlns:a16="http://schemas.microsoft.com/office/drawing/2014/main" id="{A9B8E30E-467B-F79A-3805-DB44A55C03CA}"/>
              </a:ext>
            </a:extLst>
          </p:cNvPr>
          <p:cNvSpPr txBox="1"/>
          <p:nvPr/>
        </p:nvSpPr>
        <p:spPr>
          <a:xfrm>
            <a:off x="1388068" y="6284595"/>
            <a:ext cx="3925243" cy="3770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000" b="1" dirty="0">
                <a:solidFill>
                  <a:schemeClr val="bg1"/>
                </a:solidFill>
                <a:latin typeface="18 VAG Rounded Bold   07390" pitchFamily="2" charset="0"/>
                <a:cs typeface="Courier New" panose="02070309020205020404" pitchFamily="49" charset="0"/>
              </a:rPr>
              <a:t>Immediate </a:t>
            </a:r>
            <a:r>
              <a:rPr lang="en-US" sz="20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imm</a:t>
            </a:r>
            <a:r>
              <a:rPr lang="en-US" sz="20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[31:0]</a:t>
            </a: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BB8F067C-27FF-6520-2B7C-4DA644B86278}"/>
              </a:ext>
            </a:extLst>
          </p:cNvPr>
          <p:cNvSpPr txBox="1"/>
          <p:nvPr/>
        </p:nvSpPr>
        <p:spPr>
          <a:xfrm>
            <a:off x="126237" y="976809"/>
            <a:ext cx="3925243" cy="3770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000" b="1" dirty="0">
                <a:solidFill>
                  <a:schemeClr val="bg1"/>
                </a:solidFill>
                <a:latin typeface="18 VAG Rounded Bold   07390" pitchFamily="2" charset="0"/>
                <a:cs typeface="Courier New" panose="02070309020205020404" pitchFamily="49" charset="0"/>
              </a:rPr>
              <a:t>Instruction </a:t>
            </a:r>
            <a:r>
              <a:rPr lang="en-US" sz="20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inst</a:t>
            </a:r>
            <a:r>
              <a:rPr lang="en-US" sz="20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[31:0]</a:t>
            </a:r>
          </a:p>
        </p:txBody>
      </p:sp>
      <p:graphicFrame>
        <p:nvGraphicFramePr>
          <p:cNvPr id="176" name="Table 175">
            <a:extLst>
              <a:ext uri="{FF2B5EF4-FFF2-40B4-BE49-F238E27FC236}">
                <a16:creationId xmlns:a16="http://schemas.microsoft.com/office/drawing/2014/main" id="{ECED26F1-FC42-C975-0241-B0984FDA62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604886"/>
              </p:ext>
            </p:extLst>
          </p:nvPr>
        </p:nvGraphicFramePr>
        <p:xfrm>
          <a:off x="980634" y="1253162"/>
          <a:ext cx="10523475" cy="160610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29768">
                  <a:extLst>
                    <a:ext uri="{9D8B030D-6E8A-4147-A177-3AD203B41FA5}">
                      <a16:colId xmlns:a16="http://schemas.microsoft.com/office/drawing/2014/main" val="4212028958"/>
                    </a:ext>
                  </a:extLst>
                </a:gridCol>
                <a:gridCol w="551076">
                  <a:extLst>
                    <a:ext uri="{9D8B030D-6E8A-4147-A177-3AD203B41FA5}">
                      <a16:colId xmlns:a16="http://schemas.microsoft.com/office/drawing/2014/main" val="2833146680"/>
                    </a:ext>
                  </a:extLst>
                </a:gridCol>
                <a:gridCol w="324898">
                  <a:extLst>
                    <a:ext uri="{9D8B030D-6E8A-4147-A177-3AD203B41FA5}">
                      <a16:colId xmlns:a16="http://schemas.microsoft.com/office/drawing/2014/main" val="631863871"/>
                    </a:ext>
                  </a:extLst>
                </a:gridCol>
                <a:gridCol w="324898">
                  <a:extLst>
                    <a:ext uri="{9D8B030D-6E8A-4147-A177-3AD203B41FA5}">
                      <a16:colId xmlns:a16="http://schemas.microsoft.com/office/drawing/2014/main" val="804285180"/>
                    </a:ext>
                  </a:extLst>
                </a:gridCol>
                <a:gridCol w="770387">
                  <a:extLst>
                    <a:ext uri="{9D8B030D-6E8A-4147-A177-3AD203B41FA5}">
                      <a16:colId xmlns:a16="http://schemas.microsoft.com/office/drawing/2014/main" val="698615685"/>
                    </a:ext>
                  </a:extLst>
                </a:gridCol>
                <a:gridCol w="649796">
                  <a:extLst>
                    <a:ext uri="{9D8B030D-6E8A-4147-A177-3AD203B41FA5}">
                      <a16:colId xmlns:a16="http://schemas.microsoft.com/office/drawing/2014/main" val="4241661055"/>
                    </a:ext>
                  </a:extLst>
                </a:gridCol>
                <a:gridCol w="324898">
                  <a:extLst>
                    <a:ext uri="{9D8B030D-6E8A-4147-A177-3AD203B41FA5}">
                      <a16:colId xmlns:a16="http://schemas.microsoft.com/office/drawing/2014/main" val="3714859180"/>
                    </a:ext>
                  </a:extLst>
                </a:gridCol>
                <a:gridCol w="649796">
                  <a:extLst>
                    <a:ext uri="{9D8B030D-6E8A-4147-A177-3AD203B41FA5}">
                      <a16:colId xmlns:a16="http://schemas.microsoft.com/office/drawing/2014/main" val="4134962500"/>
                    </a:ext>
                  </a:extLst>
                </a:gridCol>
                <a:gridCol w="649796">
                  <a:extLst>
                    <a:ext uri="{9D8B030D-6E8A-4147-A177-3AD203B41FA5}">
                      <a16:colId xmlns:a16="http://schemas.microsoft.com/office/drawing/2014/main" val="2296042161"/>
                    </a:ext>
                  </a:extLst>
                </a:gridCol>
                <a:gridCol w="324898">
                  <a:extLst>
                    <a:ext uri="{9D8B030D-6E8A-4147-A177-3AD203B41FA5}">
                      <a16:colId xmlns:a16="http://schemas.microsoft.com/office/drawing/2014/main" val="2710756154"/>
                    </a:ext>
                  </a:extLst>
                </a:gridCol>
                <a:gridCol w="649796">
                  <a:extLst>
                    <a:ext uri="{9D8B030D-6E8A-4147-A177-3AD203B41FA5}">
                      <a16:colId xmlns:a16="http://schemas.microsoft.com/office/drawing/2014/main" val="2996484032"/>
                    </a:ext>
                  </a:extLst>
                </a:gridCol>
                <a:gridCol w="487347">
                  <a:extLst>
                    <a:ext uri="{9D8B030D-6E8A-4147-A177-3AD203B41FA5}">
                      <a16:colId xmlns:a16="http://schemas.microsoft.com/office/drawing/2014/main" val="2332033055"/>
                    </a:ext>
                  </a:extLst>
                </a:gridCol>
                <a:gridCol w="487347">
                  <a:extLst>
                    <a:ext uri="{9D8B030D-6E8A-4147-A177-3AD203B41FA5}">
                      <a16:colId xmlns:a16="http://schemas.microsoft.com/office/drawing/2014/main" val="2503431466"/>
                    </a:ext>
                  </a:extLst>
                </a:gridCol>
                <a:gridCol w="649796">
                  <a:extLst>
                    <a:ext uri="{9D8B030D-6E8A-4147-A177-3AD203B41FA5}">
                      <a16:colId xmlns:a16="http://schemas.microsoft.com/office/drawing/2014/main" val="436555696"/>
                    </a:ext>
                  </a:extLst>
                </a:gridCol>
                <a:gridCol w="324898">
                  <a:extLst>
                    <a:ext uri="{9D8B030D-6E8A-4147-A177-3AD203B41FA5}">
                      <a16:colId xmlns:a16="http://schemas.microsoft.com/office/drawing/2014/main" val="768043039"/>
                    </a:ext>
                  </a:extLst>
                </a:gridCol>
                <a:gridCol w="649796">
                  <a:extLst>
                    <a:ext uri="{9D8B030D-6E8A-4147-A177-3AD203B41FA5}">
                      <a16:colId xmlns:a16="http://schemas.microsoft.com/office/drawing/2014/main" val="527131670"/>
                    </a:ext>
                  </a:extLst>
                </a:gridCol>
                <a:gridCol w="649796">
                  <a:extLst>
                    <a:ext uri="{9D8B030D-6E8A-4147-A177-3AD203B41FA5}">
                      <a16:colId xmlns:a16="http://schemas.microsoft.com/office/drawing/2014/main" val="1640519534"/>
                    </a:ext>
                  </a:extLst>
                </a:gridCol>
                <a:gridCol w="324898">
                  <a:extLst>
                    <a:ext uri="{9D8B030D-6E8A-4147-A177-3AD203B41FA5}">
                      <a16:colId xmlns:a16="http://schemas.microsoft.com/office/drawing/2014/main" val="2793670967"/>
                    </a:ext>
                  </a:extLst>
                </a:gridCol>
                <a:gridCol w="324898">
                  <a:extLst>
                    <a:ext uri="{9D8B030D-6E8A-4147-A177-3AD203B41FA5}">
                      <a16:colId xmlns:a16="http://schemas.microsoft.com/office/drawing/2014/main" val="2653031101"/>
                    </a:ext>
                  </a:extLst>
                </a:gridCol>
                <a:gridCol w="324898">
                  <a:extLst>
                    <a:ext uri="{9D8B030D-6E8A-4147-A177-3AD203B41FA5}">
                      <a16:colId xmlns:a16="http://schemas.microsoft.com/office/drawing/2014/main" val="2569721618"/>
                    </a:ext>
                  </a:extLst>
                </a:gridCol>
                <a:gridCol w="649794">
                  <a:extLst>
                    <a:ext uri="{9D8B030D-6E8A-4147-A177-3AD203B41FA5}">
                      <a16:colId xmlns:a16="http://schemas.microsoft.com/office/drawing/2014/main" val="1370911114"/>
                    </a:ext>
                  </a:extLst>
                </a:gridCol>
              </a:tblGrid>
              <a:tr h="307670">
                <a:tc>
                  <a:txBody>
                    <a:bodyPr/>
                    <a:lstStyle/>
                    <a:p>
                      <a:pPr algn="l">
                        <a:lnSpc>
                          <a:spcPct val="90000"/>
                        </a:lnSpc>
                      </a:pPr>
                      <a:r>
                        <a:rPr lang="en-US" sz="1600" b="0" i="0" strike="noStrike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31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r>
                        <a:rPr lang="en-US" sz="1600" b="0" i="0" strike="noStrike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30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endParaRPr lang="en-US" sz="1600" b="0" i="0" strike="noStrike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endParaRPr lang="en-US" sz="1600" b="0" i="0" strike="noStrike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90000"/>
                        </a:lnSpc>
                      </a:pPr>
                      <a:r>
                        <a:rPr lang="en-US" sz="1600" b="0" i="0" strike="noStrike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r>
                        <a:rPr lang="en-US" sz="1600" b="0" i="0" strike="noStrike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24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endParaRPr lang="en-US" sz="1600" b="0" i="0" strike="noStrike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90000"/>
                        </a:lnSpc>
                      </a:pPr>
                      <a:r>
                        <a:rPr lang="en-US" sz="1600" b="0" i="0" strike="noStrike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20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r>
                        <a:rPr lang="en-US" sz="1600" b="0" i="0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19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endParaRPr lang="en-US" sz="1600" b="0" i="0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90000"/>
                        </a:lnSpc>
                      </a:pPr>
                      <a:r>
                        <a:rPr lang="en-US" sz="1600" b="0" i="0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15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r>
                        <a:rPr lang="en-US" sz="1600" b="0" i="0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14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90000"/>
                        </a:lnSpc>
                      </a:pPr>
                      <a:r>
                        <a:rPr lang="en-US" sz="1600" b="0" i="0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12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r>
                        <a:rPr lang="en-US" sz="1600" b="0" i="0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11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endParaRPr lang="en-US" sz="1600" b="0" i="0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90000"/>
                        </a:lnSpc>
                      </a:pPr>
                      <a:r>
                        <a:rPr lang="en-US" sz="1600" b="0" i="0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7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r>
                        <a:rPr lang="en-US" sz="1600" b="0" i="0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6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endParaRPr lang="en-US" sz="1600" b="0" i="0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endParaRPr lang="en-US" sz="1600" b="0" i="0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endParaRPr lang="en-US" sz="1600" b="0" i="0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90000"/>
                        </a:lnSpc>
                      </a:pPr>
                      <a:r>
                        <a:rPr lang="en-US" sz="1600" b="0" i="0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9313800"/>
                  </a:ext>
                </a:extLst>
              </a:tr>
              <a:tr h="296109">
                <a:tc gridSpan="5"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8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700" b="1" i="0" strike="noStrike" dirty="0" err="1">
                          <a:solidFill>
                            <a:schemeClr val="accent5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imm</a:t>
                      </a:r>
                      <a:r>
                        <a:rPr lang="en-US" sz="1700" b="1" i="0" strike="noStrike" dirty="0">
                          <a:solidFill>
                            <a:schemeClr val="accent5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[11|10:5]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8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700" b="1" i="0" strike="noStrike" dirty="0" err="1">
                          <a:solidFill>
                            <a:schemeClr val="accent5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imm</a:t>
                      </a:r>
                      <a:r>
                        <a:rPr lang="en-US" sz="1700" b="1" i="0" strike="noStrike" dirty="0">
                          <a:solidFill>
                            <a:schemeClr val="accent5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[10:0]</a:t>
                      </a: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85000"/>
                        </a:lnSpc>
                      </a:pPr>
                      <a:r>
                        <a:rPr lang="en-US" sz="1700" b="1" i="0" dirty="0" err="1">
                          <a:solidFill>
                            <a:schemeClr val="accent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imm</a:t>
                      </a:r>
                      <a:r>
                        <a:rPr lang="en-US" sz="1700" b="1" i="0" dirty="0">
                          <a:solidFill>
                            <a:schemeClr val="accent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[4:0]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85000"/>
                        </a:lnSpc>
                      </a:pPr>
                      <a:r>
                        <a:rPr lang="en-US" sz="1700" b="1" i="0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rs1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chemeClr val="tx1">
                          <a:lumMod val="75000"/>
                          <a:lumOff val="25000"/>
                        </a:schemeClr>
                      </a:fgClr>
                      <a:bgClr>
                        <a:srgbClr val="011223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85000"/>
                        </a:lnSpc>
                      </a:pPr>
                      <a:r>
                        <a:rPr lang="en-US" sz="1700" b="1" i="0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funct3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chemeClr val="tx1">
                          <a:lumMod val="75000"/>
                          <a:lumOff val="25000"/>
                        </a:schemeClr>
                      </a:fgClr>
                      <a:bgClr>
                        <a:srgbClr val="011223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85000"/>
                        </a:lnSpc>
                      </a:pPr>
                      <a:r>
                        <a:rPr lang="en-US" sz="1700" b="1" i="0" strike="noStrike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rd</a:t>
                      </a:r>
                      <a:endParaRPr lang="en-US" sz="1700" b="1" i="0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chemeClr val="tx1">
                          <a:lumMod val="75000"/>
                          <a:lumOff val="25000"/>
                        </a:schemeClr>
                      </a:fgClr>
                      <a:bgClr>
                        <a:srgbClr val="011223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>
                        <a:lnSpc>
                          <a:spcPct val="85000"/>
                        </a:lnSpc>
                      </a:pPr>
                      <a:r>
                        <a:rPr lang="en-US" sz="1700" b="1" i="0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I-OPCODE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chemeClr val="tx1">
                          <a:lumMod val="75000"/>
                          <a:lumOff val="25000"/>
                        </a:schemeClr>
                      </a:fgClr>
                      <a:bgClr>
                        <a:srgbClr val="011223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5830993"/>
                  </a:ext>
                </a:extLst>
              </a:tr>
              <a:tr h="296109">
                <a:tc gridSpan="5"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8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700" b="1" i="0" strike="noStrike" dirty="0" err="1">
                          <a:solidFill>
                            <a:schemeClr val="accent5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imm</a:t>
                      </a:r>
                      <a:r>
                        <a:rPr lang="en-US" sz="1700" b="1" i="0" strike="noStrike" dirty="0">
                          <a:solidFill>
                            <a:schemeClr val="accent5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[11|10:5]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8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700" b="1" i="0" strike="noStrike" dirty="0" err="1">
                          <a:solidFill>
                            <a:schemeClr val="accent5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imm</a:t>
                      </a:r>
                      <a:r>
                        <a:rPr lang="en-US" sz="1700" b="1" i="0" strike="noStrike" dirty="0">
                          <a:solidFill>
                            <a:schemeClr val="accent5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[10:0]</a:t>
                      </a: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85000"/>
                        </a:lnSpc>
                      </a:pPr>
                      <a:r>
                        <a:rPr lang="en-US" sz="1700" b="1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rs2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chemeClr val="tx1">
                          <a:lumMod val="75000"/>
                          <a:lumOff val="25000"/>
                        </a:schemeClr>
                      </a:fgClr>
                      <a:bgClr>
                        <a:srgbClr val="011223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85000"/>
                        </a:lnSpc>
                      </a:pPr>
                      <a:r>
                        <a:rPr lang="en-US" sz="1700" b="1" i="0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rs1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chemeClr val="tx1">
                          <a:lumMod val="75000"/>
                          <a:lumOff val="25000"/>
                        </a:schemeClr>
                      </a:fgClr>
                      <a:bgClr>
                        <a:srgbClr val="011223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85000"/>
                        </a:lnSpc>
                      </a:pPr>
                      <a:r>
                        <a:rPr lang="en-US" sz="1700" b="1" i="0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funct3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chemeClr val="tx1">
                          <a:lumMod val="75000"/>
                          <a:lumOff val="25000"/>
                        </a:schemeClr>
                      </a:fgClr>
                      <a:bgClr>
                        <a:srgbClr val="011223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85000"/>
                        </a:lnSpc>
                      </a:pPr>
                      <a:r>
                        <a:rPr lang="en-US" sz="1700" b="1" i="0" strike="noStrike" dirty="0" err="1">
                          <a:solidFill>
                            <a:schemeClr val="accent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imm</a:t>
                      </a:r>
                      <a:r>
                        <a:rPr lang="en-US" sz="1700" b="1" i="0" strike="noStrike" dirty="0">
                          <a:solidFill>
                            <a:schemeClr val="accent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[4:0]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>
                        <a:lnSpc>
                          <a:spcPct val="85000"/>
                        </a:lnSpc>
                      </a:pPr>
                      <a:r>
                        <a:rPr lang="en-US" sz="1700" b="1" i="0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S-OPCODE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chemeClr val="tx1">
                          <a:lumMod val="75000"/>
                          <a:lumOff val="25000"/>
                        </a:schemeClr>
                      </a:fgClr>
                      <a:bgClr>
                        <a:srgbClr val="011223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6715159"/>
                  </a:ext>
                </a:extLst>
              </a:tr>
              <a:tr h="134643">
                <a:tc gridSpan="5"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8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900" b="1" i="0" dirty="0">
                        <a:solidFill>
                          <a:schemeClr val="accent5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85000"/>
                        </a:lnSpc>
                      </a:pPr>
                      <a:endParaRPr lang="en-US" sz="900" b="1" i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85000"/>
                        </a:lnSpc>
                      </a:pPr>
                      <a:endParaRPr lang="en-US" sz="900" b="1" i="0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85000"/>
                        </a:lnSpc>
                      </a:pPr>
                      <a:endParaRPr lang="en-US" sz="900" b="1" i="0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8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900" b="1" i="0" strike="noStrike" dirty="0">
                        <a:solidFill>
                          <a:schemeClr val="accent5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>
                        <a:lnSpc>
                          <a:spcPct val="85000"/>
                        </a:lnSpc>
                      </a:pPr>
                      <a:endParaRPr lang="en-US" sz="900" b="1" i="0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8526701"/>
                  </a:ext>
                </a:extLst>
              </a:tr>
              <a:tr h="433192">
                <a:tc>
                  <a:txBody>
                    <a:bodyPr/>
                    <a:lstStyle/>
                    <a:p>
                      <a:pPr algn="ctr">
                        <a:lnSpc>
                          <a:spcPct val="35000"/>
                        </a:lnSpc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EC016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s</a:t>
                      </a:r>
                      <a:endParaRPr lang="en-US" sz="2800" b="1" i="0" strike="noStrike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3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......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35000"/>
                        </a:lnSpc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.....</a:t>
                      </a:r>
                      <a:endParaRPr lang="en-US" sz="2800" b="1" i="0" dirty="0">
                        <a:solidFill>
                          <a:schemeClr val="accent6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35000"/>
                        </a:lnSpc>
                      </a:pPr>
                      <a:endParaRPr lang="en-US" sz="2800" b="1" i="0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35000"/>
                        </a:lnSpc>
                      </a:pPr>
                      <a:endParaRPr lang="en-US" sz="2800" b="1" i="0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3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.....</a:t>
                      </a:r>
                    </a:p>
                  </a:txBody>
                  <a:tcPr anchor="b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>
                        <a:lnSpc>
                          <a:spcPct val="35000"/>
                        </a:lnSpc>
                      </a:pPr>
                      <a:endParaRPr lang="en-US" sz="2800" b="1" i="0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0966370"/>
                  </a:ext>
                </a:extLst>
              </a:tr>
            </a:tbl>
          </a:graphicData>
        </a:graphic>
      </p:graphicFrame>
      <p:sp>
        <p:nvSpPr>
          <p:cNvPr id="177" name="TextBox 176">
            <a:extLst>
              <a:ext uri="{FF2B5EF4-FFF2-40B4-BE49-F238E27FC236}">
                <a16:creationId xmlns:a16="http://schemas.microsoft.com/office/drawing/2014/main" id="{4BE1CFC0-56A2-FF7F-1A0F-9711FFF09110}"/>
              </a:ext>
            </a:extLst>
          </p:cNvPr>
          <p:cNvSpPr txBox="1"/>
          <p:nvPr/>
        </p:nvSpPr>
        <p:spPr>
          <a:xfrm>
            <a:off x="186525" y="1519893"/>
            <a:ext cx="8306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solidFill>
                  <a:schemeClr val="accent2"/>
                </a:solidFill>
                <a:latin typeface="18 VAG Rounded Light   02390" pitchFamily="2" charset="0"/>
              </a:rPr>
              <a:t>I-Type</a:t>
            </a: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ED4A7DA2-8920-E573-6E89-816BE8AE3F8C}"/>
              </a:ext>
            </a:extLst>
          </p:cNvPr>
          <p:cNvSpPr txBox="1"/>
          <p:nvPr/>
        </p:nvSpPr>
        <p:spPr>
          <a:xfrm>
            <a:off x="126237" y="1844662"/>
            <a:ext cx="9012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solidFill>
                  <a:schemeClr val="accent2"/>
                </a:solidFill>
                <a:latin typeface="18 VAG Rounded Light   02390" pitchFamily="2" charset="0"/>
              </a:rPr>
              <a:t>S-Type</a:t>
            </a:r>
          </a:p>
        </p:txBody>
      </p: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81445D33-8114-20E3-4558-B5839EF56C44}"/>
              </a:ext>
            </a:extLst>
          </p:cNvPr>
          <p:cNvGrpSpPr/>
          <p:nvPr/>
        </p:nvGrpSpPr>
        <p:grpSpPr>
          <a:xfrm>
            <a:off x="1175197" y="3043962"/>
            <a:ext cx="6856441" cy="2070797"/>
            <a:chOff x="1175197" y="3043962"/>
            <a:chExt cx="6856441" cy="2070797"/>
          </a:xfrm>
        </p:grpSpPr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BB04213C-B3DD-7532-510C-12B2A9E02AED}"/>
                </a:ext>
              </a:extLst>
            </p:cNvPr>
            <p:cNvSpPr txBox="1"/>
            <p:nvPr/>
          </p:nvSpPr>
          <p:spPr>
            <a:xfrm>
              <a:off x="2633844" y="3955898"/>
              <a:ext cx="398919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>
                  <a:solidFill>
                    <a:schemeClr val="bg1"/>
                  </a:solidFill>
                  <a:latin typeface="18 VAG Rounded Light   02390" pitchFamily="2" charset="0"/>
                  <a:cs typeface="Courier New" panose="02070309020205020404" pitchFamily="49" charset="0"/>
                </a:rPr>
                <a:t>For now, wire </a:t>
              </a:r>
              <a:r>
                <a:rPr lang="en-US" sz="1800" b="1" dirty="0" err="1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instr</a:t>
              </a:r>
              <a:r>
                <a:rPr lang="en-US" sz="1800" b="1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[31]</a:t>
              </a:r>
              <a:r>
                <a:rPr lang="en-US" sz="1800" dirty="0">
                  <a:solidFill>
                    <a:schemeClr val="bg1"/>
                  </a:solidFill>
                  <a:latin typeface="18 VAG Rounded Light   02390" pitchFamily="2" charset="0"/>
                  <a:cs typeface="Courier New" panose="02070309020205020404" pitchFamily="49" charset="0"/>
                </a:rPr>
                <a:t>directly to </a:t>
              </a:r>
              <a:r>
                <a:rPr lang="en-US" sz="1800" b="1" dirty="0" err="1">
                  <a:solidFill>
                    <a:schemeClr val="accent5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imm</a:t>
              </a:r>
              <a:r>
                <a:rPr lang="en-US" sz="1800" b="1" dirty="0">
                  <a:solidFill>
                    <a:schemeClr val="accent5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[11]</a:t>
              </a:r>
              <a:r>
                <a:rPr lang="en-US" sz="1800" dirty="0">
                  <a:solidFill>
                    <a:schemeClr val="bg1"/>
                  </a:solidFill>
                  <a:latin typeface="18 VAG Rounded Light   02390" pitchFamily="2" charset="0"/>
                  <a:cs typeface="Courier New" panose="02070309020205020404" pitchFamily="49" charset="0"/>
                </a:rPr>
                <a:t> (more next slide).</a:t>
              </a:r>
              <a:endParaRPr lang="en-US" sz="18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17" name="Elbow Connector 116">
              <a:extLst>
                <a:ext uri="{FF2B5EF4-FFF2-40B4-BE49-F238E27FC236}">
                  <a16:creationId xmlns:a16="http://schemas.microsoft.com/office/drawing/2014/main" id="{BE8A0A80-060A-94DF-0D51-4C2EC79E1258}"/>
                </a:ext>
              </a:extLst>
            </p:cNvPr>
            <p:cNvCxnSpPr>
              <a:cxnSpLocks/>
              <a:endCxn id="92" idx="1"/>
            </p:cNvCxnSpPr>
            <p:nvPr/>
          </p:nvCxnSpPr>
          <p:spPr>
            <a:xfrm rot="16200000" flipH="1">
              <a:off x="2115686" y="3760905"/>
              <a:ext cx="537753" cy="498564"/>
            </a:xfrm>
            <a:prstGeom prst="bentConnector2">
              <a:avLst/>
            </a:prstGeom>
            <a:ln w="28575">
              <a:solidFill>
                <a:schemeClr val="accent2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Elbow Connector 121">
              <a:extLst>
                <a:ext uri="{FF2B5EF4-FFF2-40B4-BE49-F238E27FC236}">
                  <a16:creationId xmlns:a16="http://schemas.microsoft.com/office/drawing/2014/main" id="{2C08A2A3-06DC-2034-B5DC-13FA8536B084}"/>
                </a:ext>
              </a:extLst>
            </p:cNvPr>
            <p:cNvCxnSpPr>
              <a:cxnSpLocks/>
            </p:cNvCxnSpPr>
            <p:nvPr/>
          </p:nvCxnSpPr>
          <p:spPr>
            <a:xfrm>
              <a:off x="6553834" y="4147055"/>
              <a:ext cx="1220832" cy="833037"/>
            </a:xfrm>
            <a:prstGeom prst="bentConnector2">
              <a:avLst/>
            </a:prstGeom>
            <a:ln w="28575">
              <a:solidFill>
                <a:schemeClr val="accent2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Elbow Connector 15">
              <a:extLst>
                <a:ext uri="{FF2B5EF4-FFF2-40B4-BE49-F238E27FC236}">
                  <a16:creationId xmlns:a16="http://schemas.microsoft.com/office/drawing/2014/main" id="{8054FAB1-26A2-A895-7071-3DD9AFD75DDA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1122400" y="3096759"/>
              <a:ext cx="1068014" cy="962420"/>
            </a:xfrm>
            <a:prstGeom prst="bentConnector3">
              <a:avLst>
                <a:gd name="adj1" fmla="val 8143"/>
              </a:avLst>
            </a:prstGeom>
            <a:ln w="28575">
              <a:solidFill>
                <a:schemeClr val="accent2"/>
              </a:solidFill>
              <a:headEnd type="oval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1" name="Right Brace 180">
              <a:extLst>
                <a:ext uri="{FF2B5EF4-FFF2-40B4-BE49-F238E27FC236}">
                  <a16:creationId xmlns:a16="http://schemas.microsoft.com/office/drawing/2014/main" id="{DE480D87-A830-9F47-E06A-97EFB754B675}"/>
                </a:ext>
              </a:extLst>
            </p:cNvPr>
            <p:cNvSpPr/>
            <p:nvPr/>
          </p:nvSpPr>
          <p:spPr>
            <a:xfrm rot="16200000">
              <a:off x="7657471" y="4740593"/>
              <a:ext cx="205201" cy="543132"/>
            </a:xfrm>
            <a:prstGeom prst="rightBrace">
              <a:avLst>
                <a:gd name="adj1" fmla="val 8333"/>
                <a:gd name="adj2" fmla="val 51673"/>
              </a:avLst>
            </a:prstGeom>
            <a:ln w="28575">
              <a:solidFill>
                <a:schemeClr val="accent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39066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A3C056A-244B-C634-9865-B6F76175BE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7487904"/>
              </p:ext>
            </p:extLst>
          </p:nvPr>
        </p:nvGraphicFramePr>
        <p:xfrm>
          <a:off x="980634" y="5114759"/>
          <a:ext cx="10558708" cy="116983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59919">
                  <a:extLst>
                    <a:ext uri="{9D8B030D-6E8A-4147-A177-3AD203B41FA5}">
                      <a16:colId xmlns:a16="http://schemas.microsoft.com/office/drawing/2014/main" val="1234193345"/>
                    </a:ext>
                  </a:extLst>
                </a:gridCol>
                <a:gridCol w="329960">
                  <a:extLst>
                    <a:ext uri="{9D8B030D-6E8A-4147-A177-3AD203B41FA5}">
                      <a16:colId xmlns:a16="http://schemas.microsoft.com/office/drawing/2014/main" val="980994493"/>
                    </a:ext>
                  </a:extLst>
                </a:gridCol>
                <a:gridCol w="329960">
                  <a:extLst>
                    <a:ext uri="{9D8B030D-6E8A-4147-A177-3AD203B41FA5}">
                      <a16:colId xmlns:a16="http://schemas.microsoft.com/office/drawing/2014/main" val="2263478802"/>
                    </a:ext>
                  </a:extLst>
                </a:gridCol>
                <a:gridCol w="329960">
                  <a:extLst>
                    <a:ext uri="{9D8B030D-6E8A-4147-A177-3AD203B41FA5}">
                      <a16:colId xmlns:a16="http://schemas.microsoft.com/office/drawing/2014/main" val="1706986663"/>
                    </a:ext>
                  </a:extLst>
                </a:gridCol>
                <a:gridCol w="659919">
                  <a:extLst>
                    <a:ext uri="{9D8B030D-6E8A-4147-A177-3AD203B41FA5}">
                      <a16:colId xmlns:a16="http://schemas.microsoft.com/office/drawing/2014/main" val="3137204920"/>
                    </a:ext>
                  </a:extLst>
                </a:gridCol>
                <a:gridCol w="659919">
                  <a:extLst>
                    <a:ext uri="{9D8B030D-6E8A-4147-A177-3AD203B41FA5}">
                      <a16:colId xmlns:a16="http://schemas.microsoft.com/office/drawing/2014/main" val="2664459051"/>
                    </a:ext>
                  </a:extLst>
                </a:gridCol>
                <a:gridCol w="329960">
                  <a:extLst>
                    <a:ext uri="{9D8B030D-6E8A-4147-A177-3AD203B41FA5}">
                      <a16:colId xmlns:a16="http://schemas.microsoft.com/office/drawing/2014/main" val="3204545504"/>
                    </a:ext>
                  </a:extLst>
                </a:gridCol>
                <a:gridCol w="659919">
                  <a:extLst>
                    <a:ext uri="{9D8B030D-6E8A-4147-A177-3AD203B41FA5}">
                      <a16:colId xmlns:a16="http://schemas.microsoft.com/office/drawing/2014/main" val="3785885317"/>
                    </a:ext>
                  </a:extLst>
                </a:gridCol>
                <a:gridCol w="659919">
                  <a:extLst>
                    <a:ext uri="{9D8B030D-6E8A-4147-A177-3AD203B41FA5}">
                      <a16:colId xmlns:a16="http://schemas.microsoft.com/office/drawing/2014/main" val="1754441276"/>
                    </a:ext>
                  </a:extLst>
                </a:gridCol>
                <a:gridCol w="329960">
                  <a:extLst>
                    <a:ext uri="{9D8B030D-6E8A-4147-A177-3AD203B41FA5}">
                      <a16:colId xmlns:a16="http://schemas.microsoft.com/office/drawing/2014/main" val="278709197"/>
                    </a:ext>
                  </a:extLst>
                </a:gridCol>
                <a:gridCol w="287532">
                  <a:extLst>
                    <a:ext uri="{9D8B030D-6E8A-4147-A177-3AD203B41FA5}">
                      <a16:colId xmlns:a16="http://schemas.microsoft.com/office/drawing/2014/main" val="563745743"/>
                    </a:ext>
                  </a:extLst>
                </a:gridCol>
                <a:gridCol w="288912">
                  <a:extLst>
                    <a:ext uri="{9D8B030D-6E8A-4147-A177-3AD203B41FA5}">
                      <a16:colId xmlns:a16="http://schemas.microsoft.com/office/drawing/2014/main" val="2795341024"/>
                    </a:ext>
                  </a:extLst>
                </a:gridCol>
                <a:gridCol w="1000751">
                  <a:extLst>
                    <a:ext uri="{9D8B030D-6E8A-4147-A177-3AD203B41FA5}">
                      <a16:colId xmlns:a16="http://schemas.microsoft.com/office/drawing/2014/main" val="3479140522"/>
                    </a:ext>
                  </a:extLst>
                </a:gridCol>
                <a:gridCol w="552694">
                  <a:extLst>
                    <a:ext uri="{9D8B030D-6E8A-4147-A177-3AD203B41FA5}">
                      <a16:colId xmlns:a16="http://schemas.microsoft.com/office/drawing/2014/main" val="562483255"/>
                    </a:ext>
                  </a:extLst>
                </a:gridCol>
                <a:gridCol w="509789">
                  <a:extLst>
                    <a:ext uri="{9D8B030D-6E8A-4147-A177-3AD203B41FA5}">
                      <a16:colId xmlns:a16="http://schemas.microsoft.com/office/drawing/2014/main" val="123098747"/>
                    </a:ext>
                  </a:extLst>
                </a:gridCol>
                <a:gridCol w="659919">
                  <a:extLst>
                    <a:ext uri="{9D8B030D-6E8A-4147-A177-3AD203B41FA5}">
                      <a16:colId xmlns:a16="http://schemas.microsoft.com/office/drawing/2014/main" val="669064248"/>
                    </a:ext>
                  </a:extLst>
                </a:gridCol>
                <a:gridCol w="650926">
                  <a:extLst>
                    <a:ext uri="{9D8B030D-6E8A-4147-A177-3AD203B41FA5}">
                      <a16:colId xmlns:a16="http://schemas.microsoft.com/office/drawing/2014/main" val="1072157940"/>
                    </a:ext>
                  </a:extLst>
                </a:gridCol>
                <a:gridCol w="338953">
                  <a:extLst>
                    <a:ext uri="{9D8B030D-6E8A-4147-A177-3AD203B41FA5}">
                      <a16:colId xmlns:a16="http://schemas.microsoft.com/office/drawing/2014/main" val="4104681057"/>
                    </a:ext>
                  </a:extLst>
                </a:gridCol>
                <a:gridCol w="329960">
                  <a:extLst>
                    <a:ext uri="{9D8B030D-6E8A-4147-A177-3AD203B41FA5}">
                      <a16:colId xmlns:a16="http://schemas.microsoft.com/office/drawing/2014/main" val="1167782694"/>
                    </a:ext>
                  </a:extLst>
                </a:gridCol>
                <a:gridCol w="329960">
                  <a:extLst>
                    <a:ext uri="{9D8B030D-6E8A-4147-A177-3AD203B41FA5}">
                      <a16:colId xmlns:a16="http://schemas.microsoft.com/office/drawing/2014/main" val="1120441159"/>
                    </a:ext>
                  </a:extLst>
                </a:gridCol>
                <a:gridCol w="659917">
                  <a:extLst>
                    <a:ext uri="{9D8B030D-6E8A-4147-A177-3AD203B41FA5}">
                      <a16:colId xmlns:a16="http://schemas.microsoft.com/office/drawing/2014/main" val="817865963"/>
                    </a:ext>
                  </a:extLst>
                </a:gridCol>
              </a:tblGrid>
              <a:tr h="333922">
                <a:tc>
                  <a:txBody>
                    <a:bodyPr/>
                    <a:lstStyle/>
                    <a:p>
                      <a:pPr algn="l">
                        <a:lnSpc>
                          <a:spcPct val="90000"/>
                        </a:lnSpc>
                      </a:pPr>
                      <a:r>
                        <a:rPr lang="en-US" sz="1600" b="0" i="0" strike="noStrike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31</a:t>
                      </a:r>
                      <a:endParaRPr lang="en-US" sz="1600" b="0" i="0" strike="noStrike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endParaRPr lang="en-US" sz="1600" b="0" i="0" strike="noStrike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endParaRPr lang="en-US" sz="1600" b="0" i="0" strike="noStrike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endParaRPr lang="en-US" sz="1600" b="0" i="0" strike="noStrike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90000"/>
                        </a:lnSpc>
                      </a:pPr>
                      <a:endParaRPr lang="en-US" sz="1600" b="0" i="0" strike="noStrike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endParaRPr lang="en-US" sz="1600" b="0" i="0" strike="noStrike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endParaRPr lang="en-US" sz="1600" b="0" i="0" strike="noStrike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90000"/>
                        </a:lnSpc>
                      </a:pPr>
                      <a:endParaRPr lang="en-US" sz="1600" b="0" i="0" strike="noStrike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endParaRPr lang="en-US" sz="1600" b="0" i="0" strike="noStrike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endParaRPr lang="en-US" sz="1600" b="0" i="0" strike="noStrike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90000"/>
                        </a:lnSpc>
                      </a:pPr>
                      <a:endParaRPr lang="en-US" sz="1600" b="0" i="0" strike="noStrike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endParaRPr lang="en-US" sz="1600" b="0" i="0" strike="noStrike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90000"/>
                        </a:lnSpc>
                      </a:pPr>
                      <a:r>
                        <a:rPr lang="en-US" sz="1600" b="0" i="0" strike="noStrike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12</a:t>
                      </a:r>
                      <a:endParaRPr lang="en-US" sz="1600" b="0" i="0" strike="noStrike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600" b="0" i="0" strike="noStrike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11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r>
                        <a:rPr lang="en-US" sz="1600" b="0" i="0" strike="noStrike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10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90000"/>
                        </a:lnSpc>
                      </a:pPr>
                      <a:endParaRPr lang="en-US" sz="1600" b="0" i="0" strike="noStrike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r>
                        <a:rPr lang="en-US" sz="1600" b="0" i="0" strike="noStrike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5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r>
                        <a:rPr lang="en-US" sz="1600" b="0" i="0" strike="noStrike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4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endParaRPr lang="en-US" sz="1600" b="0" i="0" strike="noStrike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endParaRPr lang="en-US" sz="1600" b="0" i="0" strike="noStrike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90000"/>
                        </a:lnSpc>
                      </a:pPr>
                      <a:r>
                        <a:rPr lang="en-US" sz="1600" b="0" i="0" strike="noStrike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77184839"/>
                  </a:ext>
                </a:extLst>
              </a:tr>
              <a:tr h="319480">
                <a:tc gridSpan="13">
                  <a:txBody>
                    <a:bodyPr/>
                    <a:lstStyle/>
                    <a:p>
                      <a:pPr algn="ctr">
                        <a:lnSpc>
                          <a:spcPct val="85000"/>
                        </a:lnSpc>
                      </a:pPr>
                      <a:r>
                        <a:rPr lang="en-US" sz="1700" b="1" i="0" strike="noStrike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imm</a:t>
                      </a:r>
                      <a:r>
                        <a:rPr lang="en-US" sz="1700" b="1" i="0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[31:12]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85000"/>
                        </a:lnSpc>
                      </a:pPr>
                      <a:endParaRPr lang="en-US" sz="1700" b="1" i="0" dirty="0">
                        <a:solidFill>
                          <a:schemeClr val="accent5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85000"/>
                        </a:lnSpc>
                      </a:pPr>
                      <a:endParaRPr lang="en-US" sz="1700" b="1" i="0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85000"/>
                        </a:lnSpc>
                      </a:pPr>
                      <a:endParaRPr lang="en-US" sz="1700" b="1" i="0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5000"/>
                        </a:lnSpc>
                      </a:pPr>
                      <a:endParaRPr lang="en-US" sz="1700" b="1" i="0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imm</a:t>
                      </a:r>
                      <a:r>
                        <a:rPr lang="en-US" sz="1800" b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[10:5]</a:t>
                      </a:r>
                      <a:endParaRPr lang="en-US" sz="2000" b="1" i="0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85000"/>
                        </a:lnSpc>
                      </a:pPr>
                      <a:endParaRPr lang="en-US" sz="1700" b="1" i="0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0" strike="noStrike" dirty="0" err="1">
                          <a:solidFill>
                            <a:schemeClr val="accent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imm</a:t>
                      </a:r>
                      <a:r>
                        <a:rPr lang="en-US" sz="1600" b="1" i="0" strike="noStrike" dirty="0">
                          <a:solidFill>
                            <a:schemeClr val="accent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[4:0]</a:t>
                      </a:r>
                      <a:endParaRPr lang="en-US" sz="1800" b="1" i="0" strike="noStrike" dirty="0">
                        <a:solidFill>
                          <a:schemeClr val="accent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4863322"/>
                  </a:ext>
                </a:extLst>
              </a:tr>
              <a:tr h="319480">
                <a:tc gridSpan="13">
                  <a:txBody>
                    <a:bodyPr/>
                    <a:lstStyle/>
                    <a:p>
                      <a:pPr algn="ctr">
                        <a:lnSpc>
                          <a:spcPct val="85000"/>
                        </a:lnSpc>
                      </a:pPr>
                      <a:r>
                        <a:rPr lang="en-US" sz="2800" b="1" i="0" strike="noStrike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ssss</a:t>
                      </a:r>
                      <a:r>
                        <a:rPr lang="en-US" sz="2800" b="1" i="0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2800" b="1" i="0" strike="noStrike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ssss</a:t>
                      </a:r>
                      <a:r>
                        <a:rPr lang="en-US" sz="2800" b="1" i="0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2800" b="1" i="0" strike="noStrike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ssss</a:t>
                      </a:r>
                      <a:r>
                        <a:rPr lang="en-US" sz="2800" b="1" i="0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2800" b="1" i="0" strike="noStrike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ssss</a:t>
                      </a:r>
                      <a:r>
                        <a:rPr lang="en-US" sz="2800" b="1" i="0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2800" b="1" i="0" strike="noStrike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ssss</a:t>
                      </a:r>
                      <a:endParaRPr lang="en-US" sz="2800" b="1" i="0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85000"/>
                        </a:lnSpc>
                      </a:pPr>
                      <a:endParaRPr lang="en-US" sz="2800" b="1" i="0" dirty="0">
                        <a:solidFill>
                          <a:schemeClr val="accent6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85000"/>
                        </a:lnSpc>
                      </a:pPr>
                      <a:endParaRPr lang="en-US" sz="2800" b="1" i="0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85000"/>
                        </a:lnSpc>
                      </a:pPr>
                      <a:endParaRPr lang="en-US" sz="2800" b="1" i="0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8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i="0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</a:t>
                      </a:r>
                    </a:p>
                  </a:txBody>
                  <a:tcPr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8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.....</a:t>
                      </a:r>
                      <a:endParaRPr lang="en-US" sz="2800" b="1" i="0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85000"/>
                        </a:lnSpc>
                      </a:pPr>
                      <a:endParaRPr lang="en-US" sz="2800" b="1" i="0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>
                        <a:lnSpc>
                          <a:spcPct val="85000"/>
                        </a:lnSpc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..... 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1282603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6BFFA865-39B1-8F70-0F56-3447AE323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900" y="76199"/>
            <a:ext cx="10848287" cy="768096"/>
          </a:xfrm>
        </p:spPr>
        <p:txBody>
          <a:bodyPr>
            <a:norm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/>
              <a:t>-Type and S-Type </a:t>
            </a:r>
            <a:r>
              <a:rPr lang="en-US" dirty="0" err="1"/>
              <a:t>Immediates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1AA1E3-BC8E-1C12-5909-7D65EE617115}"/>
              </a:ext>
            </a:extLst>
          </p:cNvPr>
          <p:cNvSpPr txBox="1"/>
          <p:nvPr/>
        </p:nvSpPr>
        <p:spPr>
          <a:xfrm>
            <a:off x="9202722" y="220955"/>
            <a:ext cx="111921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en-US" sz="110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inst</a:t>
            </a:r>
            <a:r>
              <a:rPr kumimoji="0" lang="en-US" sz="11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[31:20]</a:t>
            </a:r>
            <a:endParaRPr lang="en-US" sz="2000" dirty="0">
              <a:solidFill>
                <a:schemeClr val="bg1"/>
              </a:solidFill>
              <a:latin typeface="18 VAG Rounded Light   02390" pitchFamily="2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4AFB550-1D85-C101-AB86-1AE635F6F7E4}"/>
              </a:ext>
            </a:extLst>
          </p:cNvPr>
          <p:cNvCxnSpPr>
            <a:cxnSpLocks/>
          </p:cNvCxnSpPr>
          <p:nvPr/>
        </p:nvCxnSpPr>
        <p:spPr>
          <a:xfrm flipV="1">
            <a:off x="9407539" y="527527"/>
            <a:ext cx="914400" cy="0"/>
          </a:xfrm>
          <a:prstGeom prst="straightConnector1">
            <a:avLst/>
          </a:prstGeom>
          <a:ln w="28575">
            <a:solidFill>
              <a:schemeClr val="accent5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06CEEEF-7F53-F577-9C4D-3D48A69D3EFE}"/>
              </a:ext>
            </a:extLst>
          </p:cNvPr>
          <p:cNvSpPr txBox="1"/>
          <p:nvPr/>
        </p:nvSpPr>
        <p:spPr>
          <a:xfrm>
            <a:off x="11064693" y="220955"/>
            <a:ext cx="94929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imm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[31:0]</a:t>
            </a:r>
            <a:endParaRPr lang="en-US" sz="2000" dirty="0">
              <a:solidFill>
                <a:schemeClr val="bg1"/>
              </a:solidFill>
              <a:latin typeface="18 VAG Rounded Light   02390" pitchFamily="2" charset="0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B5BC056-FB9F-53E5-B6FA-DDBB963A8A57}"/>
              </a:ext>
            </a:extLst>
          </p:cNvPr>
          <p:cNvSpPr/>
          <p:nvPr/>
        </p:nvSpPr>
        <p:spPr>
          <a:xfrm>
            <a:off x="10332667" y="187182"/>
            <a:ext cx="734547" cy="61513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57150">
            <a:solidFill>
              <a:schemeClr val="accent5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r>
              <a:rPr lang="en-US" sz="1400" b="1" dirty="0" err="1">
                <a:solidFill>
                  <a:schemeClr val="accent5"/>
                </a:solidFill>
                <a:latin typeface="18 VAG Rounded Bold   07390" pitchFamily="2" charset="0"/>
              </a:rPr>
              <a:t>Imm</a:t>
            </a:r>
            <a:r>
              <a:rPr lang="en-US" sz="1400" b="1" dirty="0">
                <a:solidFill>
                  <a:schemeClr val="accent5"/>
                </a:solidFill>
                <a:latin typeface="18 VAG Rounded Bold   07390" pitchFamily="2" charset="0"/>
              </a:rPr>
              <a:t>. Gen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4C7600C-86B2-A137-026D-F38D417B95E2}"/>
              </a:ext>
            </a:extLst>
          </p:cNvPr>
          <p:cNvCxnSpPr>
            <a:cxnSpLocks/>
          </p:cNvCxnSpPr>
          <p:nvPr/>
        </p:nvCxnSpPr>
        <p:spPr>
          <a:xfrm flipV="1">
            <a:off x="11067214" y="516337"/>
            <a:ext cx="914400" cy="0"/>
          </a:xfrm>
          <a:prstGeom prst="straightConnector1">
            <a:avLst/>
          </a:prstGeom>
          <a:ln w="28575">
            <a:solidFill>
              <a:schemeClr val="accent5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riangle 48">
            <a:extLst>
              <a:ext uri="{FF2B5EF4-FFF2-40B4-BE49-F238E27FC236}">
                <a16:creationId xmlns:a16="http://schemas.microsoft.com/office/drawing/2014/main" id="{BEBC099A-0F93-5BB7-34DE-B77FC7DD6D9E}"/>
              </a:ext>
            </a:extLst>
          </p:cNvPr>
          <p:cNvSpPr/>
          <p:nvPr/>
        </p:nvSpPr>
        <p:spPr>
          <a:xfrm>
            <a:off x="1164209" y="4966119"/>
            <a:ext cx="6330099" cy="464333"/>
          </a:xfrm>
          <a:prstGeom prst="triangle">
            <a:avLst>
              <a:gd name="adj" fmla="val 15551"/>
            </a:avLst>
          </a:prstGeom>
          <a:solidFill>
            <a:schemeClr val="tx1">
              <a:lumMod val="50000"/>
              <a:lumOff val="50000"/>
            </a:schemeClr>
          </a:solidFill>
          <a:ln w="28575">
            <a:noFill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accent1"/>
              </a:solidFill>
              <a:latin typeface="18 VAG Rounded Light   02390" pitchFamily="2" charset="0"/>
            </a:endParaRPr>
          </a:p>
        </p:txBody>
      </p:sp>
      <p:sp>
        <p:nvSpPr>
          <p:cNvPr id="36" name="Right Brace 35">
            <a:extLst>
              <a:ext uri="{FF2B5EF4-FFF2-40B4-BE49-F238E27FC236}">
                <a16:creationId xmlns:a16="http://schemas.microsoft.com/office/drawing/2014/main" id="{4062A4E1-0EA8-5EE9-FCD0-6D8132D44AC7}"/>
              </a:ext>
            </a:extLst>
          </p:cNvPr>
          <p:cNvSpPr/>
          <p:nvPr/>
        </p:nvSpPr>
        <p:spPr>
          <a:xfrm rot="16200000">
            <a:off x="10603195" y="4237179"/>
            <a:ext cx="193490" cy="1609344"/>
          </a:xfrm>
          <a:prstGeom prst="rightBrace">
            <a:avLst>
              <a:gd name="adj1" fmla="val 8333"/>
              <a:gd name="adj2" fmla="val 46233"/>
            </a:avLst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ight Brace 60">
            <a:extLst>
              <a:ext uri="{FF2B5EF4-FFF2-40B4-BE49-F238E27FC236}">
                <a16:creationId xmlns:a16="http://schemas.microsoft.com/office/drawing/2014/main" id="{2D0C6AF5-B5F8-2528-890B-66DF01B354BE}"/>
              </a:ext>
            </a:extLst>
          </p:cNvPr>
          <p:cNvSpPr/>
          <p:nvPr/>
        </p:nvSpPr>
        <p:spPr>
          <a:xfrm rot="5400000">
            <a:off x="2315337" y="1925579"/>
            <a:ext cx="149139" cy="1921566"/>
          </a:xfrm>
          <a:prstGeom prst="rightBrace">
            <a:avLst>
              <a:gd name="adj1" fmla="val 8333"/>
              <a:gd name="adj2" fmla="val 49637"/>
            </a:avLst>
          </a:prstGeom>
          <a:ln w="28575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ight Brace 61">
            <a:extLst>
              <a:ext uri="{FF2B5EF4-FFF2-40B4-BE49-F238E27FC236}">
                <a16:creationId xmlns:a16="http://schemas.microsoft.com/office/drawing/2014/main" id="{2B17013E-173F-50B8-FD0C-0FB269C2567B}"/>
              </a:ext>
            </a:extLst>
          </p:cNvPr>
          <p:cNvSpPr/>
          <p:nvPr/>
        </p:nvSpPr>
        <p:spPr>
          <a:xfrm rot="16200000">
            <a:off x="8891763" y="4194544"/>
            <a:ext cx="162441" cy="1705589"/>
          </a:xfrm>
          <a:prstGeom prst="rightBrace">
            <a:avLst>
              <a:gd name="adj1" fmla="val 8333"/>
              <a:gd name="adj2" fmla="val 50448"/>
            </a:avLst>
          </a:prstGeom>
          <a:ln w="28575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491A69F-C2EC-1971-5ACC-A3EE8FBF6787}"/>
              </a:ext>
            </a:extLst>
          </p:cNvPr>
          <p:cNvGrpSpPr/>
          <p:nvPr/>
        </p:nvGrpSpPr>
        <p:grpSpPr>
          <a:xfrm>
            <a:off x="9328386" y="2288239"/>
            <a:ext cx="2773459" cy="2779293"/>
            <a:chOff x="9328386" y="2288239"/>
            <a:chExt cx="2773459" cy="2779293"/>
          </a:xfrm>
        </p:grpSpPr>
        <p:sp>
          <p:nvSpPr>
            <p:cNvPr id="24" name="Trapezoid 23">
              <a:extLst>
                <a:ext uri="{FF2B5EF4-FFF2-40B4-BE49-F238E27FC236}">
                  <a16:creationId xmlns:a16="http://schemas.microsoft.com/office/drawing/2014/main" id="{868F7D54-33F3-560A-331F-AC323717782F}"/>
                </a:ext>
              </a:extLst>
            </p:cNvPr>
            <p:cNvSpPr>
              <a:spLocks/>
            </p:cNvSpPr>
            <p:nvPr/>
          </p:nvSpPr>
          <p:spPr>
            <a:xfrm flipV="1">
              <a:off x="9864976" y="3982862"/>
              <a:ext cx="1500770" cy="536029"/>
            </a:xfrm>
            <a:prstGeom prst="trapezoid">
              <a:avLst>
                <a:gd name="adj" fmla="val 64487"/>
              </a:avLst>
            </a:prstGeom>
            <a:noFill/>
            <a:ln w="28575">
              <a:solidFill>
                <a:schemeClr val="bg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horz" rtlCol="0" anchor="ctr"/>
            <a:lstStyle/>
            <a:p>
              <a:pPr>
                <a:spcBef>
                  <a:spcPts val="600"/>
                </a:spcBef>
              </a:pPr>
              <a:endParaRPr lang="en-US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6B0A26D-8DFC-C7EC-286D-15C0CE60E8BF}"/>
                </a:ext>
              </a:extLst>
            </p:cNvPr>
            <p:cNvSpPr txBox="1"/>
            <p:nvPr/>
          </p:nvSpPr>
          <p:spPr>
            <a:xfrm>
              <a:off x="11365746" y="4625596"/>
              <a:ext cx="73609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400" dirty="0" err="1">
                  <a:solidFill>
                    <a:schemeClr val="accent3"/>
                  </a:solidFill>
                  <a:latin typeface="18 VAG Rounded Light   02390" pitchFamily="2" charset="0"/>
                </a:rPr>
                <a:t>ImmSel</a:t>
              </a:r>
              <a:endParaRPr lang="en-US" sz="1400" dirty="0">
                <a:solidFill>
                  <a:schemeClr val="accent3"/>
                </a:solidFill>
                <a:latin typeface="18 VAG Rounded Light   02390" pitchFamily="2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C29BC00-59FF-8A2F-AC81-9CED4B1051C5}"/>
                </a:ext>
              </a:extLst>
            </p:cNvPr>
            <p:cNvSpPr txBox="1"/>
            <p:nvPr/>
          </p:nvSpPr>
          <p:spPr>
            <a:xfrm>
              <a:off x="9328386" y="2288239"/>
              <a:ext cx="2744303" cy="646331"/>
            </a:xfrm>
            <a:prstGeom prst="rect">
              <a:avLst/>
            </a:prstGeom>
            <a:solidFill>
              <a:schemeClr val="accent3"/>
            </a:solidFill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800" dirty="0">
                  <a:latin typeface="18 VAG Rounded Light   02390" pitchFamily="2" charset="0"/>
                  <a:cs typeface="Courier New" panose="02070309020205020404" pitchFamily="49" charset="0"/>
                </a:rPr>
                <a:t>5-bit MUX selects bits of </a:t>
              </a:r>
              <a:r>
                <a:rPr lang="en-US" sz="18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inst</a:t>
              </a:r>
              <a:r>
                <a:rPr lang="en-US" sz="1800" dirty="0">
                  <a:latin typeface="18 VAG Rounded Light   02390" pitchFamily="2" charset="0"/>
                  <a:cs typeface="Courier New" panose="02070309020205020404" pitchFamily="49" charset="0"/>
                </a:rPr>
                <a:t> to fill </a:t>
              </a:r>
              <a:r>
                <a:rPr lang="en-US" sz="18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imm</a:t>
              </a:r>
              <a:r>
                <a:rPr lang="en-US" sz="1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[4:0]</a:t>
              </a:r>
              <a:r>
                <a:rPr lang="en-US" sz="1800" dirty="0">
                  <a:latin typeface="18 VAG Rounded Light   02390" pitchFamily="2" charset="0"/>
                  <a:cs typeface="Courier New" panose="02070309020205020404" pitchFamily="49" charset="0"/>
                </a:rPr>
                <a:t>.</a:t>
              </a:r>
              <a:endParaRPr lang="en-US" sz="18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AB3E236-52A3-AC5B-BE22-FE878F7E74A5}"/>
                </a:ext>
              </a:extLst>
            </p:cNvPr>
            <p:cNvSpPr txBox="1"/>
            <p:nvPr/>
          </p:nvSpPr>
          <p:spPr>
            <a:xfrm>
              <a:off x="10052417" y="4000280"/>
              <a:ext cx="110639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400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I   S</a:t>
              </a:r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09B684C3-B5B9-3067-3E1D-0115A2A56D7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543642" y="4624055"/>
              <a:ext cx="177104" cy="220848"/>
            </a:xfrm>
            <a:prstGeom prst="line">
              <a:avLst/>
            </a:prstGeom>
            <a:ln w="38100"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9ACDCB6D-B8D9-08E0-8126-FB415B3F1A8C}"/>
                </a:ext>
              </a:extLst>
            </p:cNvPr>
            <p:cNvSpPr txBox="1"/>
            <p:nvPr/>
          </p:nvSpPr>
          <p:spPr>
            <a:xfrm>
              <a:off x="10692398" y="4543224"/>
              <a:ext cx="34977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400" dirty="0">
                  <a:solidFill>
                    <a:schemeClr val="bg1"/>
                  </a:solidFill>
                  <a:latin typeface="18 VAG Rounded Light   02390" pitchFamily="2" charset="0"/>
                </a:rPr>
                <a:t>5</a:t>
              </a:r>
            </a:p>
          </p:txBody>
        </p:sp>
        <p:cxnSp>
          <p:nvCxnSpPr>
            <p:cNvPr id="60" name="Elbow Connector 59">
              <a:extLst>
                <a:ext uri="{FF2B5EF4-FFF2-40B4-BE49-F238E27FC236}">
                  <a16:creationId xmlns:a16="http://schemas.microsoft.com/office/drawing/2014/main" id="{9F84FC1D-A418-30D0-B9E2-042DF3A23553}"/>
                </a:ext>
              </a:extLst>
            </p:cNvPr>
            <p:cNvCxnSpPr>
              <a:cxnSpLocks/>
              <a:stCxn id="31" idx="0"/>
              <a:endCxn id="24" idx="3"/>
            </p:cNvCxnSpPr>
            <p:nvPr/>
          </p:nvCxnSpPr>
          <p:spPr>
            <a:xfrm rot="16200000" flipV="1">
              <a:off x="11275994" y="4167793"/>
              <a:ext cx="374720" cy="540885"/>
            </a:xfrm>
            <a:prstGeom prst="bentConnector2">
              <a:avLst/>
            </a:prstGeom>
            <a:ln w="12700">
              <a:solidFill>
                <a:schemeClr val="accent3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5A5E93BA-E1F8-17A6-0042-128FC8ADF7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632194" y="4518892"/>
              <a:ext cx="0" cy="548640"/>
            </a:xfrm>
            <a:prstGeom prst="straightConnector1">
              <a:avLst/>
            </a:prstGeom>
            <a:ln w="28575">
              <a:solidFill>
                <a:schemeClr val="bg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Right Brace 29">
            <a:extLst>
              <a:ext uri="{FF2B5EF4-FFF2-40B4-BE49-F238E27FC236}">
                <a16:creationId xmlns:a16="http://schemas.microsoft.com/office/drawing/2014/main" id="{7CD39328-6723-B027-E918-9D086E2A62E0}"/>
              </a:ext>
            </a:extLst>
          </p:cNvPr>
          <p:cNvSpPr/>
          <p:nvPr/>
        </p:nvSpPr>
        <p:spPr>
          <a:xfrm rot="5400000">
            <a:off x="4101736" y="2103865"/>
            <a:ext cx="193490" cy="1609344"/>
          </a:xfrm>
          <a:prstGeom prst="rightBrace">
            <a:avLst>
              <a:gd name="adj1" fmla="val 8333"/>
              <a:gd name="adj2" fmla="val 50050"/>
            </a:avLst>
          </a:prstGeom>
          <a:ln w="28575"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ight Brace 33">
            <a:extLst>
              <a:ext uri="{FF2B5EF4-FFF2-40B4-BE49-F238E27FC236}">
                <a16:creationId xmlns:a16="http://schemas.microsoft.com/office/drawing/2014/main" id="{318A66BC-27BE-1706-8013-2663872DE4CC}"/>
              </a:ext>
            </a:extLst>
          </p:cNvPr>
          <p:cNvSpPr/>
          <p:nvPr/>
        </p:nvSpPr>
        <p:spPr>
          <a:xfrm rot="5400000">
            <a:off x="8356878" y="2103865"/>
            <a:ext cx="193490" cy="1609344"/>
          </a:xfrm>
          <a:prstGeom prst="rightBrace">
            <a:avLst>
              <a:gd name="adj1" fmla="val 8333"/>
              <a:gd name="adj2" fmla="val 50640"/>
            </a:avLst>
          </a:prstGeom>
          <a:ln w="28575"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BB04213C-B3DD-7532-510C-12B2A9E02AED}"/>
              </a:ext>
            </a:extLst>
          </p:cNvPr>
          <p:cNvSpPr txBox="1"/>
          <p:nvPr/>
        </p:nvSpPr>
        <p:spPr>
          <a:xfrm>
            <a:off x="2633844" y="3955898"/>
            <a:ext cx="39891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18 VAG Rounded Light   02390" pitchFamily="2" charset="0"/>
                <a:cs typeface="Courier New" panose="02070309020205020404" pitchFamily="49" charset="0"/>
              </a:rPr>
              <a:t>For now, wire </a:t>
            </a:r>
            <a:r>
              <a:rPr lang="en-US" sz="18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instr</a:t>
            </a:r>
            <a:r>
              <a:rPr lang="en-US" sz="1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[31]</a:t>
            </a: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18 VAG Rounded Light   02390" pitchFamily="2" charset="0"/>
                <a:cs typeface="Courier New" panose="02070309020205020404" pitchFamily="49" charset="0"/>
              </a:rPr>
              <a:t>directly to </a:t>
            </a:r>
            <a:r>
              <a:rPr lang="en-US" sz="18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imm</a:t>
            </a:r>
            <a:r>
              <a:rPr lang="en-US" sz="1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[11]</a:t>
            </a: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18 VAG Rounded Light   02390" pitchFamily="2" charset="0"/>
                <a:cs typeface="Courier New" panose="02070309020205020404" pitchFamily="49" charset="0"/>
              </a:rPr>
              <a:t> (more next slide).</a:t>
            </a:r>
          </a:p>
        </p:txBody>
      </p:sp>
      <p:cxnSp>
        <p:nvCxnSpPr>
          <p:cNvPr id="93" name="Elbow Connector 92">
            <a:extLst>
              <a:ext uri="{FF2B5EF4-FFF2-40B4-BE49-F238E27FC236}">
                <a16:creationId xmlns:a16="http://schemas.microsoft.com/office/drawing/2014/main" id="{928D24B5-97A4-7AF4-434A-0C5444F5C1BA}"/>
              </a:ext>
            </a:extLst>
          </p:cNvPr>
          <p:cNvCxnSpPr>
            <a:cxnSpLocks/>
            <a:endCxn id="49" idx="0"/>
          </p:cNvCxnSpPr>
          <p:nvPr/>
        </p:nvCxnSpPr>
        <p:spPr>
          <a:xfrm rot="16200000" flipH="1">
            <a:off x="992168" y="3809684"/>
            <a:ext cx="825554" cy="1487315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3DB00D47-DC79-E3F4-3841-9ED893702339}"/>
              </a:ext>
            </a:extLst>
          </p:cNvPr>
          <p:cNvSpPr txBox="1"/>
          <p:nvPr/>
        </p:nvSpPr>
        <p:spPr>
          <a:xfrm>
            <a:off x="147820" y="3227395"/>
            <a:ext cx="16550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18 VAG Rounded Light   02390" pitchFamily="2" charset="0"/>
                <a:cs typeface="Courier New" panose="02070309020205020404" pitchFamily="49" charset="0"/>
              </a:rPr>
              <a:t>Sign-extend </a:t>
            </a:r>
            <a:r>
              <a:rPr lang="en-US" sz="18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instr</a:t>
            </a:r>
            <a:r>
              <a:rPr lang="en-US" sz="1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[31]</a:t>
            </a: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18 VAG Rounded Light   02390" pitchFamily="2" charset="0"/>
                <a:cs typeface="Courier New" panose="02070309020205020404" pitchFamily="49" charset="0"/>
              </a:rPr>
              <a:t> to </a:t>
            </a:r>
            <a:r>
              <a:rPr lang="en-US" sz="18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imm</a:t>
            </a:r>
            <a:r>
              <a:rPr lang="en-US" sz="1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[31:12]</a:t>
            </a: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18 VAG Rounded Light   02390" pitchFamily="2" charset="0"/>
                <a:cs typeface="Courier New" panose="02070309020205020404" pitchFamily="49" charset="0"/>
              </a:rPr>
              <a:t>.</a:t>
            </a:r>
            <a:endParaRPr lang="en-US" sz="1800" b="1" dirty="0">
              <a:solidFill>
                <a:schemeClr val="tx1">
                  <a:lumMod val="50000"/>
                  <a:lumOff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00" name="Elbow Connector 99">
            <a:extLst>
              <a:ext uri="{FF2B5EF4-FFF2-40B4-BE49-F238E27FC236}">
                <a16:creationId xmlns:a16="http://schemas.microsoft.com/office/drawing/2014/main" id="{0E91C5CE-870A-A92D-931C-D5AC8BE9DA50}"/>
              </a:ext>
            </a:extLst>
          </p:cNvPr>
          <p:cNvCxnSpPr>
            <a:cxnSpLocks/>
          </p:cNvCxnSpPr>
          <p:nvPr/>
        </p:nvCxnSpPr>
        <p:spPr>
          <a:xfrm rot="5400000">
            <a:off x="751615" y="2816042"/>
            <a:ext cx="340498" cy="521151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Elbow Connector 116">
            <a:extLst>
              <a:ext uri="{FF2B5EF4-FFF2-40B4-BE49-F238E27FC236}">
                <a16:creationId xmlns:a16="http://schemas.microsoft.com/office/drawing/2014/main" id="{BE8A0A80-060A-94DF-0D51-4C2EC79E1258}"/>
              </a:ext>
            </a:extLst>
          </p:cNvPr>
          <p:cNvCxnSpPr>
            <a:cxnSpLocks/>
            <a:endCxn id="92" idx="1"/>
          </p:cNvCxnSpPr>
          <p:nvPr/>
        </p:nvCxnSpPr>
        <p:spPr>
          <a:xfrm rot="16200000" flipH="1">
            <a:off x="2115686" y="3760906"/>
            <a:ext cx="537752" cy="498564"/>
          </a:xfrm>
          <a:prstGeom prst="bentConnector2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Elbow Connector 121">
            <a:extLst>
              <a:ext uri="{FF2B5EF4-FFF2-40B4-BE49-F238E27FC236}">
                <a16:creationId xmlns:a16="http://schemas.microsoft.com/office/drawing/2014/main" id="{2C08A2A3-06DC-2034-B5DC-13FA8536B084}"/>
              </a:ext>
            </a:extLst>
          </p:cNvPr>
          <p:cNvCxnSpPr>
            <a:cxnSpLocks/>
          </p:cNvCxnSpPr>
          <p:nvPr/>
        </p:nvCxnSpPr>
        <p:spPr>
          <a:xfrm>
            <a:off x="6553834" y="4147055"/>
            <a:ext cx="1220832" cy="833037"/>
          </a:xfrm>
          <a:prstGeom prst="bentConnector2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4D305130-0AAE-DA10-186F-E904E6AF8F7F}"/>
              </a:ext>
            </a:extLst>
          </p:cNvPr>
          <p:cNvGrpSpPr/>
          <p:nvPr/>
        </p:nvGrpSpPr>
        <p:grpSpPr>
          <a:xfrm>
            <a:off x="4072328" y="2906367"/>
            <a:ext cx="7358245" cy="1093911"/>
            <a:chOff x="4072328" y="2906367"/>
            <a:chExt cx="7358245" cy="1093911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02B50AA-91A2-423B-3D94-1FE2374F7C73}"/>
                </a:ext>
              </a:extLst>
            </p:cNvPr>
            <p:cNvSpPr txBox="1"/>
            <p:nvPr/>
          </p:nvSpPr>
          <p:spPr>
            <a:xfrm>
              <a:off x="11080797" y="3246490"/>
              <a:ext cx="34977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400" dirty="0">
                  <a:solidFill>
                    <a:schemeClr val="accent1"/>
                  </a:solidFill>
                  <a:latin typeface="18 VAG Rounded Light   02390" pitchFamily="2" charset="0"/>
                </a:rPr>
                <a:t>5</a:t>
              </a:r>
            </a:p>
          </p:txBody>
        </p:sp>
        <p:cxnSp>
          <p:nvCxnSpPr>
            <p:cNvPr id="48" name="Elbow Connector 47">
              <a:extLst>
                <a:ext uri="{FF2B5EF4-FFF2-40B4-BE49-F238E27FC236}">
                  <a16:creationId xmlns:a16="http://schemas.microsoft.com/office/drawing/2014/main" id="{4DE0AA22-8B12-E36E-A291-654FA6A03A69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6677372" y="427477"/>
              <a:ext cx="1093911" cy="6051691"/>
            </a:xfrm>
            <a:prstGeom prst="bentConnector3">
              <a:avLst>
                <a:gd name="adj1" fmla="val 35059"/>
              </a:avLst>
            </a:prstGeom>
            <a:ln w="28575">
              <a:solidFill>
                <a:schemeClr val="accent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Elbow Connector 77">
              <a:extLst>
                <a:ext uri="{FF2B5EF4-FFF2-40B4-BE49-F238E27FC236}">
                  <a16:creationId xmlns:a16="http://schemas.microsoft.com/office/drawing/2014/main" id="{26AB2835-D7B7-8917-0559-781B33834773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9183034" y="2180296"/>
              <a:ext cx="1074987" cy="2549942"/>
            </a:xfrm>
            <a:prstGeom prst="bentConnector3">
              <a:avLst>
                <a:gd name="adj1" fmla="val 13169"/>
              </a:avLst>
            </a:prstGeom>
            <a:ln w="28575">
              <a:solidFill>
                <a:schemeClr val="accent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70C4DA7B-ED3E-3C40-6A38-F82744EF16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88996" y="3395089"/>
              <a:ext cx="177104" cy="220848"/>
            </a:xfrm>
            <a:prstGeom prst="line">
              <a:avLst/>
            </a:prstGeom>
            <a:ln w="38100">
              <a:solidFill>
                <a:schemeClr val="accent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138C6828-B91D-A853-079D-E78238E10A49}"/>
                </a:ext>
              </a:extLst>
            </p:cNvPr>
            <p:cNvSpPr txBox="1"/>
            <p:nvPr/>
          </p:nvSpPr>
          <p:spPr>
            <a:xfrm>
              <a:off x="9895268" y="3246490"/>
              <a:ext cx="34977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400" dirty="0">
                  <a:solidFill>
                    <a:schemeClr val="accent1"/>
                  </a:solidFill>
                  <a:latin typeface="18 VAG Rounded Light   02390" pitchFamily="2" charset="0"/>
                </a:rPr>
                <a:t>5</a:t>
              </a:r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6B5393B-800C-38D7-624F-739EB5FA54C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914966" y="3395089"/>
              <a:ext cx="177104" cy="220848"/>
            </a:xfrm>
            <a:prstGeom prst="line">
              <a:avLst/>
            </a:prstGeom>
            <a:ln w="38100">
              <a:solidFill>
                <a:schemeClr val="accent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9A929105-8B30-B8A5-0FE3-12CDD69483F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72328" y="3519432"/>
              <a:ext cx="177104" cy="220848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5" name="TextBox 134">
            <a:extLst>
              <a:ext uri="{FF2B5EF4-FFF2-40B4-BE49-F238E27FC236}">
                <a16:creationId xmlns:a16="http://schemas.microsoft.com/office/drawing/2014/main" id="{F76CFE7B-697D-DCBF-DC1C-9CEB8A6A4162}"/>
              </a:ext>
            </a:extLst>
          </p:cNvPr>
          <p:cNvSpPr txBox="1"/>
          <p:nvPr/>
        </p:nvSpPr>
        <p:spPr>
          <a:xfrm>
            <a:off x="3836772" y="3225348"/>
            <a:ext cx="349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18 VAG Rounded Light   02390" pitchFamily="2" charset="0"/>
              </a:rPr>
              <a:t>6</a:t>
            </a:r>
          </a:p>
        </p:txBody>
      </p: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8054FAB1-26A2-A895-7071-3DD9AFD75DDA}"/>
              </a:ext>
            </a:extLst>
          </p:cNvPr>
          <p:cNvCxnSpPr>
            <a:cxnSpLocks/>
          </p:cNvCxnSpPr>
          <p:nvPr/>
        </p:nvCxnSpPr>
        <p:spPr>
          <a:xfrm rot="16200000" flipH="1">
            <a:off x="1122400" y="3096759"/>
            <a:ext cx="1068014" cy="962420"/>
          </a:xfrm>
          <a:prstGeom prst="bentConnector3">
            <a:avLst>
              <a:gd name="adj1" fmla="val 8143"/>
            </a:avLst>
          </a:prstGeom>
          <a:ln w="28575">
            <a:solidFill>
              <a:schemeClr val="tx1">
                <a:lumMod val="50000"/>
                <a:lumOff val="50000"/>
              </a:schemeClr>
            </a:solidFill>
            <a:headEnd type="oval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Elbow Connector 138">
            <a:extLst>
              <a:ext uri="{FF2B5EF4-FFF2-40B4-BE49-F238E27FC236}">
                <a16:creationId xmlns:a16="http://schemas.microsoft.com/office/drawing/2014/main" id="{77308952-9BFA-BEE8-9B1D-9858DF96C01F}"/>
              </a:ext>
            </a:extLst>
          </p:cNvPr>
          <p:cNvCxnSpPr>
            <a:cxnSpLocks/>
          </p:cNvCxnSpPr>
          <p:nvPr/>
        </p:nvCxnSpPr>
        <p:spPr>
          <a:xfrm rot="16200000" flipH="1">
            <a:off x="4672294" y="672550"/>
            <a:ext cx="2040632" cy="6582434"/>
          </a:xfrm>
          <a:prstGeom prst="bentConnector3">
            <a:avLst>
              <a:gd name="adj1" fmla="val 32574"/>
            </a:avLst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TextBox 173">
            <a:extLst>
              <a:ext uri="{FF2B5EF4-FFF2-40B4-BE49-F238E27FC236}">
                <a16:creationId xmlns:a16="http://schemas.microsoft.com/office/drawing/2014/main" id="{A9B8E30E-467B-F79A-3805-DB44A55C03CA}"/>
              </a:ext>
            </a:extLst>
          </p:cNvPr>
          <p:cNvSpPr txBox="1"/>
          <p:nvPr/>
        </p:nvSpPr>
        <p:spPr>
          <a:xfrm>
            <a:off x="1388068" y="6284595"/>
            <a:ext cx="3925243" cy="3770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000" b="1" dirty="0">
                <a:solidFill>
                  <a:schemeClr val="bg1"/>
                </a:solidFill>
                <a:latin typeface="18 VAG Rounded Bold   07390" pitchFamily="2" charset="0"/>
                <a:cs typeface="Courier New" panose="02070309020205020404" pitchFamily="49" charset="0"/>
              </a:rPr>
              <a:t>Immediate </a:t>
            </a:r>
            <a:r>
              <a:rPr lang="en-US" sz="20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imm</a:t>
            </a:r>
            <a:r>
              <a:rPr lang="en-US" sz="20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[31:0]</a:t>
            </a: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BB8F067C-27FF-6520-2B7C-4DA644B86278}"/>
              </a:ext>
            </a:extLst>
          </p:cNvPr>
          <p:cNvSpPr txBox="1"/>
          <p:nvPr/>
        </p:nvSpPr>
        <p:spPr>
          <a:xfrm>
            <a:off x="126237" y="976809"/>
            <a:ext cx="3925243" cy="3770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000" b="1" dirty="0">
                <a:solidFill>
                  <a:schemeClr val="bg1"/>
                </a:solidFill>
                <a:latin typeface="18 VAG Rounded Bold   07390" pitchFamily="2" charset="0"/>
                <a:cs typeface="Courier New" panose="02070309020205020404" pitchFamily="49" charset="0"/>
              </a:rPr>
              <a:t>Instruction </a:t>
            </a:r>
            <a:r>
              <a:rPr lang="en-US" sz="20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inst</a:t>
            </a:r>
            <a:r>
              <a:rPr lang="en-US" sz="20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[31:0]</a:t>
            </a:r>
          </a:p>
        </p:txBody>
      </p:sp>
      <p:graphicFrame>
        <p:nvGraphicFramePr>
          <p:cNvPr id="176" name="Table 175">
            <a:extLst>
              <a:ext uri="{FF2B5EF4-FFF2-40B4-BE49-F238E27FC236}">
                <a16:creationId xmlns:a16="http://schemas.microsoft.com/office/drawing/2014/main" id="{ECED26F1-FC42-C975-0241-B0984FDA62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6121688"/>
              </p:ext>
            </p:extLst>
          </p:nvPr>
        </p:nvGraphicFramePr>
        <p:xfrm>
          <a:off x="980634" y="1253162"/>
          <a:ext cx="10523475" cy="160610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29768">
                  <a:extLst>
                    <a:ext uri="{9D8B030D-6E8A-4147-A177-3AD203B41FA5}">
                      <a16:colId xmlns:a16="http://schemas.microsoft.com/office/drawing/2014/main" val="4212028958"/>
                    </a:ext>
                  </a:extLst>
                </a:gridCol>
                <a:gridCol w="551076">
                  <a:extLst>
                    <a:ext uri="{9D8B030D-6E8A-4147-A177-3AD203B41FA5}">
                      <a16:colId xmlns:a16="http://schemas.microsoft.com/office/drawing/2014/main" val="2833146680"/>
                    </a:ext>
                  </a:extLst>
                </a:gridCol>
                <a:gridCol w="324898">
                  <a:extLst>
                    <a:ext uri="{9D8B030D-6E8A-4147-A177-3AD203B41FA5}">
                      <a16:colId xmlns:a16="http://schemas.microsoft.com/office/drawing/2014/main" val="631863871"/>
                    </a:ext>
                  </a:extLst>
                </a:gridCol>
                <a:gridCol w="324898">
                  <a:extLst>
                    <a:ext uri="{9D8B030D-6E8A-4147-A177-3AD203B41FA5}">
                      <a16:colId xmlns:a16="http://schemas.microsoft.com/office/drawing/2014/main" val="804285180"/>
                    </a:ext>
                  </a:extLst>
                </a:gridCol>
                <a:gridCol w="770387">
                  <a:extLst>
                    <a:ext uri="{9D8B030D-6E8A-4147-A177-3AD203B41FA5}">
                      <a16:colId xmlns:a16="http://schemas.microsoft.com/office/drawing/2014/main" val="698615685"/>
                    </a:ext>
                  </a:extLst>
                </a:gridCol>
                <a:gridCol w="649796">
                  <a:extLst>
                    <a:ext uri="{9D8B030D-6E8A-4147-A177-3AD203B41FA5}">
                      <a16:colId xmlns:a16="http://schemas.microsoft.com/office/drawing/2014/main" val="4241661055"/>
                    </a:ext>
                  </a:extLst>
                </a:gridCol>
                <a:gridCol w="324898">
                  <a:extLst>
                    <a:ext uri="{9D8B030D-6E8A-4147-A177-3AD203B41FA5}">
                      <a16:colId xmlns:a16="http://schemas.microsoft.com/office/drawing/2014/main" val="3714859180"/>
                    </a:ext>
                  </a:extLst>
                </a:gridCol>
                <a:gridCol w="649796">
                  <a:extLst>
                    <a:ext uri="{9D8B030D-6E8A-4147-A177-3AD203B41FA5}">
                      <a16:colId xmlns:a16="http://schemas.microsoft.com/office/drawing/2014/main" val="4134962500"/>
                    </a:ext>
                  </a:extLst>
                </a:gridCol>
                <a:gridCol w="649796">
                  <a:extLst>
                    <a:ext uri="{9D8B030D-6E8A-4147-A177-3AD203B41FA5}">
                      <a16:colId xmlns:a16="http://schemas.microsoft.com/office/drawing/2014/main" val="2296042161"/>
                    </a:ext>
                  </a:extLst>
                </a:gridCol>
                <a:gridCol w="324898">
                  <a:extLst>
                    <a:ext uri="{9D8B030D-6E8A-4147-A177-3AD203B41FA5}">
                      <a16:colId xmlns:a16="http://schemas.microsoft.com/office/drawing/2014/main" val="2710756154"/>
                    </a:ext>
                  </a:extLst>
                </a:gridCol>
                <a:gridCol w="649796">
                  <a:extLst>
                    <a:ext uri="{9D8B030D-6E8A-4147-A177-3AD203B41FA5}">
                      <a16:colId xmlns:a16="http://schemas.microsoft.com/office/drawing/2014/main" val="2996484032"/>
                    </a:ext>
                  </a:extLst>
                </a:gridCol>
                <a:gridCol w="487347">
                  <a:extLst>
                    <a:ext uri="{9D8B030D-6E8A-4147-A177-3AD203B41FA5}">
                      <a16:colId xmlns:a16="http://schemas.microsoft.com/office/drawing/2014/main" val="2332033055"/>
                    </a:ext>
                  </a:extLst>
                </a:gridCol>
                <a:gridCol w="487347">
                  <a:extLst>
                    <a:ext uri="{9D8B030D-6E8A-4147-A177-3AD203B41FA5}">
                      <a16:colId xmlns:a16="http://schemas.microsoft.com/office/drawing/2014/main" val="2503431466"/>
                    </a:ext>
                  </a:extLst>
                </a:gridCol>
                <a:gridCol w="649796">
                  <a:extLst>
                    <a:ext uri="{9D8B030D-6E8A-4147-A177-3AD203B41FA5}">
                      <a16:colId xmlns:a16="http://schemas.microsoft.com/office/drawing/2014/main" val="436555696"/>
                    </a:ext>
                  </a:extLst>
                </a:gridCol>
                <a:gridCol w="324898">
                  <a:extLst>
                    <a:ext uri="{9D8B030D-6E8A-4147-A177-3AD203B41FA5}">
                      <a16:colId xmlns:a16="http://schemas.microsoft.com/office/drawing/2014/main" val="768043039"/>
                    </a:ext>
                  </a:extLst>
                </a:gridCol>
                <a:gridCol w="649796">
                  <a:extLst>
                    <a:ext uri="{9D8B030D-6E8A-4147-A177-3AD203B41FA5}">
                      <a16:colId xmlns:a16="http://schemas.microsoft.com/office/drawing/2014/main" val="527131670"/>
                    </a:ext>
                  </a:extLst>
                </a:gridCol>
                <a:gridCol w="649796">
                  <a:extLst>
                    <a:ext uri="{9D8B030D-6E8A-4147-A177-3AD203B41FA5}">
                      <a16:colId xmlns:a16="http://schemas.microsoft.com/office/drawing/2014/main" val="1640519534"/>
                    </a:ext>
                  </a:extLst>
                </a:gridCol>
                <a:gridCol w="324898">
                  <a:extLst>
                    <a:ext uri="{9D8B030D-6E8A-4147-A177-3AD203B41FA5}">
                      <a16:colId xmlns:a16="http://schemas.microsoft.com/office/drawing/2014/main" val="2793670967"/>
                    </a:ext>
                  </a:extLst>
                </a:gridCol>
                <a:gridCol w="324898">
                  <a:extLst>
                    <a:ext uri="{9D8B030D-6E8A-4147-A177-3AD203B41FA5}">
                      <a16:colId xmlns:a16="http://schemas.microsoft.com/office/drawing/2014/main" val="2653031101"/>
                    </a:ext>
                  </a:extLst>
                </a:gridCol>
                <a:gridCol w="324898">
                  <a:extLst>
                    <a:ext uri="{9D8B030D-6E8A-4147-A177-3AD203B41FA5}">
                      <a16:colId xmlns:a16="http://schemas.microsoft.com/office/drawing/2014/main" val="2569721618"/>
                    </a:ext>
                  </a:extLst>
                </a:gridCol>
                <a:gridCol w="649794">
                  <a:extLst>
                    <a:ext uri="{9D8B030D-6E8A-4147-A177-3AD203B41FA5}">
                      <a16:colId xmlns:a16="http://schemas.microsoft.com/office/drawing/2014/main" val="1370911114"/>
                    </a:ext>
                  </a:extLst>
                </a:gridCol>
              </a:tblGrid>
              <a:tr h="307670">
                <a:tc>
                  <a:txBody>
                    <a:bodyPr/>
                    <a:lstStyle/>
                    <a:p>
                      <a:pPr algn="l">
                        <a:lnSpc>
                          <a:spcPct val="90000"/>
                        </a:lnSpc>
                      </a:pPr>
                      <a:r>
                        <a:rPr lang="en-US" sz="1600" b="0" i="0" strike="noStrike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31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r>
                        <a:rPr lang="en-US" sz="1600" b="0" i="0" strike="noStrike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30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endParaRPr lang="en-US" sz="1600" b="0" i="0" strike="noStrike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endParaRPr lang="en-US" sz="1600" b="0" i="0" strike="noStrike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90000"/>
                        </a:lnSpc>
                      </a:pPr>
                      <a:r>
                        <a:rPr lang="en-US" sz="1600" b="0" i="0" strike="noStrike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r>
                        <a:rPr lang="en-US" sz="1600" b="0" i="0" strike="noStrike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24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endParaRPr lang="en-US" sz="1600" b="0" i="0" strike="noStrike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90000"/>
                        </a:lnSpc>
                      </a:pPr>
                      <a:r>
                        <a:rPr lang="en-US" sz="1600" b="0" i="0" strike="noStrike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20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r>
                        <a:rPr lang="en-US" sz="1600" b="0" i="0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19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endParaRPr lang="en-US" sz="1600" b="0" i="0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90000"/>
                        </a:lnSpc>
                      </a:pPr>
                      <a:r>
                        <a:rPr lang="en-US" sz="1600" b="0" i="0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15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r>
                        <a:rPr lang="en-US" sz="1600" b="0" i="0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14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90000"/>
                        </a:lnSpc>
                      </a:pPr>
                      <a:r>
                        <a:rPr lang="en-US" sz="1600" b="0" i="0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12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r>
                        <a:rPr lang="en-US" sz="1600" b="0" i="0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11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endParaRPr lang="en-US" sz="1600" b="0" i="0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90000"/>
                        </a:lnSpc>
                      </a:pPr>
                      <a:r>
                        <a:rPr lang="en-US" sz="1600" b="0" i="0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7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r>
                        <a:rPr lang="en-US" sz="1600" b="0" i="0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6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endParaRPr lang="en-US" sz="1600" b="0" i="0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endParaRPr lang="en-US" sz="1600" b="0" i="0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endParaRPr lang="en-US" sz="1600" b="0" i="0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90000"/>
                        </a:lnSpc>
                      </a:pPr>
                      <a:r>
                        <a:rPr lang="en-US" sz="1600" b="0" i="0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9313800"/>
                  </a:ext>
                </a:extLst>
              </a:tr>
              <a:tr h="296109">
                <a:tc gridSpan="5"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8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700" b="1" i="0" strike="noStrike" dirty="0" err="1">
                          <a:solidFill>
                            <a:schemeClr val="accent5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imm</a:t>
                      </a:r>
                      <a:r>
                        <a:rPr lang="en-US" sz="1700" b="1" i="0" strike="noStrike" dirty="0">
                          <a:solidFill>
                            <a:schemeClr val="accent5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[11|10:5]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8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700" b="1" i="0" strike="noStrike" dirty="0" err="1">
                          <a:solidFill>
                            <a:schemeClr val="accent5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imm</a:t>
                      </a:r>
                      <a:r>
                        <a:rPr lang="en-US" sz="1700" b="1" i="0" strike="noStrike" dirty="0">
                          <a:solidFill>
                            <a:schemeClr val="accent5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[10:0]</a:t>
                      </a: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85000"/>
                        </a:lnSpc>
                      </a:pPr>
                      <a:r>
                        <a:rPr lang="en-US" sz="1700" b="1" i="0" dirty="0" err="1">
                          <a:solidFill>
                            <a:schemeClr val="accent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imm</a:t>
                      </a:r>
                      <a:r>
                        <a:rPr lang="en-US" sz="1700" b="1" i="0" dirty="0">
                          <a:solidFill>
                            <a:schemeClr val="accent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[4:0]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85000"/>
                        </a:lnSpc>
                      </a:pPr>
                      <a:r>
                        <a:rPr lang="en-US" sz="1700" b="1" i="0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rs1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chemeClr val="tx1">
                          <a:lumMod val="75000"/>
                          <a:lumOff val="25000"/>
                        </a:schemeClr>
                      </a:fgClr>
                      <a:bgClr>
                        <a:srgbClr val="011223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85000"/>
                        </a:lnSpc>
                      </a:pPr>
                      <a:r>
                        <a:rPr lang="en-US" sz="1700" b="1" i="0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funct3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chemeClr val="tx1">
                          <a:lumMod val="75000"/>
                          <a:lumOff val="25000"/>
                        </a:schemeClr>
                      </a:fgClr>
                      <a:bgClr>
                        <a:srgbClr val="011223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85000"/>
                        </a:lnSpc>
                      </a:pPr>
                      <a:r>
                        <a:rPr lang="en-US" sz="1700" b="1" i="0" strike="noStrike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rd</a:t>
                      </a:r>
                      <a:endParaRPr lang="en-US" sz="1700" b="1" i="0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chemeClr val="tx1">
                          <a:lumMod val="75000"/>
                          <a:lumOff val="25000"/>
                        </a:schemeClr>
                      </a:fgClr>
                      <a:bgClr>
                        <a:srgbClr val="011223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>
                        <a:lnSpc>
                          <a:spcPct val="85000"/>
                        </a:lnSpc>
                      </a:pPr>
                      <a:r>
                        <a:rPr lang="en-US" sz="1700" b="1" i="0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I-OPCODE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chemeClr val="tx1">
                          <a:lumMod val="75000"/>
                          <a:lumOff val="25000"/>
                        </a:schemeClr>
                      </a:fgClr>
                      <a:bgClr>
                        <a:srgbClr val="011223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5830993"/>
                  </a:ext>
                </a:extLst>
              </a:tr>
              <a:tr h="296109">
                <a:tc gridSpan="5"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8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700" b="1" i="0" strike="noStrike" dirty="0" err="1">
                          <a:solidFill>
                            <a:schemeClr val="accent5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imm</a:t>
                      </a:r>
                      <a:r>
                        <a:rPr lang="en-US" sz="1700" b="1" i="0" strike="noStrike" dirty="0">
                          <a:solidFill>
                            <a:schemeClr val="accent5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[11|10:5]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8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700" b="1" i="0" strike="noStrike" dirty="0" err="1">
                          <a:solidFill>
                            <a:schemeClr val="accent5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imm</a:t>
                      </a:r>
                      <a:r>
                        <a:rPr lang="en-US" sz="1700" b="1" i="0" strike="noStrike" dirty="0">
                          <a:solidFill>
                            <a:schemeClr val="accent5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[10:0]</a:t>
                      </a: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85000"/>
                        </a:lnSpc>
                      </a:pPr>
                      <a:r>
                        <a:rPr lang="en-US" sz="1700" b="1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rs2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chemeClr val="tx1">
                          <a:lumMod val="75000"/>
                          <a:lumOff val="25000"/>
                        </a:schemeClr>
                      </a:fgClr>
                      <a:bgClr>
                        <a:srgbClr val="011223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85000"/>
                        </a:lnSpc>
                      </a:pPr>
                      <a:r>
                        <a:rPr lang="en-US" sz="1700" b="1" i="0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rs1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chemeClr val="tx1">
                          <a:lumMod val="75000"/>
                          <a:lumOff val="25000"/>
                        </a:schemeClr>
                      </a:fgClr>
                      <a:bgClr>
                        <a:srgbClr val="011223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85000"/>
                        </a:lnSpc>
                      </a:pPr>
                      <a:r>
                        <a:rPr lang="en-US" sz="1700" b="1" i="0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funct3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chemeClr val="tx1">
                          <a:lumMod val="75000"/>
                          <a:lumOff val="25000"/>
                        </a:schemeClr>
                      </a:fgClr>
                      <a:bgClr>
                        <a:srgbClr val="011223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85000"/>
                        </a:lnSpc>
                      </a:pPr>
                      <a:r>
                        <a:rPr lang="en-US" sz="1700" b="1" i="0" strike="noStrike" dirty="0" err="1">
                          <a:solidFill>
                            <a:schemeClr val="accent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imm</a:t>
                      </a:r>
                      <a:r>
                        <a:rPr lang="en-US" sz="1700" b="1" i="0" strike="noStrike" dirty="0">
                          <a:solidFill>
                            <a:schemeClr val="accent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[4:0]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>
                        <a:lnSpc>
                          <a:spcPct val="85000"/>
                        </a:lnSpc>
                      </a:pPr>
                      <a:r>
                        <a:rPr lang="en-US" sz="1700" b="1" i="0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S-OPCODE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chemeClr val="tx1">
                          <a:lumMod val="75000"/>
                          <a:lumOff val="25000"/>
                        </a:schemeClr>
                      </a:fgClr>
                      <a:bgClr>
                        <a:srgbClr val="011223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6715159"/>
                  </a:ext>
                </a:extLst>
              </a:tr>
              <a:tr h="134643">
                <a:tc gridSpan="5"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8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900" b="1" i="0" dirty="0">
                        <a:solidFill>
                          <a:schemeClr val="accent5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85000"/>
                        </a:lnSpc>
                      </a:pPr>
                      <a:endParaRPr lang="en-US" sz="900" b="1" i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85000"/>
                        </a:lnSpc>
                      </a:pPr>
                      <a:endParaRPr lang="en-US" sz="900" b="1" i="0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85000"/>
                        </a:lnSpc>
                      </a:pPr>
                      <a:endParaRPr lang="en-US" sz="900" b="1" i="0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8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900" b="1" i="0" strike="noStrike" dirty="0">
                        <a:solidFill>
                          <a:schemeClr val="accent5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>
                        <a:lnSpc>
                          <a:spcPct val="85000"/>
                        </a:lnSpc>
                      </a:pPr>
                      <a:endParaRPr lang="en-US" sz="900" b="1" i="0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8526701"/>
                  </a:ext>
                </a:extLst>
              </a:tr>
              <a:tr h="433192">
                <a:tc>
                  <a:txBody>
                    <a:bodyPr/>
                    <a:lstStyle/>
                    <a:p>
                      <a:pPr algn="ctr">
                        <a:lnSpc>
                          <a:spcPct val="35000"/>
                        </a:lnSpc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EC016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s</a:t>
                      </a:r>
                      <a:endParaRPr lang="en-US" sz="2800" b="1" i="0" strike="noStrike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3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......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35000"/>
                        </a:lnSpc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.....</a:t>
                      </a:r>
                      <a:endParaRPr lang="en-US" sz="2800" b="1" i="0" dirty="0">
                        <a:solidFill>
                          <a:schemeClr val="accent6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35000"/>
                        </a:lnSpc>
                      </a:pPr>
                      <a:endParaRPr lang="en-US" sz="2800" b="1" i="0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35000"/>
                        </a:lnSpc>
                      </a:pPr>
                      <a:endParaRPr lang="en-US" sz="2800" b="1" i="0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3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.....</a:t>
                      </a:r>
                    </a:p>
                  </a:txBody>
                  <a:tcPr anchor="b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>
                        <a:lnSpc>
                          <a:spcPct val="35000"/>
                        </a:lnSpc>
                      </a:pPr>
                      <a:endParaRPr lang="en-US" sz="2800" b="1" i="0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0966370"/>
                  </a:ext>
                </a:extLst>
              </a:tr>
            </a:tbl>
          </a:graphicData>
        </a:graphic>
      </p:graphicFrame>
      <p:sp>
        <p:nvSpPr>
          <p:cNvPr id="177" name="TextBox 176">
            <a:extLst>
              <a:ext uri="{FF2B5EF4-FFF2-40B4-BE49-F238E27FC236}">
                <a16:creationId xmlns:a16="http://schemas.microsoft.com/office/drawing/2014/main" id="{4BE1CFC0-56A2-FF7F-1A0F-9711FFF09110}"/>
              </a:ext>
            </a:extLst>
          </p:cNvPr>
          <p:cNvSpPr txBox="1"/>
          <p:nvPr/>
        </p:nvSpPr>
        <p:spPr>
          <a:xfrm>
            <a:off x="186525" y="1519893"/>
            <a:ext cx="8306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solidFill>
                  <a:schemeClr val="accent2"/>
                </a:solidFill>
                <a:latin typeface="18 VAG Rounded Light   02390" pitchFamily="2" charset="0"/>
              </a:rPr>
              <a:t>I-Type</a:t>
            </a: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ED4A7DA2-8920-E573-6E89-816BE8AE3F8C}"/>
              </a:ext>
            </a:extLst>
          </p:cNvPr>
          <p:cNvSpPr txBox="1"/>
          <p:nvPr/>
        </p:nvSpPr>
        <p:spPr>
          <a:xfrm>
            <a:off x="126237" y="1844662"/>
            <a:ext cx="9012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solidFill>
                  <a:schemeClr val="accent2"/>
                </a:solidFill>
                <a:latin typeface="18 VAG Rounded Light   02390" pitchFamily="2" charset="0"/>
              </a:rPr>
              <a:t>S-Type</a:t>
            </a:r>
          </a:p>
        </p:txBody>
      </p:sp>
      <p:sp>
        <p:nvSpPr>
          <p:cNvPr id="3" name="Right Brace 2">
            <a:extLst>
              <a:ext uri="{FF2B5EF4-FFF2-40B4-BE49-F238E27FC236}">
                <a16:creationId xmlns:a16="http://schemas.microsoft.com/office/drawing/2014/main" id="{266417EC-FDB1-48E2-5CBD-3F5F5C6E30A1}"/>
              </a:ext>
            </a:extLst>
          </p:cNvPr>
          <p:cNvSpPr/>
          <p:nvPr/>
        </p:nvSpPr>
        <p:spPr>
          <a:xfrm rot="16200000">
            <a:off x="7657471" y="4740593"/>
            <a:ext cx="205201" cy="543132"/>
          </a:xfrm>
          <a:prstGeom prst="rightBrace">
            <a:avLst>
              <a:gd name="adj1" fmla="val 8333"/>
              <a:gd name="adj2" fmla="val 51673"/>
            </a:avLst>
          </a:prstGeom>
          <a:ln w="28575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308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A3C056A-244B-C634-9865-B6F76175BE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6781605"/>
              </p:ext>
            </p:extLst>
          </p:nvPr>
        </p:nvGraphicFramePr>
        <p:xfrm>
          <a:off x="980634" y="5114759"/>
          <a:ext cx="10558708" cy="116983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59919">
                  <a:extLst>
                    <a:ext uri="{9D8B030D-6E8A-4147-A177-3AD203B41FA5}">
                      <a16:colId xmlns:a16="http://schemas.microsoft.com/office/drawing/2014/main" val="1234193345"/>
                    </a:ext>
                  </a:extLst>
                </a:gridCol>
                <a:gridCol w="329960">
                  <a:extLst>
                    <a:ext uri="{9D8B030D-6E8A-4147-A177-3AD203B41FA5}">
                      <a16:colId xmlns:a16="http://schemas.microsoft.com/office/drawing/2014/main" val="980994493"/>
                    </a:ext>
                  </a:extLst>
                </a:gridCol>
                <a:gridCol w="329960">
                  <a:extLst>
                    <a:ext uri="{9D8B030D-6E8A-4147-A177-3AD203B41FA5}">
                      <a16:colId xmlns:a16="http://schemas.microsoft.com/office/drawing/2014/main" val="2263478802"/>
                    </a:ext>
                  </a:extLst>
                </a:gridCol>
                <a:gridCol w="329960">
                  <a:extLst>
                    <a:ext uri="{9D8B030D-6E8A-4147-A177-3AD203B41FA5}">
                      <a16:colId xmlns:a16="http://schemas.microsoft.com/office/drawing/2014/main" val="1706986663"/>
                    </a:ext>
                  </a:extLst>
                </a:gridCol>
                <a:gridCol w="659919">
                  <a:extLst>
                    <a:ext uri="{9D8B030D-6E8A-4147-A177-3AD203B41FA5}">
                      <a16:colId xmlns:a16="http://schemas.microsoft.com/office/drawing/2014/main" val="3137204920"/>
                    </a:ext>
                  </a:extLst>
                </a:gridCol>
                <a:gridCol w="659919">
                  <a:extLst>
                    <a:ext uri="{9D8B030D-6E8A-4147-A177-3AD203B41FA5}">
                      <a16:colId xmlns:a16="http://schemas.microsoft.com/office/drawing/2014/main" val="2664459051"/>
                    </a:ext>
                  </a:extLst>
                </a:gridCol>
                <a:gridCol w="329960">
                  <a:extLst>
                    <a:ext uri="{9D8B030D-6E8A-4147-A177-3AD203B41FA5}">
                      <a16:colId xmlns:a16="http://schemas.microsoft.com/office/drawing/2014/main" val="3204545504"/>
                    </a:ext>
                  </a:extLst>
                </a:gridCol>
                <a:gridCol w="659919">
                  <a:extLst>
                    <a:ext uri="{9D8B030D-6E8A-4147-A177-3AD203B41FA5}">
                      <a16:colId xmlns:a16="http://schemas.microsoft.com/office/drawing/2014/main" val="3785885317"/>
                    </a:ext>
                  </a:extLst>
                </a:gridCol>
                <a:gridCol w="659919">
                  <a:extLst>
                    <a:ext uri="{9D8B030D-6E8A-4147-A177-3AD203B41FA5}">
                      <a16:colId xmlns:a16="http://schemas.microsoft.com/office/drawing/2014/main" val="1754441276"/>
                    </a:ext>
                  </a:extLst>
                </a:gridCol>
                <a:gridCol w="329960">
                  <a:extLst>
                    <a:ext uri="{9D8B030D-6E8A-4147-A177-3AD203B41FA5}">
                      <a16:colId xmlns:a16="http://schemas.microsoft.com/office/drawing/2014/main" val="278709197"/>
                    </a:ext>
                  </a:extLst>
                </a:gridCol>
                <a:gridCol w="287532">
                  <a:extLst>
                    <a:ext uri="{9D8B030D-6E8A-4147-A177-3AD203B41FA5}">
                      <a16:colId xmlns:a16="http://schemas.microsoft.com/office/drawing/2014/main" val="563745743"/>
                    </a:ext>
                  </a:extLst>
                </a:gridCol>
                <a:gridCol w="288912">
                  <a:extLst>
                    <a:ext uri="{9D8B030D-6E8A-4147-A177-3AD203B41FA5}">
                      <a16:colId xmlns:a16="http://schemas.microsoft.com/office/drawing/2014/main" val="2795341024"/>
                    </a:ext>
                  </a:extLst>
                </a:gridCol>
                <a:gridCol w="1000751">
                  <a:extLst>
                    <a:ext uri="{9D8B030D-6E8A-4147-A177-3AD203B41FA5}">
                      <a16:colId xmlns:a16="http://schemas.microsoft.com/office/drawing/2014/main" val="3479140522"/>
                    </a:ext>
                  </a:extLst>
                </a:gridCol>
                <a:gridCol w="552694">
                  <a:extLst>
                    <a:ext uri="{9D8B030D-6E8A-4147-A177-3AD203B41FA5}">
                      <a16:colId xmlns:a16="http://schemas.microsoft.com/office/drawing/2014/main" val="562483255"/>
                    </a:ext>
                  </a:extLst>
                </a:gridCol>
                <a:gridCol w="509789">
                  <a:extLst>
                    <a:ext uri="{9D8B030D-6E8A-4147-A177-3AD203B41FA5}">
                      <a16:colId xmlns:a16="http://schemas.microsoft.com/office/drawing/2014/main" val="123098747"/>
                    </a:ext>
                  </a:extLst>
                </a:gridCol>
                <a:gridCol w="659919">
                  <a:extLst>
                    <a:ext uri="{9D8B030D-6E8A-4147-A177-3AD203B41FA5}">
                      <a16:colId xmlns:a16="http://schemas.microsoft.com/office/drawing/2014/main" val="669064248"/>
                    </a:ext>
                  </a:extLst>
                </a:gridCol>
                <a:gridCol w="650926">
                  <a:extLst>
                    <a:ext uri="{9D8B030D-6E8A-4147-A177-3AD203B41FA5}">
                      <a16:colId xmlns:a16="http://schemas.microsoft.com/office/drawing/2014/main" val="1072157940"/>
                    </a:ext>
                  </a:extLst>
                </a:gridCol>
                <a:gridCol w="338953">
                  <a:extLst>
                    <a:ext uri="{9D8B030D-6E8A-4147-A177-3AD203B41FA5}">
                      <a16:colId xmlns:a16="http://schemas.microsoft.com/office/drawing/2014/main" val="4104681057"/>
                    </a:ext>
                  </a:extLst>
                </a:gridCol>
                <a:gridCol w="329960">
                  <a:extLst>
                    <a:ext uri="{9D8B030D-6E8A-4147-A177-3AD203B41FA5}">
                      <a16:colId xmlns:a16="http://schemas.microsoft.com/office/drawing/2014/main" val="1167782694"/>
                    </a:ext>
                  </a:extLst>
                </a:gridCol>
                <a:gridCol w="636695">
                  <a:extLst>
                    <a:ext uri="{9D8B030D-6E8A-4147-A177-3AD203B41FA5}">
                      <a16:colId xmlns:a16="http://schemas.microsoft.com/office/drawing/2014/main" val="1120441159"/>
                    </a:ext>
                  </a:extLst>
                </a:gridCol>
                <a:gridCol w="353182">
                  <a:extLst>
                    <a:ext uri="{9D8B030D-6E8A-4147-A177-3AD203B41FA5}">
                      <a16:colId xmlns:a16="http://schemas.microsoft.com/office/drawing/2014/main" val="817865963"/>
                    </a:ext>
                  </a:extLst>
                </a:gridCol>
              </a:tblGrid>
              <a:tr h="333922">
                <a:tc>
                  <a:txBody>
                    <a:bodyPr/>
                    <a:lstStyle/>
                    <a:p>
                      <a:pPr algn="l">
                        <a:lnSpc>
                          <a:spcPct val="90000"/>
                        </a:lnSpc>
                      </a:pPr>
                      <a:r>
                        <a:rPr lang="en-US" sz="1600" b="0" i="0" strike="noStrike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31</a:t>
                      </a:r>
                      <a:endParaRPr lang="en-US" sz="1600" b="0" i="0" strike="noStrike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endParaRPr lang="en-US" sz="1600" b="0" i="0" strike="noStrike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endParaRPr lang="en-US" sz="1600" b="0" i="0" strike="noStrike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endParaRPr lang="en-US" sz="1600" b="0" i="0" strike="noStrike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90000"/>
                        </a:lnSpc>
                      </a:pPr>
                      <a:endParaRPr lang="en-US" sz="1600" b="0" i="0" strike="noStrike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endParaRPr lang="en-US" sz="1600" b="0" i="0" strike="noStrike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endParaRPr lang="en-US" sz="1600" b="0" i="0" strike="noStrike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90000"/>
                        </a:lnSpc>
                      </a:pPr>
                      <a:endParaRPr lang="en-US" sz="1600" b="0" i="0" strike="noStrike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endParaRPr lang="en-US" sz="1600" b="0" i="0" strike="noStrike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endParaRPr lang="en-US" sz="1600" b="0" i="0" strike="noStrike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90000"/>
                        </a:lnSpc>
                      </a:pPr>
                      <a:endParaRPr lang="en-US" sz="1600" b="0" i="0" strike="noStrike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endParaRPr lang="en-US" sz="1600" b="0" i="0" strike="noStrike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90000"/>
                        </a:lnSpc>
                      </a:pPr>
                      <a:r>
                        <a:rPr lang="en-US" sz="1600" b="0" i="0" strike="noStrike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12</a:t>
                      </a:r>
                      <a:endParaRPr lang="en-US" sz="1600" b="0" i="0" strike="noStrike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600" b="0" i="0" strike="noStrike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11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r>
                        <a:rPr lang="en-US" sz="1600" b="0" i="0" strike="noStrike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10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90000"/>
                        </a:lnSpc>
                      </a:pPr>
                      <a:endParaRPr lang="en-US" sz="1600" b="0" i="0" strike="noStrike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r>
                        <a:rPr lang="en-US" sz="1600" b="0" i="0" strike="noStrike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5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r>
                        <a:rPr lang="en-US" sz="1600" b="0" i="0" strike="noStrike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4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endParaRPr lang="en-US" sz="1600" b="0" i="0" strike="noStrike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90000"/>
                        </a:lnSpc>
                      </a:pPr>
                      <a:r>
                        <a:rPr lang="en-US" sz="1600" b="0" i="0" strike="noStrike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90000"/>
                        </a:lnSpc>
                      </a:pPr>
                      <a:r>
                        <a:rPr lang="en-US" sz="1600" b="0" i="0" strike="noStrike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77184839"/>
                  </a:ext>
                </a:extLst>
              </a:tr>
              <a:tr h="319480">
                <a:tc gridSpan="13">
                  <a:txBody>
                    <a:bodyPr/>
                    <a:lstStyle/>
                    <a:p>
                      <a:pPr algn="ctr">
                        <a:lnSpc>
                          <a:spcPct val="85000"/>
                        </a:lnSpc>
                      </a:pPr>
                      <a:r>
                        <a:rPr lang="en-US" sz="1700" b="1" i="0" strike="noStrike" dirty="0" err="1">
                          <a:solidFill>
                            <a:schemeClr val="accent3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imm</a:t>
                      </a:r>
                      <a:r>
                        <a:rPr lang="en-US" sz="1700" b="1" i="0" strike="noStrike" dirty="0">
                          <a:solidFill>
                            <a:schemeClr val="accent3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[31:12]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85000"/>
                        </a:lnSpc>
                      </a:pPr>
                      <a:endParaRPr lang="en-US" sz="1700" b="1" i="0" dirty="0">
                        <a:solidFill>
                          <a:schemeClr val="accent5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85000"/>
                        </a:lnSpc>
                      </a:pPr>
                      <a:endParaRPr lang="en-US" sz="1700" b="1" i="0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85000"/>
                        </a:lnSpc>
                      </a:pPr>
                      <a:endParaRPr lang="en-US" sz="1700" b="1" i="0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5000"/>
                        </a:lnSpc>
                      </a:pPr>
                      <a:endParaRPr lang="en-US" sz="1700" b="1" i="0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 err="1">
                          <a:solidFill>
                            <a:schemeClr val="accent5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imm</a:t>
                      </a:r>
                      <a:r>
                        <a:rPr lang="en-US" sz="1800" b="1" dirty="0">
                          <a:solidFill>
                            <a:schemeClr val="accent5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[10:5]</a:t>
                      </a:r>
                      <a:endParaRPr lang="en-US" sz="2000" b="1" i="0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85000"/>
                        </a:lnSpc>
                      </a:pPr>
                      <a:endParaRPr lang="en-US" sz="1700" b="1" i="0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0" strike="noStrike" dirty="0" err="1">
                          <a:solidFill>
                            <a:schemeClr val="accent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imm</a:t>
                      </a:r>
                      <a:r>
                        <a:rPr lang="en-US" sz="1600" b="1" i="0" strike="noStrike" dirty="0">
                          <a:solidFill>
                            <a:schemeClr val="accent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[4:0]</a:t>
                      </a:r>
                      <a:endParaRPr lang="en-US" sz="1800" b="1" i="0" strike="noStrike" dirty="0">
                        <a:solidFill>
                          <a:schemeClr val="accent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224863322"/>
                  </a:ext>
                </a:extLst>
              </a:tr>
              <a:tr h="319480">
                <a:tc gridSpan="13">
                  <a:txBody>
                    <a:bodyPr/>
                    <a:lstStyle/>
                    <a:p>
                      <a:pPr algn="ctr">
                        <a:lnSpc>
                          <a:spcPct val="85000"/>
                        </a:lnSpc>
                      </a:pPr>
                      <a:r>
                        <a:rPr lang="en-US" sz="2800" b="1" i="0" strike="noStrike" dirty="0" err="1">
                          <a:solidFill>
                            <a:schemeClr val="accent3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ssss</a:t>
                      </a:r>
                      <a:r>
                        <a:rPr lang="en-US" sz="2800" b="1" i="0" strike="noStrike" dirty="0">
                          <a:solidFill>
                            <a:schemeClr val="accent3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2800" b="1" i="0" strike="noStrike" dirty="0" err="1">
                          <a:solidFill>
                            <a:schemeClr val="accent3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ssss</a:t>
                      </a:r>
                      <a:r>
                        <a:rPr lang="en-US" sz="2800" b="1" i="0" strike="noStrike" dirty="0">
                          <a:solidFill>
                            <a:schemeClr val="accent3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2800" b="1" i="0" strike="noStrike" dirty="0" err="1">
                          <a:solidFill>
                            <a:schemeClr val="accent3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ssss</a:t>
                      </a:r>
                      <a:r>
                        <a:rPr lang="en-US" sz="2800" b="1" i="0" strike="noStrike" dirty="0">
                          <a:solidFill>
                            <a:schemeClr val="accent3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2800" b="1" i="0" strike="noStrike" dirty="0" err="1">
                          <a:solidFill>
                            <a:schemeClr val="accent3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ssss</a:t>
                      </a:r>
                      <a:r>
                        <a:rPr lang="en-US" sz="2800" b="1" i="0" strike="noStrike" dirty="0">
                          <a:solidFill>
                            <a:schemeClr val="accent3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2800" b="1" i="0" strike="noStrike" dirty="0" err="1">
                          <a:solidFill>
                            <a:schemeClr val="accent3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ssss</a:t>
                      </a:r>
                      <a:endParaRPr lang="en-US" sz="2800" b="1" i="0" strike="noStrike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85000"/>
                        </a:lnSpc>
                      </a:pPr>
                      <a:endParaRPr lang="en-US" sz="2800" b="1" i="0" dirty="0">
                        <a:solidFill>
                          <a:schemeClr val="accent6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85000"/>
                        </a:lnSpc>
                      </a:pPr>
                      <a:endParaRPr lang="en-US" sz="2800" b="1" i="0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85000"/>
                        </a:lnSpc>
                      </a:pPr>
                      <a:endParaRPr lang="en-US" sz="2800" b="1" i="0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8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i="0" strike="noStrike" dirty="0">
                          <a:solidFill>
                            <a:schemeClr val="accent6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.</a:t>
                      </a:r>
                    </a:p>
                  </a:txBody>
                  <a:tcPr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8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i="0" strike="noStrike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......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85000"/>
                        </a:lnSpc>
                      </a:pPr>
                      <a:endParaRPr lang="en-US" sz="2800" b="1" i="0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8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...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8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4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.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1282603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6BFFA865-39B1-8F70-0F56-3447AE323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900" y="76199"/>
            <a:ext cx="10848287" cy="768096"/>
          </a:xfrm>
        </p:spPr>
        <p:txBody>
          <a:bodyPr>
            <a:normAutofit/>
          </a:bodyPr>
          <a:lstStyle/>
          <a:p>
            <a:r>
              <a:rPr lang="en-US" dirty="0"/>
              <a:t>B-Type </a:t>
            </a:r>
            <a:r>
              <a:rPr lang="en-US" dirty="0" err="1"/>
              <a:t>Immediates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1AA1E3-BC8E-1C12-5909-7D65EE617115}"/>
              </a:ext>
            </a:extLst>
          </p:cNvPr>
          <p:cNvSpPr txBox="1"/>
          <p:nvPr/>
        </p:nvSpPr>
        <p:spPr>
          <a:xfrm>
            <a:off x="9202722" y="220955"/>
            <a:ext cx="111921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en-US" sz="110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inst</a:t>
            </a:r>
            <a:r>
              <a:rPr kumimoji="0" lang="en-US" sz="11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[31:20]</a:t>
            </a:r>
            <a:endParaRPr lang="en-US" sz="2000" dirty="0">
              <a:solidFill>
                <a:schemeClr val="bg1"/>
              </a:solidFill>
              <a:latin typeface="18 VAG Rounded Light   02390" pitchFamily="2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4AFB550-1D85-C101-AB86-1AE635F6F7E4}"/>
              </a:ext>
            </a:extLst>
          </p:cNvPr>
          <p:cNvCxnSpPr>
            <a:cxnSpLocks/>
          </p:cNvCxnSpPr>
          <p:nvPr/>
        </p:nvCxnSpPr>
        <p:spPr>
          <a:xfrm flipV="1">
            <a:off x="9407539" y="527527"/>
            <a:ext cx="914400" cy="0"/>
          </a:xfrm>
          <a:prstGeom prst="straightConnector1">
            <a:avLst/>
          </a:prstGeom>
          <a:ln w="28575">
            <a:solidFill>
              <a:schemeClr val="accent5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06CEEEF-7F53-F577-9C4D-3D48A69D3EFE}"/>
              </a:ext>
            </a:extLst>
          </p:cNvPr>
          <p:cNvSpPr txBox="1"/>
          <p:nvPr/>
        </p:nvSpPr>
        <p:spPr>
          <a:xfrm>
            <a:off x="11064693" y="220955"/>
            <a:ext cx="94929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imm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[31:0]</a:t>
            </a:r>
            <a:endParaRPr lang="en-US" sz="2000" dirty="0">
              <a:solidFill>
                <a:schemeClr val="bg1"/>
              </a:solidFill>
              <a:latin typeface="18 VAG Rounded Light   02390" pitchFamily="2" charset="0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B5BC056-FB9F-53E5-B6FA-DDBB963A8A57}"/>
              </a:ext>
            </a:extLst>
          </p:cNvPr>
          <p:cNvSpPr/>
          <p:nvPr/>
        </p:nvSpPr>
        <p:spPr>
          <a:xfrm>
            <a:off x="10332667" y="187182"/>
            <a:ext cx="734547" cy="61513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57150">
            <a:solidFill>
              <a:schemeClr val="accent5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r>
              <a:rPr lang="en-US" sz="1400" b="1" dirty="0" err="1">
                <a:solidFill>
                  <a:schemeClr val="accent5"/>
                </a:solidFill>
                <a:latin typeface="18 VAG Rounded Bold   07390" pitchFamily="2" charset="0"/>
              </a:rPr>
              <a:t>Imm</a:t>
            </a:r>
            <a:r>
              <a:rPr lang="en-US" sz="1400" b="1" dirty="0">
                <a:solidFill>
                  <a:schemeClr val="accent5"/>
                </a:solidFill>
                <a:latin typeface="18 VAG Rounded Bold   07390" pitchFamily="2" charset="0"/>
              </a:rPr>
              <a:t>. Gen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4C7600C-86B2-A137-026D-F38D417B95E2}"/>
              </a:ext>
            </a:extLst>
          </p:cNvPr>
          <p:cNvCxnSpPr>
            <a:cxnSpLocks/>
          </p:cNvCxnSpPr>
          <p:nvPr/>
        </p:nvCxnSpPr>
        <p:spPr>
          <a:xfrm flipV="1">
            <a:off x="11067214" y="516337"/>
            <a:ext cx="914400" cy="0"/>
          </a:xfrm>
          <a:prstGeom prst="straightConnector1">
            <a:avLst/>
          </a:prstGeom>
          <a:ln w="28575">
            <a:solidFill>
              <a:schemeClr val="accent5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F72C53E8-B85C-675C-F820-A3F34E4281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2074227"/>
              </p:ext>
            </p:extLst>
          </p:nvPr>
        </p:nvGraphicFramePr>
        <p:xfrm>
          <a:off x="980634" y="1253162"/>
          <a:ext cx="10523475" cy="171430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29768">
                  <a:extLst>
                    <a:ext uri="{9D8B030D-6E8A-4147-A177-3AD203B41FA5}">
                      <a16:colId xmlns:a16="http://schemas.microsoft.com/office/drawing/2014/main" val="4212028958"/>
                    </a:ext>
                  </a:extLst>
                </a:gridCol>
                <a:gridCol w="551076">
                  <a:extLst>
                    <a:ext uri="{9D8B030D-6E8A-4147-A177-3AD203B41FA5}">
                      <a16:colId xmlns:a16="http://schemas.microsoft.com/office/drawing/2014/main" val="2833146680"/>
                    </a:ext>
                  </a:extLst>
                </a:gridCol>
                <a:gridCol w="324898">
                  <a:extLst>
                    <a:ext uri="{9D8B030D-6E8A-4147-A177-3AD203B41FA5}">
                      <a16:colId xmlns:a16="http://schemas.microsoft.com/office/drawing/2014/main" val="631863871"/>
                    </a:ext>
                  </a:extLst>
                </a:gridCol>
                <a:gridCol w="324898">
                  <a:extLst>
                    <a:ext uri="{9D8B030D-6E8A-4147-A177-3AD203B41FA5}">
                      <a16:colId xmlns:a16="http://schemas.microsoft.com/office/drawing/2014/main" val="804285180"/>
                    </a:ext>
                  </a:extLst>
                </a:gridCol>
                <a:gridCol w="770387">
                  <a:extLst>
                    <a:ext uri="{9D8B030D-6E8A-4147-A177-3AD203B41FA5}">
                      <a16:colId xmlns:a16="http://schemas.microsoft.com/office/drawing/2014/main" val="698615685"/>
                    </a:ext>
                  </a:extLst>
                </a:gridCol>
                <a:gridCol w="649796">
                  <a:extLst>
                    <a:ext uri="{9D8B030D-6E8A-4147-A177-3AD203B41FA5}">
                      <a16:colId xmlns:a16="http://schemas.microsoft.com/office/drawing/2014/main" val="4241661055"/>
                    </a:ext>
                  </a:extLst>
                </a:gridCol>
                <a:gridCol w="324898">
                  <a:extLst>
                    <a:ext uri="{9D8B030D-6E8A-4147-A177-3AD203B41FA5}">
                      <a16:colId xmlns:a16="http://schemas.microsoft.com/office/drawing/2014/main" val="3714859180"/>
                    </a:ext>
                  </a:extLst>
                </a:gridCol>
                <a:gridCol w="649796">
                  <a:extLst>
                    <a:ext uri="{9D8B030D-6E8A-4147-A177-3AD203B41FA5}">
                      <a16:colId xmlns:a16="http://schemas.microsoft.com/office/drawing/2014/main" val="4134962500"/>
                    </a:ext>
                  </a:extLst>
                </a:gridCol>
                <a:gridCol w="649796">
                  <a:extLst>
                    <a:ext uri="{9D8B030D-6E8A-4147-A177-3AD203B41FA5}">
                      <a16:colId xmlns:a16="http://schemas.microsoft.com/office/drawing/2014/main" val="2296042161"/>
                    </a:ext>
                  </a:extLst>
                </a:gridCol>
                <a:gridCol w="324898">
                  <a:extLst>
                    <a:ext uri="{9D8B030D-6E8A-4147-A177-3AD203B41FA5}">
                      <a16:colId xmlns:a16="http://schemas.microsoft.com/office/drawing/2014/main" val="2710756154"/>
                    </a:ext>
                  </a:extLst>
                </a:gridCol>
                <a:gridCol w="649796">
                  <a:extLst>
                    <a:ext uri="{9D8B030D-6E8A-4147-A177-3AD203B41FA5}">
                      <a16:colId xmlns:a16="http://schemas.microsoft.com/office/drawing/2014/main" val="2996484032"/>
                    </a:ext>
                  </a:extLst>
                </a:gridCol>
                <a:gridCol w="487347">
                  <a:extLst>
                    <a:ext uri="{9D8B030D-6E8A-4147-A177-3AD203B41FA5}">
                      <a16:colId xmlns:a16="http://schemas.microsoft.com/office/drawing/2014/main" val="2332033055"/>
                    </a:ext>
                  </a:extLst>
                </a:gridCol>
                <a:gridCol w="487347">
                  <a:extLst>
                    <a:ext uri="{9D8B030D-6E8A-4147-A177-3AD203B41FA5}">
                      <a16:colId xmlns:a16="http://schemas.microsoft.com/office/drawing/2014/main" val="2503431466"/>
                    </a:ext>
                  </a:extLst>
                </a:gridCol>
                <a:gridCol w="649796">
                  <a:extLst>
                    <a:ext uri="{9D8B030D-6E8A-4147-A177-3AD203B41FA5}">
                      <a16:colId xmlns:a16="http://schemas.microsoft.com/office/drawing/2014/main" val="436555696"/>
                    </a:ext>
                  </a:extLst>
                </a:gridCol>
                <a:gridCol w="324898">
                  <a:extLst>
                    <a:ext uri="{9D8B030D-6E8A-4147-A177-3AD203B41FA5}">
                      <a16:colId xmlns:a16="http://schemas.microsoft.com/office/drawing/2014/main" val="768043039"/>
                    </a:ext>
                  </a:extLst>
                </a:gridCol>
                <a:gridCol w="649796">
                  <a:extLst>
                    <a:ext uri="{9D8B030D-6E8A-4147-A177-3AD203B41FA5}">
                      <a16:colId xmlns:a16="http://schemas.microsoft.com/office/drawing/2014/main" val="527131670"/>
                    </a:ext>
                  </a:extLst>
                </a:gridCol>
                <a:gridCol w="649796">
                  <a:extLst>
                    <a:ext uri="{9D8B030D-6E8A-4147-A177-3AD203B41FA5}">
                      <a16:colId xmlns:a16="http://schemas.microsoft.com/office/drawing/2014/main" val="1640519534"/>
                    </a:ext>
                  </a:extLst>
                </a:gridCol>
                <a:gridCol w="324898">
                  <a:extLst>
                    <a:ext uri="{9D8B030D-6E8A-4147-A177-3AD203B41FA5}">
                      <a16:colId xmlns:a16="http://schemas.microsoft.com/office/drawing/2014/main" val="2793670967"/>
                    </a:ext>
                  </a:extLst>
                </a:gridCol>
                <a:gridCol w="324898">
                  <a:extLst>
                    <a:ext uri="{9D8B030D-6E8A-4147-A177-3AD203B41FA5}">
                      <a16:colId xmlns:a16="http://schemas.microsoft.com/office/drawing/2014/main" val="2653031101"/>
                    </a:ext>
                  </a:extLst>
                </a:gridCol>
                <a:gridCol w="324898">
                  <a:extLst>
                    <a:ext uri="{9D8B030D-6E8A-4147-A177-3AD203B41FA5}">
                      <a16:colId xmlns:a16="http://schemas.microsoft.com/office/drawing/2014/main" val="2569721618"/>
                    </a:ext>
                  </a:extLst>
                </a:gridCol>
                <a:gridCol w="649794">
                  <a:extLst>
                    <a:ext uri="{9D8B030D-6E8A-4147-A177-3AD203B41FA5}">
                      <a16:colId xmlns:a16="http://schemas.microsoft.com/office/drawing/2014/main" val="1370911114"/>
                    </a:ext>
                  </a:extLst>
                </a:gridCol>
              </a:tblGrid>
              <a:tr h="307670">
                <a:tc>
                  <a:txBody>
                    <a:bodyPr/>
                    <a:lstStyle/>
                    <a:p>
                      <a:pPr algn="l">
                        <a:lnSpc>
                          <a:spcPct val="90000"/>
                        </a:lnSpc>
                      </a:pPr>
                      <a:r>
                        <a:rPr lang="en-US" sz="1600" b="0" i="0" strike="noStrike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31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r>
                        <a:rPr lang="en-US" sz="1600" b="0" i="0" strike="noStrike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30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endParaRPr lang="en-US" sz="1600" b="0" i="0" strike="noStrike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endParaRPr lang="en-US" sz="1600" b="0" i="0" strike="noStrike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90000"/>
                        </a:lnSpc>
                      </a:pPr>
                      <a:r>
                        <a:rPr lang="en-US" sz="1600" b="0" i="0" strike="noStrike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r>
                        <a:rPr lang="en-US" sz="1600" b="0" i="0" strike="noStrike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24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endParaRPr lang="en-US" sz="1600" b="0" i="0" strike="noStrike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90000"/>
                        </a:lnSpc>
                      </a:pPr>
                      <a:r>
                        <a:rPr lang="en-US" sz="1600" b="0" i="0" strike="noStrike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20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r>
                        <a:rPr lang="en-US" sz="1600" b="0" i="0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19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endParaRPr lang="en-US" sz="1600" b="0" i="0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90000"/>
                        </a:lnSpc>
                      </a:pPr>
                      <a:r>
                        <a:rPr lang="en-US" sz="1600" b="0" i="0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15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r>
                        <a:rPr lang="en-US" sz="1600" b="0" i="0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14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90000"/>
                        </a:lnSpc>
                      </a:pPr>
                      <a:r>
                        <a:rPr lang="en-US" sz="1600" b="0" i="0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12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r>
                        <a:rPr lang="en-US" sz="1600" b="0" i="0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11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endParaRPr lang="en-US" sz="1600" b="0" i="0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90000"/>
                        </a:lnSpc>
                      </a:pPr>
                      <a:r>
                        <a:rPr lang="en-US" sz="1600" b="0" i="0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7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r>
                        <a:rPr lang="en-US" sz="1600" b="0" i="0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6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endParaRPr lang="en-US" sz="1600" b="0" i="0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endParaRPr lang="en-US" sz="1600" b="0" i="0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endParaRPr lang="en-US" sz="1600" b="0" i="0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90000"/>
                        </a:lnSpc>
                      </a:pPr>
                      <a:r>
                        <a:rPr lang="en-US" sz="1600" b="0" i="0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9313800"/>
                  </a:ext>
                </a:extLst>
              </a:tr>
              <a:tr h="296109">
                <a:tc gridSpan="5"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8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700" b="1" i="0" strike="noStrike" dirty="0" err="1">
                          <a:solidFill>
                            <a:schemeClr val="accent5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imm</a:t>
                      </a:r>
                      <a:r>
                        <a:rPr lang="en-US" sz="1700" b="1" i="0" strike="noStrike" dirty="0">
                          <a:solidFill>
                            <a:schemeClr val="accent5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[11:5]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8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700" b="1" i="0" strike="noStrike" dirty="0" err="1">
                          <a:solidFill>
                            <a:schemeClr val="accent5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imm</a:t>
                      </a:r>
                      <a:r>
                        <a:rPr lang="en-US" sz="1700" b="1" i="0" strike="noStrike" dirty="0">
                          <a:solidFill>
                            <a:schemeClr val="accent5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[10:0]</a:t>
                      </a: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85000"/>
                        </a:lnSpc>
                      </a:pPr>
                      <a:r>
                        <a:rPr lang="en-US" sz="1700" b="1" i="0" dirty="0" err="1">
                          <a:solidFill>
                            <a:schemeClr val="accent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imm</a:t>
                      </a:r>
                      <a:r>
                        <a:rPr lang="en-US" sz="1700" b="1" i="0" dirty="0">
                          <a:solidFill>
                            <a:schemeClr val="accent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[4:0]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85000"/>
                        </a:lnSpc>
                      </a:pPr>
                      <a:r>
                        <a:rPr lang="en-US" sz="1700" b="1" i="0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rs1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chemeClr val="tx1">
                          <a:lumMod val="75000"/>
                          <a:lumOff val="25000"/>
                        </a:schemeClr>
                      </a:fgClr>
                      <a:bgClr>
                        <a:srgbClr val="011223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85000"/>
                        </a:lnSpc>
                      </a:pPr>
                      <a:r>
                        <a:rPr lang="en-US" sz="1700" b="1" i="0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funct3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chemeClr val="tx1">
                          <a:lumMod val="75000"/>
                          <a:lumOff val="25000"/>
                        </a:schemeClr>
                      </a:fgClr>
                      <a:bgClr>
                        <a:srgbClr val="011223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85000"/>
                        </a:lnSpc>
                      </a:pPr>
                      <a:r>
                        <a:rPr lang="en-US" sz="1700" b="1" i="0" strike="noStrike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rd</a:t>
                      </a:r>
                      <a:endParaRPr lang="en-US" sz="1700" b="1" i="0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chemeClr val="tx1">
                          <a:lumMod val="75000"/>
                          <a:lumOff val="25000"/>
                        </a:schemeClr>
                      </a:fgClr>
                      <a:bgClr>
                        <a:srgbClr val="011223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>
                        <a:lnSpc>
                          <a:spcPct val="85000"/>
                        </a:lnSpc>
                      </a:pPr>
                      <a:r>
                        <a:rPr lang="en-US" sz="1700" b="1" i="0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I-OPCODE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chemeClr val="tx1">
                          <a:lumMod val="75000"/>
                          <a:lumOff val="25000"/>
                        </a:schemeClr>
                      </a:fgClr>
                      <a:bgClr>
                        <a:srgbClr val="011223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5830993"/>
                  </a:ext>
                </a:extLst>
              </a:tr>
              <a:tr h="296109">
                <a:tc gridSpan="5"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8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700" b="1" i="0" strike="noStrike" dirty="0" err="1">
                          <a:solidFill>
                            <a:schemeClr val="accent5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imm</a:t>
                      </a:r>
                      <a:r>
                        <a:rPr lang="en-US" sz="1700" b="1" i="0" strike="noStrike" dirty="0">
                          <a:solidFill>
                            <a:schemeClr val="accent5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</a:t>
                      </a:r>
                      <a:r>
                        <a:rPr lang="en-US" sz="1700" b="1" i="0" strike="noStrike" dirty="0">
                          <a:solidFill>
                            <a:schemeClr val="accent6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11</a:t>
                      </a:r>
                      <a:r>
                        <a:rPr lang="en-US" sz="1700" b="1" i="0" strike="noStrike" dirty="0">
                          <a:solidFill>
                            <a:schemeClr val="accent5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|10:5]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8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700" b="1" i="0" strike="noStrike" dirty="0" err="1">
                          <a:solidFill>
                            <a:schemeClr val="accent5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imm</a:t>
                      </a:r>
                      <a:r>
                        <a:rPr lang="en-US" sz="1700" b="1" i="0" strike="noStrike" dirty="0">
                          <a:solidFill>
                            <a:schemeClr val="accent5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[10:0]</a:t>
                      </a: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85000"/>
                        </a:lnSpc>
                      </a:pPr>
                      <a:r>
                        <a:rPr lang="en-US" sz="1700" b="1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rs2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chemeClr val="tx1">
                          <a:lumMod val="75000"/>
                          <a:lumOff val="25000"/>
                        </a:schemeClr>
                      </a:fgClr>
                      <a:bgClr>
                        <a:srgbClr val="011223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85000"/>
                        </a:lnSpc>
                      </a:pPr>
                      <a:r>
                        <a:rPr lang="en-US" sz="1700" b="1" i="0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rs1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chemeClr val="tx1">
                          <a:lumMod val="75000"/>
                          <a:lumOff val="25000"/>
                        </a:schemeClr>
                      </a:fgClr>
                      <a:bgClr>
                        <a:srgbClr val="011223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85000"/>
                        </a:lnSpc>
                      </a:pPr>
                      <a:r>
                        <a:rPr lang="en-US" sz="1700" b="1" i="0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funct3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chemeClr val="tx1">
                          <a:lumMod val="75000"/>
                          <a:lumOff val="25000"/>
                        </a:schemeClr>
                      </a:fgClr>
                      <a:bgClr>
                        <a:srgbClr val="011223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85000"/>
                        </a:lnSpc>
                      </a:pPr>
                      <a:r>
                        <a:rPr lang="en-US" sz="1700" b="1" i="0" strike="noStrike" dirty="0" err="1">
                          <a:solidFill>
                            <a:schemeClr val="accent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imm</a:t>
                      </a:r>
                      <a:r>
                        <a:rPr lang="en-US" sz="1700" b="1" i="0" strike="noStrike" dirty="0">
                          <a:solidFill>
                            <a:schemeClr val="accent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[4:0]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>
                        <a:lnSpc>
                          <a:spcPct val="85000"/>
                        </a:lnSpc>
                      </a:pPr>
                      <a:r>
                        <a:rPr lang="en-US" sz="1700" b="1" i="0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S-OPCODE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chemeClr val="tx1">
                          <a:lumMod val="75000"/>
                          <a:lumOff val="25000"/>
                        </a:schemeClr>
                      </a:fgClr>
                      <a:bgClr>
                        <a:srgbClr val="011223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6715159"/>
                  </a:ext>
                </a:extLst>
              </a:tr>
              <a:tr h="296109">
                <a:tc gridSpan="5"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8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700" b="1" i="0" dirty="0" err="1">
                          <a:solidFill>
                            <a:schemeClr val="accent5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imm</a:t>
                      </a:r>
                      <a:r>
                        <a:rPr lang="en-US" sz="1700" b="1" i="0" dirty="0">
                          <a:solidFill>
                            <a:schemeClr val="accent5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[12|10:5]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85000"/>
                        </a:lnSpc>
                      </a:pPr>
                      <a:endParaRPr lang="en-US" sz="1700" b="1" i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chemeClr val="tx1">
                          <a:lumMod val="75000"/>
                          <a:lumOff val="25000"/>
                        </a:schemeClr>
                      </a:fgClr>
                      <a:bgClr>
                        <a:srgbClr val="011223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85000"/>
                        </a:lnSpc>
                      </a:pPr>
                      <a:endParaRPr lang="en-US" sz="1700" b="1" i="0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chemeClr val="tx1">
                          <a:lumMod val="75000"/>
                          <a:lumOff val="25000"/>
                        </a:schemeClr>
                      </a:fgClr>
                      <a:bgClr>
                        <a:srgbClr val="011223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85000"/>
                        </a:lnSpc>
                      </a:pPr>
                      <a:endParaRPr lang="en-US" sz="1700" b="1" i="0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chemeClr val="tx1">
                          <a:lumMod val="75000"/>
                          <a:lumOff val="25000"/>
                        </a:schemeClr>
                      </a:fgClr>
                      <a:bgClr>
                        <a:srgbClr val="011223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8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700" b="1" i="0" dirty="0" err="1">
                          <a:solidFill>
                            <a:schemeClr val="accent5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imm</a:t>
                      </a:r>
                      <a:r>
                        <a:rPr lang="en-US" sz="1700" b="1" i="0" dirty="0">
                          <a:solidFill>
                            <a:schemeClr val="accent5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[4:1|</a:t>
                      </a:r>
                      <a:r>
                        <a:rPr lang="en-US" sz="1700" b="1" i="0" dirty="0">
                          <a:solidFill>
                            <a:schemeClr val="accent6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11</a:t>
                      </a:r>
                      <a:r>
                        <a:rPr lang="en-US" sz="1700" b="1" i="0" dirty="0">
                          <a:solidFill>
                            <a:schemeClr val="accent5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]</a:t>
                      </a:r>
                      <a:endParaRPr lang="en-US" sz="1700" b="1" i="0" strike="noStrike" dirty="0">
                        <a:solidFill>
                          <a:schemeClr val="accent5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>
                        <a:lnSpc>
                          <a:spcPct val="85000"/>
                        </a:lnSpc>
                      </a:pPr>
                      <a:r>
                        <a:rPr lang="en-US" sz="1700" b="1" i="0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B-OPCODE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chemeClr val="tx1">
                          <a:lumMod val="75000"/>
                          <a:lumOff val="25000"/>
                        </a:schemeClr>
                      </a:fgClr>
                      <a:bgClr>
                        <a:srgbClr val="011223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8526701"/>
                  </a:ext>
                </a:extLst>
              </a:tr>
              <a:tr h="433192">
                <a:tc>
                  <a:txBody>
                    <a:bodyPr/>
                    <a:lstStyle/>
                    <a:p>
                      <a:pPr algn="ctr">
                        <a:lnSpc>
                          <a:spcPct val="35000"/>
                        </a:lnSpc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EC016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s</a:t>
                      </a:r>
                      <a:endParaRPr lang="en-US" sz="2800" b="1" i="0" strike="noStrike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3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......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35000"/>
                        </a:lnSpc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.....</a:t>
                      </a:r>
                      <a:endParaRPr lang="en-US" sz="2800" b="1" i="0" dirty="0">
                        <a:solidFill>
                          <a:schemeClr val="accent6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35000"/>
                        </a:lnSpc>
                      </a:pPr>
                      <a:endParaRPr lang="en-US" sz="2800" b="1" i="0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35000"/>
                        </a:lnSpc>
                      </a:pPr>
                      <a:endParaRPr lang="en-US" sz="2800" b="1" i="0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3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.....</a:t>
                      </a:r>
                    </a:p>
                  </a:txBody>
                  <a:tcPr anchor="b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>
                        <a:lnSpc>
                          <a:spcPct val="35000"/>
                        </a:lnSpc>
                      </a:pPr>
                      <a:endParaRPr lang="en-US" sz="2800" b="1" i="0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0966370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4F45530E-3643-1A25-60A4-6F448563C55C}"/>
              </a:ext>
            </a:extLst>
          </p:cNvPr>
          <p:cNvSpPr txBox="1"/>
          <p:nvPr/>
        </p:nvSpPr>
        <p:spPr>
          <a:xfrm>
            <a:off x="186525" y="1519893"/>
            <a:ext cx="8306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solidFill>
                  <a:schemeClr val="accent2"/>
                </a:solidFill>
                <a:latin typeface="18 VAG Rounded Light   02390" pitchFamily="2" charset="0"/>
              </a:rPr>
              <a:t>I-Type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F296DF6-FC24-FBFD-04BE-6EF37BB5AA7A}"/>
              </a:ext>
            </a:extLst>
          </p:cNvPr>
          <p:cNvSpPr txBox="1"/>
          <p:nvPr/>
        </p:nvSpPr>
        <p:spPr>
          <a:xfrm>
            <a:off x="126237" y="1844662"/>
            <a:ext cx="9012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solidFill>
                  <a:schemeClr val="accent2"/>
                </a:solidFill>
                <a:latin typeface="18 VAG Rounded Light   02390" pitchFamily="2" charset="0"/>
              </a:rPr>
              <a:t>S-Type</a:t>
            </a:r>
          </a:p>
        </p:txBody>
      </p:sp>
      <p:sp>
        <p:nvSpPr>
          <p:cNvPr id="62" name="Right Brace 61">
            <a:extLst>
              <a:ext uri="{FF2B5EF4-FFF2-40B4-BE49-F238E27FC236}">
                <a16:creationId xmlns:a16="http://schemas.microsoft.com/office/drawing/2014/main" id="{2B17013E-173F-50B8-FD0C-0FB269C2567B}"/>
              </a:ext>
            </a:extLst>
          </p:cNvPr>
          <p:cNvSpPr/>
          <p:nvPr/>
        </p:nvSpPr>
        <p:spPr>
          <a:xfrm rot="16200000">
            <a:off x="7657471" y="4740593"/>
            <a:ext cx="205201" cy="543132"/>
          </a:xfrm>
          <a:prstGeom prst="rightBrace">
            <a:avLst>
              <a:gd name="adj1" fmla="val 8333"/>
              <a:gd name="adj2" fmla="val 51673"/>
            </a:avLst>
          </a:prstGeom>
          <a:ln w="28575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15C9FD-60FD-7728-297F-0B159347E38C}"/>
              </a:ext>
            </a:extLst>
          </p:cNvPr>
          <p:cNvSpPr txBox="1"/>
          <p:nvPr/>
        </p:nvSpPr>
        <p:spPr>
          <a:xfrm>
            <a:off x="74940" y="2169431"/>
            <a:ext cx="9156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solidFill>
                  <a:schemeClr val="accent2"/>
                </a:solidFill>
                <a:latin typeface="18 VAG Rounded Light   02390" pitchFamily="2" charset="0"/>
              </a:rPr>
              <a:t>B-Type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F0415C6-45AC-1799-E5AF-10A695AD036E}"/>
              </a:ext>
            </a:extLst>
          </p:cNvPr>
          <p:cNvSpPr txBox="1"/>
          <p:nvPr/>
        </p:nvSpPr>
        <p:spPr>
          <a:xfrm>
            <a:off x="532758" y="3228085"/>
            <a:ext cx="27459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3" defTabSz="914377">
              <a:lnSpc>
                <a:spcPct val="90000"/>
              </a:lnSpc>
              <a:spcBef>
                <a:spcPts val="500"/>
              </a:spcBef>
              <a:buSzPct val="90000"/>
            </a:pPr>
            <a:r>
              <a:rPr lang="en-US" sz="20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instr</a:t>
            </a:r>
            <a:r>
              <a:rPr lang="en-US" sz="20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[31]</a:t>
            </a:r>
            <a:r>
              <a:rPr lang="en-US" sz="2000" dirty="0">
                <a:solidFill>
                  <a:schemeClr val="accent2"/>
                </a:solidFill>
                <a:latin typeface="18 VAG Rounded Light   02390" pitchFamily="2" charset="0"/>
              </a:rPr>
              <a:t> is always the sign bit.</a:t>
            </a:r>
          </a:p>
        </p:txBody>
      </p:sp>
      <p:sp>
        <p:nvSpPr>
          <p:cNvPr id="13" name="Left Brace 12">
            <a:extLst>
              <a:ext uri="{FF2B5EF4-FFF2-40B4-BE49-F238E27FC236}">
                <a16:creationId xmlns:a16="http://schemas.microsoft.com/office/drawing/2014/main" id="{BD7A72F0-79C4-DF73-2BC5-BFD431B97467}"/>
              </a:ext>
            </a:extLst>
          </p:cNvPr>
          <p:cNvSpPr/>
          <p:nvPr/>
        </p:nvSpPr>
        <p:spPr>
          <a:xfrm rot="16200000">
            <a:off x="1073056" y="2953695"/>
            <a:ext cx="191824" cy="206298"/>
          </a:xfrm>
          <a:prstGeom prst="leftBrac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986DB34-6115-0202-2F99-E9B9B0AFE9A2}"/>
              </a:ext>
            </a:extLst>
          </p:cNvPr>
          <p:cNvSpPr txBox="1"/>
          <p:nvPr/>
        </p:nvSpPr>
        <p:spPr>
          <a:xfrm>
            <a:off x="6096000" y="3894493"/>
            <a:ext cx="2274982" cy="10592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3" algn="l" defTabSz="914377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Pct val="90000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18 VAG Rounded Light   02390" pitchFamily="2" charset="0"/>
                <a:ea typeface="+mn-ea"/>
                <a:cs typeface="+mn-cs"/>
              </a:rPr>
              <a:t>MUX for </a:t>
            </a:r>
            <a:r>
              <a:rPr kumimoji="0" lang="en-US" sz="2000" b="1" u="none" strike="noStrike" kern="1200" cap="none" spc="0" normalizeH="0" baseline="0" noProof="0" dirty="0" err="1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imm</a:t>
            </a:r>
            <a:r>
              <a:rPr kumimoji="0" lang="en-US" sz="2000" b="1" u="none" strike="noStrike" kern="1200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[11]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18 VAG Rounded Light   02390" pitchFamily="2" charset="0"/>
                <a:ea typeface="+mn-ea"/>
                <a:cs typeface="+mn-cs"/>
              </a:rPr>
              <a:t>:</a:t>
            </a:r>
          </a:p>
          <a:p>
            <a:pPr marL="285750" marR="0" lvl="3" indent="-285750" algn="l" defTabSz="914377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Pct val="90000"/>
              <a:buFont typeface=".Hiragino Kaku Gothic Interface W3"/>
              <a:buChar char="▫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C6DAC3"/>
                </a:solidFill>
                <a:effectLst/>
                <a:uLnTx/>
                <a:uFillTx/>
                <a:latin typeface="18 VAG Rounded Light   02390" pitchFamily="2" charset="0"/>
                <a:ea typeface="+mn-ea"/>
                <a:cs typeface="+mn-cs"/>
              </a:rPr>
              <a:t>S: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instr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[31]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C6DAC3"/>
              </a:solidFill>
              <a:effectLst/>
              <a:uLnTx/>
              <a:uFillTx/>
              <a:latin typeface="18 VAG Rounded Light   02390" pitchFamily="2" charset="0"/>
              <a:ea typeface="+mn-ea"/>
              <a:cs typeface="Courier New" panose="02070309020205020404" pitchFamily="49" charset="0"/>
            </a:endParaRPr>
          </a:p>
          <a:p>
            <a:pPr marL="285750" marR="0" lvl="3" indent="-285750" algn="l" defTabSz="914377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Pct val="90000"/>
              <a:buFont typeface=".Hiragino Kaku Gothic Interface W3"/>
              <a:buChar char="▫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C6DAC3"/>
                </a:solidFill>
                <a:effectLst/>
                <a:uLnTx/>
                <a:uFillTx/>
                <a:latin typeface="18 VAG Rounded Light   02390" pitchFamily="2" charset="0"/>
                <a:ea typeface="+mn-ea"/>
                <a:cs typeface="+mn-cs"/>
              </a:rPr>
              <a:t>B: 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instr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[</a:t>
            </a:r>
            <a:r>
              <a:rPr lang="en-US" sz="2000" b="1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]</a:t>
            </a:r>
            <a:endParaRPr lang="en-US" sz="2400" dirty="0">
              <a:solidFill>
                <a:schemeClr val="accent1"/>
              </a:solidFill>
              <a:latin typeface="18 VAG Rounded Light   02390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23A04D6-DBDF-9353-5D1A-0F066E3EB1C5}"/>
              </a:ext>
            </a:extLst>
          </p:cNvPr>
          <p:cNvSpPr txBox="1"/>
          <p:nvPr/>
        </p:nvSpPr>
        <p:spPr>
          <a:xfrm>
            <a:off x="9410708" y="3625188"/>
            <a:ext cx="2781292" cy="13285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3" algn="l" defTabSz="914377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Pct val="90000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18 VAG Rounded Light   02390" pitchFamily="2" charset="0"/>
                <a:ea typeface="+mn-ea"/>
                <a:cs typeface="+mn-cs"/>
              </a:rPr>
              <a:t>MUX for </a:t>
            </a:r>
            <a:r>
              <a:rPr kumimoji="0" lang="en-US" sz="2000" b="1" u="none" strike="noStrike" kern="1200" cap="none" spc="0" normalizeH="0" baseline="0" noProof="0" dirty="0" err="1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imm</a:t>
            </a:r>
            <a:r>
              <a:rPr kumimoji="0" lang="en-US" sz="2000" b="1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[0]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18 VAG Rounded Light   02390" pitchFamily="2" charset="0"/>
                <a:ea typeface="+mn-ea"/>
                <a:cs typeface="+mn-cs"/>
              </a:rPr>
              <a:t>:</a:t>
            </a:r>
          </a:p>
          <a:p>
            <a:pPr marL="285750" marR="0" lvl="3" indent="-285750" algn="l" defTabSz="914377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Pct val="90000"/>
              <a:buFont typeface=".Hiragino Kaku Gothic Interface W3"/>
              <a:buChar char="▫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C6DAC3"/>
                </a:solidFill>
                <a:effectLst/>
                <a:uLnTx/>
                <a:uFillTx/>
                <a:latin typeface="18 VAG Rounded Light   02390" pitchFamily="2" charset="0"/>
                <a:ea typeface="+mn-ea"/>
                <a:cs typeface="+mn-cs"/>
              </a:rPr>
              <a:t>S: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instr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[7]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C6DAC3"/>
              </a:solidFill>
              <a:effectLst/>
              <a:uLnTx/>
              <a:uFillTx/>
              <a:latin typeface="18 VAG Rounded Light   02390" pitchFamily="2" charset="0"/>
              <a:ea typeface="+mn-ea"/>
              <a:cs typeface="Courier New" panose="02070309020205020404" pitchFamily="49" charset="0"/>
            </a:endParaRPr>
          </a:p>
          <a:p>
            <a:pPr marL="285750" marR="0" lvl="3" indent="-285750" algn="l" defTabSz="914377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Pct val="90000"/>
              <a:buFont typeface=".Hiragino Kaku Gothic Interface W3"/>
              <a:buChar char="▫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C6DAC3"/>
                </a:solidFill>
                <a:effectLst/>
                <a:uLnTx/>
                <a:uFillTx/>
                <a:latin typeface="18 VAG Rounded Light   02390" pitchFamily="2" charset="0"/>
                <a:ea typeface="+mn-ea"/>
                <a:cs typeface="+mn-cs"/>
              </a:rPr>
              <a:t>B: 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0 </a:t>
            </a:r>
            <a:r>
              <a:rPr kumimoji="0" lang="en-US" sz="200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18 VAG Rounded Light   02390" pitchFamily="2" charset="0"/>
                <a:cs typeface="Courier New" panose="02070309020205020404" pitchFamily="49" charset="0"/>
              </a:rPr>
              <a:t>(implicit 0;</a:t>
            </a:r>
            <a:br>
              <a:rPr kumimoji="0" lang="en-US" sz="200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18 VAG Rounded Light   02390" pitchFamily="2" charset="0"/>
                <a:cs typeface="Courier New" panose="02070309020205020404" pitchFamily="49" charset="0"/>
              </a:rPr>
            </a:br>
            <a:r>
              <a:rPr kumimoji="0" lang="en-US" sz="200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18 VAG Rounded Light   02390" pitchFamily="2" charset="0"/>
                <a:cs typeface="Courier New" panose="02070309020205020404" pitchFamily="49" charset="0"/>
              </a:rPr>
              <a:t>half-words </a:t>
            </a:r>
            <a:r>
              <a:rPr kumimoji="0" lang="en-US" sz="200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18 VAG Rounded Light   02390" pitchFamily="2" charset="0"/>
                <a:cs typeface="Courier New" panose="02070309020205020404" pitchFamily="49" charset="0"/>
                <a:sym typeface="Wingdings" pitchFamily="2" charset="2"/>
              </a:rPr>
              <a:t> bytes)</a:t>
            </a:r>
            <a:endParaRPr lang="en-US" sz="2400" dirty="0">
              <a:solidFill>
                <a:schemeClr val="accent2"/>
              </a:solidFill>
              <a:latin typeface="18 VAG Rounded Light   02390" pitchFamily="2" charset="0"/>
            </a:endParaRPr>
          </a:p>
        </p:txBody>
      </p:sp>
      <p:sp>
        <p:nvSpPr>
          <p:cNvPr id="27" name="Right Brace 26">
            <a:extLst>
              <a:ext uri="{FF2B5EF4-FFF2-40B4-BE49-F238E27FC236}">
                <a16:creationId xmlns:a16="http://schemas.microsoft.com/office/drawing/2014/main" id="{36D2A16E-6A96-CB79-3598-8F35DBA82341}"/>
              </a:ext>
            </a:extLst>
          </p:cNvPr>
          <p:cNvSpPr/>
          <p:nvPr/>
        </p:nvSpPr>
        <p:spPr>
          <a:xfrm rot="16200000">
            <a:off x="11314351" y="4807879"/>
            <a:ext cx="205201" cy="408560"/>
          </a:xfrm>
          <a:prstGeom prst="rightBrace">
            <a:avLst>
              <a:gd name="adj1" fmla="val 8333"/>
              <a:gd name="adj2" fmla="val 51673"/>
            </a:avLst>
          </a:prstGeom>
          <a:ln w="28575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6B6224D-C58E-28FC-1204-043788C7A9C7}"/>
              </a:ext>
            </a:extLst>
          </p:cNvPr>
          <p:cNvSpPr/>
          <p:nvPr/>
        </p:nvSpPr>
        <p:spPr>
          <a:xfrm>
            <a:off x="980634" y="2542768"/>
            <a:ext cx="398386" cy="391390"/>
          </a:xfrm>
          <a:prstGeom prst="rect">
            <a:avLst/>
          </a:prstGeom>
          <a:noFill/>
          <a:ln w="38100">
            <a:solidFill>
              <a:schemeClr val="accent6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accent1"/>
              </a:solidFill>
              <a:latin typeface="18 VAG Rounded Light   02390" pitchFamily="2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BBBA4F5-4F7F-0545-1A9E-DD458C8D6208}"/>
              </a:ext>
            </a:extLst>
          </p:cNvPr>
          <p:cNvSpPr/>
          <p:nvPr/>
        </p:nvSpPr>
        <p:spPr>
          <a:xfrm>
            <a:off x="8702877" y="2542768"/>
            <a:ext cx="398386" cy="391390"/>
          </a:xfrm>
          <a:prstGeom prst="rect">
            <a:avLst/>
          </a:prstGeom>
          <a:noFill/>
          <a:ln w="38100">
            <a:solidFill>
              <a:schemeClr val="accent6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accent1"/>
              </a:solidFill>
              <a:latin typeface="18 VAG Rounded Light   02390" pitchFamily="2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1A3AD44-E980-ACEB-87EA-DE0238729C16}"/>
              </a:ext>
            </a:extLst>
          </p:cNvPr>
          <p:cNvSpPr/>
          <p:nvPr/>
        </p:nvSpPr>
        <p:spPr>
          <a:xfrm>
            <a:off x="8766546" y="2579382"/>
            <a:ext cx="284857" cy="343201"/>
          </a:xfrm>
          <a:prstGeom prst="rect">
            <a:avLst/>
          </a:prstGeom>
          <a:noFill/>
          <a:ln w="38100">
            <a:solidFill>
              <a:schemeClr val="accent4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accent1"/>
              </a:solidFill>
              <a:latin typeface="18 VAG Rounded Light   02390" pitchFamily="2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0D63973-D502-0946-0DFB-BA79EF8CB593}"/>
              </a:ext>
            </a:extLst>
          </p:cNvPr>
          <p:cNvSpPr txBox="1"/>
          <p:nvPr/>
        </p:nvSpPr>
        <p:spPr>
          <a:xfrm>
            <a:off x="1388068" y="6284595"/>
            <a:ext cx="3925243" cy="3770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000" b="1" dirty="0">
                <a:solidFill>
                  <a:schemeClr val="bg1"/>
                </a:solidFill>
                <a:latin typeface="18 VAG Rounded Bold   07390" pitchFamily="2" charset="0"/>
                <a:cs typeface="Courier New" panose="02070309020205020404" pitchFamily="49" charset="0"/>
              </a:rPr>
              <a:t>Immediate </a:t>
            </a:r>
            <a:r>
              <a:rPr lang="en-US" sz="20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imm</a:t>
            </a:r>
            <a:r>
              <a:rPr lang="en-US" sz="20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[31:0]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3BE2BE8-F10F-5BCC-8996-966494FBCEAD}"/>
              </a:ext>
            </a:extLst>
          </p:cNvPr>
          <p:cNvSpPr txBox="1"/>
          <p:nvPr/>
        </p:nvSpPr>
        <p:spPr>
          <a:xfrm>
            <a:off x="126237" y="976809"/>
            <a:ext cx="3925243" cy="3770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000" b="1" dirty="0">
                <a:solidFill>
                  <a:schemeClr val="bg1"/>
                </a:solidFill>
                <a:latin typeface="18 VAG Rounded Bold   07390" pitchFamily="2" charset="0"/>
                <a:cs typeface="Courier New" panose="02070309020205020404" pitchFamily="49" charset="0"/>
              </a:rPr>
              <a:t>Instruction </a:t>
            </a:r>
            <a:r>
              <a:rPr lang="en-US" sz="20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inst</a:t>
            </a:r>
            <a:r>
              <a:rPr lang="en-US" sz="20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[31:0]</a:t>
            </a:r>
          </a:p>
        </p:txBody>
      </p:sp>
    </p:spTree>
    <p:extLst>
      <p:ext uri="{BB962C8B-B14F-4D97-AF65-F5344CB8AC3E}">
        <p14:creationId xmlns:p14="http://schemas.microsoft.com/office/powerpoint/2010/main" val="929897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  <p:bldP spid="12" grpId="0"/>
      <p:bldP spid="13" grpId="0" animBg="1"/>
      <p:bldP spid="14" grpId="0"/>
      <p:bldP spid="18" grpId="0"/>
      <p:bldP spid="27" grpId="0" animBg="1"/>
      <p:bldP spid="28" grpId="0" animBg="1"/>
      <p:bldP spid="29" grpId="0" animBg="1"/>
      <p:bldP spid="33" grpId="0" animBg="1"/>
      <p:bldP spid="5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ACA755B-93F3-A89D-2659-1A465250CB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Implementing Loads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Implementing Stores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Adding B-Type (Branches)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Designing the Immediate Generation Block, Part 2</a:t>
            </a:r>
          </a:p>
          <a:p>
            <a:r>
              <a:rPr lang="en-US" dirty="0"/>
              <a:t>Adding Jumps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jal</a:t>
            </a:r>
            <a:r>
              <a:rPr lang="en-US" dirty="0"/>
              <a:t>,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jalr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Adding U-Types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And in Conclusion…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FF41A20-6AE6-AC58-1381-F24F46BC2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Jumps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jal</a:t>
            </a:r>
            <a:r>
              <a:rPr lang="en-US" dirty="0"/>
              <a:t>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jalr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6902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827A5B-28F7-78D0-CFAB-0E3BCFB309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J-Format: Unconditional Jump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968BD62-AAB8-7264-850E-08CFCB142C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413" y="916711"/>
            <a:ext cx="11332079" cy="768096"/>
          </a:xfrm>
        </p:spPr>
        <p:txBody>
          <a:bodyPr>
            <a:normAutofit/>
          </a:bodyPr>
          <a:lstStyle/>
          <a:p>
            <a:pPr>
              <a:buClr>
                <a:schemeClr val="bg1"/>
              </a:buClr>
            </a:pPr>
            <a:r>
              <a:rPr lang="en-US" sz="3200" b="0" dirty="0">
                <a:solidFill>
                  <a:schemeClr val="accent4"/>
                </a:solidFill>
                <a:latin typeface="18 VAG Rounded Light   02390" pitchFamily="2" charset="0"/>
              </a:rPr>
              <a:t>J-Format</a:t>
            </a:r>
            <a:r>
              <a:rPr lang="en-US" sz="3200" dirty="0"/>
              <a:t>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FAE9A0-EF82-0F00-2EE0-A1D9AFE97C0E}"/>
              </a:ext>
            </a:extLst>
          </p:cNvPr>
          <p:cNvSpPr txBox="1"/>
          <p:nvPr/>
        </p:nvSpPr>
        <p:spPr>
          <a:xfrm>
            <a:off x="8878534" y="3027293"/>
            <a:ext cx="25702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BRANCH</a:t>
            </a:r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0BF12841-8A5E-1490-FF3F-D419830C8B38}"/>
              </a:ext>
            </a:extLst>
          </p:cNvPr>
          <p:cNvSpPr txBox="1">
            <a:spLocks/>
          </p:cNvSpPr>
          <p:nvPr/>
        </p:nvSpPr>
        <p:spPr>
          <a:xfrm>
            <a:off x="288413" y="3367507"/>
            <a:ext cx="11768604" cy="27589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67772" indent="-383108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Tx/>
              <a:buSzPct val="95000"/>
              <a:buFont typeface="Wingdings" pitchFamily="2" charset="2"/>
              <a:buChar char="§"/>
              <a:tabLst/>
              <a:defRPr sz="3600" b="1" i="0" kern="1200">
                <a:ln>
                  <a:noFill/>
                </a:ln>
                <a:solidFill>
                  <a:schemeClr val="bg1">
                    <a:alpha val="99000"/>
                  </a:schemeClr>
                </a:solidFill>
                <a:latin typeface="18 VAG Rounded Bold   07390" pitchFamily="2" charset="0"/>
                <a:ea typeface="+mn-ea"/>
                <a:cs typeface="+mn-cs"/>
              </a:defRPr>
            </a:lvl1pPr>
            <a:lvl2pPr marL="768331" indent="-311143" algn="l" defTabSz="914377" rtl="0" eaLnBrk="1" latinLnBrk="0" hangingPunct="1">
              <a:lnSpc>
                <a:spcPct val="100000"/>
              </a:lnSpc>
              <a:spcBef>
                <a:spcPts val="500"/>
              </a:spcBef>
              <a:buSzPct val="90000"/>
              <a:buFont typeface=".Hiragino Kaku Gothic Interface W3"/>
              <a:buChar char="▫"/>
              <a:tabLst/>
              <a:defRPr sz="3200" b="0" i="0" kern="1200">
                <a:solidFill>
                  <a:schemeClr val="accent2"/>
                </a:solidFill>
                <a:latin typeface="18 VAG Rounded Light   02390" pitchFamily="2" charset="0"/>
                <a:ea typeface="+mn-ea"/>
                <a:cs typeface="+mn-cs"/>
              </a:defRPr>
            </a:lvl2pPr>
            <a:lvl3pPr marL="1066773" indent="-298443" algn="l" defTabSz="914377" rtl="0" eaLnBrk="1" latinLnBrk="0" hangingPunct="1">
              <a:lnSpc>
                <a:spcPct val="100000"/>
              </a:lnSpc>
              <a:spcBef>
                <a:spcPts val="500"/>
              </a:spcBef>
              <a:buFont typeface=".Hiragino Kaku Gothic Interface W3"/>
              <a:buChar char="▪"/>
              <a:tabLst/>
              <a:defRPr sz="2800" b="0" i="0" kern="1200">
                <a:solidFill>
                  <a:schemeClr val="accent1"/>
                </a:solidFill>
                <a:latin typeface="18 VAG Rounded Light   02390" pitchFamily="2" charset="0"/>
                <a:ea typeface="+mn-ea"/>
                <a:cs typeface="+mn-cs"/>
              </a:defRPr>
            </a:lvl3pPr>
            <a:lvl4pPr marL="1449881" indent="-298443" algn="l" defTabSz="914377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b="0" i="0" kern="1200">
                <a:solidFill>
                  <a:schemeClr val="accent3"/>
                </a:solidFill>
                <a:latin typeface="18 VAG Rounded Light   02390" pitchFamily="2" charset="0"/>
                <a:ea typeface="+mn-ea"/>
                <a:cs typeface="+mn-cs"/>
              </a:defRPr>
            </a:lvl4pPr>
            <a:lvl5pPr marL="1763140" indent="-226478" algn="l" defTabSz="914377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b="0" i="0" kern="1200">
                <a:solidFill>
                  <a:schemeClr val="bg2"/>
                </a:solidFill>
                <a:latin typeface="18 VAG Rounded Light   02390" pitchFamily="2" charset="0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bg1"/>
              </a:buClr>
            </a:pPr>
            <a:r>
              <a:rPr lang="en-US" sz="3200" dirty="0"/>
              <a:t>New immediate format!</a:t>
            </a:r>
            <a:endParaRPr lang="en-US" sz="2800" dirty="0"/>
          </a:p>
          <a:p>
            <a:pPr>
              <a:buClr>
                <a:schemeClr val="bg1"/>
              </a:buClr>
            </a:pPr>
            <a:r>
              <a:rPr lang="en-US" sz="3200" dirty="0"/>
              <a:t>State Elements updated:</a:t>
            </a:r>
          </a:p>
          <a:p>
            <a:pPr lvl="1"/>
            <a:r>
              <a:rPr lang="en-US" sz="2800" dirty="0"/>
              <a:t>PC		</a:t>
            </a:r>
            <a:r>
              <a:rPr lang="en-US" sz="28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PC = PC + </a:t>
            </a:r>
            <a:r>
              <a:rPr lang="en-US" sz="2800" b="1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imm</a:t>
            </a:r>
            <a:r>
              <a:rPr lang="en-US" sz="2800" dirty="0"/>
              <a:t>   (unconditional PC-relative jump)</a:t>
            </a:r>
          </a:p>
          <a:p>
            <a:pPr lvl="1"/>
            <a:r>
              <a:rPr lang="en-US" sz="2800" dirty="0" err="1"/>
              <a:t>RegFile</a:t>
            </a:r>
            <a:r>
              <a:rPr lang="en-US" sz="2800" dirty="0"/>
              <a:t>		</a:t>
            </a:r>
            <a:r>
              <a:rPr lang="en-US" sz="2800" b="1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rd</a:t>
            </a:r>
            <a:r>
              <a:rPr lang="en-US" sz="28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PC + 4</a:t>
            </a:r>
            <a:endParaRPr lang="en-US" sz="28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FEE7A8A-E7EF-FEFC-3E6E-BD58F12E8766}"/>
              </a:ext>
            </a:extLst>
          </p:cNvPr>
          <p:cNvSpPr/>
          <p:nvPr/>
        </p:nvSpPr>
        <p:spPr>
          <a:xfrm>
            <a:off x="2675242" y="1357106"/>
            <a:ext cx="684151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5007" indent="-75007" algn="ctr"/>
            <a:r>
              <a:rPr lang="en-US" sz="3600" b="1" dirty="0" err="1">
                <a:solidFill>
                  <a:schemeClr val="bg1"/>
                </a:solidFill>
                <a:latin typeface="Courier"/>
                <a:cs typeface="Courier"/>
              </a:rPr>
              <a:t>jal</a:t>
            </a:r>
            <a:r>
              <a:rPr lang="en-US" sz="3600" b="1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3600" b="1" dirty="0" err="1">
                <a:solidFill>
                  <a:schemeClr val="bg1"/>
                </a:solidFill>
                <a:latin typeface="Courier"/>
                <a:cs typeface="Courier"/>
              </a:rPr>
              <a:t>rd</a:t>
            </a:r>
            <a:r>
              <a:rPr lang="en-US" sz="3600" b="1" dirty="0">
                <a:solidFill>
                  <a:schemeClr val="bg1"/>
                </a:solidFill>
                <a:latin typeface="Courier"/>
                <a:cs typeface="Courier"/>
              </a:rPr>
              <a:t>, Label</a:t>
            </a:r>
            <a:endParaRPr lang="en-US" sz="3600" b="1" dirty="0">
              <a:solidFill>
                <a:schemeClr val="accent5"/>
              </a:solidFill>
              <a:latin typeface="Courier"/>
              <a:cs typeface="Courier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6FCD406-7644-0FD9-310E-FED37596E4A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20081512"/>
              </p:ext>
            </p:extLst>
          </p:nvPr>
        </p:nvGraphicFramePr>
        <p:xfrm>
          <a:off x="899841" y="2227221"/>
          <a:ext cx="10392318" cy="98449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49520">
                  <a:extLst>
                    <a:ext uri="{9D8B030D-6E8A-4147-A177-3AD203B41FA5}">
                      <a16:colId xmlns:a16="http://schemas.microsoft.com/office/drawing/2014/main" val="1624853830"/>
                    </a:ext>
                  </a:extLst>
                </a:gridCol>
                <a:gridCol w="324760">
                  <a:extLst>
                    <a:ext uri="{9D8B030D-6E8A-4147-A177-3AD203B41FA5}">
                      <a16:colId xmlns:a16="http://schemas.microsoft.com/office/drawing/2014/main" val="888743132"/>
                    </a:ext>
                  </a:extLst>
                </a:gridCol>
                <a:gridCol w="324760">
                  <a:extLst>
                    <a:ext uri="{9D8B030D-6E8A-4147-A177-3AD203B41FA5}">
                      <a16:colId xmlns:a16="http://schemas.microsoft.com/office/drawing/2014/main" val="928495398"/>
                    </a:ext>
                  </a:extLst>
                </a:gridCol>
                <a:gridCol w="324760">
                  <a:extLst>
                    <a:ext uri="{9D8B030D-6E8A-4147-A177-3AD203B41FA5}">
                      <a16:colId xmlns:a16="http://schemas.microsoft.com/office/drawing/2014/main" val="4258887520"/>
                    </a:ext>
                  </a:extLst>
                </a:gridCol>
                <a:gridCol w="649520">
                  <a:extLst>
                    <a:ext uri="{9D8B030D-6E8A-4147-A177-3AD203B41FA5}">
                      <a16:colId xmlns:a16="http://schemas.microsoft.com/office/drawing/2014/main" val="4279900494"/>
                    </a:ext>
                  </a:extLst>
                </a:gridCol>
                <a:gridCol w="649520">
                  <a:extLst>
                    <a:ext uri="{9D8B030D-6E8A-4147-A177-3AD203B41FA5}">
                      <a16:colId xmlns:a16="http://schemas.microsoft.com/office/drawing/2014/main" val="797878386"/>
                    </a:ext>
                  </a:extLst>
                </a:gridCol>
                <a:gridCol w="324760">
                  <a:extLst>
                    <a:ext uri="{9D8B030D-6E8A-4147-A177-3AD203B41FA5}">
                      <a16:colId xmlns:a16="http://schemas.microsoft.com/office/drawing/2014/main" val="3004986411"/>
                    </a:ext>
                  </a:extLst>
                </a:gridCol>
                <a:gridCol w="649520">
                  <a:extLst>
                    <a:ext uri="{9D8B030D-6E8A-4147-A177-3AD203B41FA5}">
                      <a16:colId xmlns:a16="http://schemas.microsoft.com/office/drawing/2014/main" val="62611582"/>
                    </a:ext>
                  </a:extLst>
                </a:gridCol>
                <a:gridCol w="649520">
                  <a:extLst>
                    <a:ext uri="{9D8B030D-6E8A-4147-A177-3AD203B41FA5}">
                      <a16:colId xmlns:a16="http://schemas.microsoft.com/office/drawing/2014/main" val="1657610230"/>
                    </a:ext>
                  </a:extLst>
                </a:gridCol>
                <a:gridCol w="324760">
                  <a:extLst>
                    <a:ext uri="{9D8B030D-6E8A-4147-A177-3AD203B41FA5}">
                      <a16:colId xmlns:a16="http://schemas.microsoft.com/office/drawing/2014/main" val="2935468491"/>
                    </a:ext>
                  </a:extLst>
                </a:gridCol>
                <a:gridCol w="649520">
                  <a:extLst>
                    <a:ext uri="{9D8B030D-6E8A-4147-A177-3AD203B41FA5}">
                      <a16:colId xmlns:a16="http://schemas.microsoft.com/office/drawing/2014/main" val="1797088917"/>
                    </a:ext>
                  </a:extLst>
                </a:gridCol>
                <a:gridCol w="487140">
                  <a:extLst>
                    <a:ext uri="{9D8B030D-6E8A-4147-A177-3AD203B41FA5}">
                      <a16:colId xmlns:a16="http://schemas.microsoft.com/office/drawing/2014/main" val="953689441"/>
                    </a:ext>
                  </a:extLst>
                </a:gridCol>
                <a:gridCol w="487140">
                  <a:extLst>
                    <a:ext uri="{9D8B030D-6E8A-4147-A177-3AD203B41FA5}">
                      <a16:colId xmlns:a16="http://schemas.microsoft.com/office/drawing/2014/main" val="1552716741"/>
                    </a:ext>
                  </a:extLst>
                </a:gridCol>
                <a:gridCol w="649520">
                  <a:extLst>
                    <a:ext uri="{9D8B030D-6E8A-4147-A177-3AD203B41FA5}">
                      <a16:colId xmlns:a16="http://schemas.microsoft.com/office/drawing/2014/main" val="2842259910"/>
                    </a:ext>
                  </a:extLst>
                </a:gridCol>
                <a:gridCol w="324760">
                  <a:extLst>
                    <a:ext uri="{9D8B030D-6E8A-4147-A177-3AD203B41FA5}">
                      <a16:colId xmlns:a16="http://schemas.microsoft.com/office/drawing/2014/main" val="264973538"/>
                    </a:ext>
                  </a:extLst>
                </a:gridCol>
                <a:gridCol w="649520">
                  <a:extLst>
                    <a:ext uri="{9D8B030D-6E8A-4147-A177-3AD203B41FA5}">
                      <a16:colId xmlns:a16="http://schemas.microsoft.com/office/drawing/2014/main" val="3901696933"/>
                    </a:ext>
                  </a:extLst>
                </a:gridCol>
                <a:gridCol w="649520">
                  <a:extLst>
                    <a:ext uri="{9D8B030D-6E8A-4147-A177-3AD203B41FA5}">
                      <a16:colId xmlns:a16="http://schemas.microsoft.com/office/drawing/2014/main" val="2051879303"/>
                    </a:ext>
                  </a:extLst>
                </a:gridCol>
                <a:gridCol w="324760">
                  <a:extLst>
                    <a:ext uri="{9D8B030D-6E8A-4147-A177-3AD203B41FA5}">
                      <a16:colId xmlns:a16="http://schemas.microsoft.com/office/drawing/2014/main" val="854787181"/>
                    </a:ext>
                  </a:extLst>
                </a:gridCol>
                <a:gridCol w="324760">
                  <a:extLst>
                    <a:ext uri="{9D8B030D-6E8A-4147-A177-3AD203B41FA5}">
                      <a16:colId xmlns:a16="http://schemas.microsoft.com/office/drawing/2014/main" val="3270592488"/>
                    </a:ext>
                  </a:extLst>
                </a:gridCol>
                <a:gridCol w="324760">
                  <a:extLst>
                    <a:ext uri="{9D8B030D-6E8A-4147-A177-3AD203B41FA5}">
                      <a16:colId xmlns:a16="http://schemas.microsoft.com/office/drawing/2014/main" val="2901077752"/>
                    </a:ext>
                  </a:extLst>
                </a:gridCol>
                <a:gridCol w="649518">
                  <a:extLst>
                    <a:ext uri="{9D8B030D-6E8A-4147-A177-3AD203B41FA5}">
                      <a16:colId xmlns:a16="http://schemas.microsoft.com/office/drawing/2014/main" val="4059237148"/>
                    </a:ext>
                  </a:extLst>
                </a:gridCol>
              </a:tblGrid>
              <a:tr h="333922">
                <a:tc>
                  <a:txBody>
                    <a:bodyPr/>
                    <a:lstStyle/>
                    <a:p>
                      <a:pPr algn="l"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31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endParaRPr lang="en-US" sz="1600" b="0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endParaRPr lang="en-US" sz="1600" b="0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endParaRPr lang="en-US" sz="1600" b="0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24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endParaRPr lang="en-US" sz="1600" b="0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20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19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endParaRPr lang="en-US" sz="1600" b="0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15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14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12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11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endParaRPr lang="en-US" sz="1600" b="0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7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6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endParaRPr lang="en-US" sz="1600" b="0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endParaRPr lang="en-US" sz="1600" b="0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endParaRPr lang="en-US" sz="1600" b="0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83741400"/>
                  </a:ext>
                </a:extLst>
              </a:tr>
              <a:tr h="306168">
                <a:tc gridSpan="5"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700" b="1" i="0" dirty="0" err="1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imm</a:t>
                      </a:r>
                      <a:r>
                        <a:rPr lang="en-US" sz="1700" b="1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[20|10:5]</a:t>
                      </a: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700" b="1" i="0" dirty="0" err="1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imm</a:t>
                      </a:r>
                      <a:r>
                        <a:rPr lang="en-US" sz="1700" b="1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[4:1,11]</a:t>
                      </a: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5"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700" b="1" i="0" dirty="0" err="1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imm</a:t>
                      </a:r>
                      <a:r>
                        <a:rPr lang="en-US" sz="1700" b="1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[19:12]</a:t>
                      </a: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endParaRPr lang="en-US" sz="1700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700" b="1" i="0" dirty="0" err="1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rd</a:t>
                      </a:r>
                      <a:endParaRPr lang="en-US" sz="1700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5"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700" b="1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opcode</a:t>
                      </a: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2588811"/>
                  </a:ext>
                </a:extLst>
              </a:tr>
              <a:tr h="319480">
                <a:tc gridSpan="5"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7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T w="12700" cmpd="sng">
                      <a:noFill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5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T w="12700" cmpd="sng">
                      <a:noFill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8</a:t>
                      </a: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T w="12700" cmpd="sng">
                      <a:noFill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endParaRPr lang="en-US" sz="1600" b="0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5</a:t>
                      </a: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T w="12700" cmpd="sng">
                      <a:noFill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7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T w="12700" cmpd="sng">
                      <a:noFill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0275478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89DBEEE0-3AC7-B524-CEDB-D41B7B5C6F61}"/>
              </a:ext>
            </a:extLst>
          </p:cNvPr>
          <p:cNvSpPr txBox="1"/>
          <p:nvPr/>
        </p:nvSpPr>
        <p:spPr>
          <a:xfrm>
            <a:off x="5375248" y="3435496"/>
            <a:ext cx="19688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solidFill>
                  <a:schemeClr val="accent1"/>
                </a:solidFill>
                <a:latin typeface="18 VAG Rounded Light   02390" pitchFamily="2" charset="0"/>
              </a:rPr>
              <a:t>(see Project 3)</a:t>
            </a:r>
          </a:p>
        </p:txBody>
      </p:sp>
      <p:sp>
        <p:nvSpPr>
          <p:cNvPr id="11" name="Right Brace 10">
            <a:extLst>
              <a:ext uri="{FF2B5EF4-FFF2-40B4-BE49-F238E27FC236}">
                <a16:creationId xmlns:a16="http://schemas.microsoft.com/office/drawing/2014/main" id="{5EF0FE13-C280-9A56-15E6-E9A1DD5191C9}"/>
              </a:ext>
            </a:extLst>
          </p:cNvPr>
          <p:cNvSpPr/>
          <p:nvPr/>
        </p:nvSpPr>
        <p:spPr>
          <a:xfrm>
            <a:off x="5794977" y="5100109"/>
            <a:ext cx="274320" cy="599440"/>
          </a:xfrm>
          <a:prstGeom prst="rightBrace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607AD66-6B9A-9151-8381-154C69DEFB51}"/>
              </a:ext>
            </a:extLst>
          </p:cNvPr>
          <p:cNvSpPr txBox="1"/>
          <p:nvPr/>
        </p:nvSpPr>
        <p:spPr>
          <a:xfrm>
            <a:off x="6069297" y="5118196"/>
            <a:ext cx="402385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solidFill>
                  <a:schemeClr val="accent1"/>
                </a:solidFill>
                <a:latin typeface="18 VAG Rounded Light   02390" pitchFamily="2" charset="0"/>
              </a:rPr>
              <a:t>Save return address</a:t>
            </a:r>
            <a:br>
              <a:rPr lang="en-US" sz="2400" dirty="0">
                <a:solidFill>
                  <a:schemeClr val="accent1"/>
                </a:solidFill>
                <a:latin typeface="18 VAG Rounded Light   02390" pitchFamily="2" charset="0"/>
              </a:rPr>
            </a:br>
            <a:r>
              <a:rPr lang="en-US" sz="2400" dirty="0">
                <a:solidFill>
                  <a:schemeClr val="accent1"/>
                </a:solidFill>
                <a:latin typeface="18 VAG Rounded Light   02390" pitchFamily="2" charset="0"/>
              </a:rPr>
              <a:t>to </a:t>
            </a:r>
            <a:r>
              <a:rPr lang="en-US" sz="2400" dirty="0" err="1">
                <a:solidFill>
                  <a:schemeClr val="accent1"/>
                </a:solidFill>
                <a:latin typeface="18 VAG Rounded Light   02390" pitchFamily="2" charset="0"/>
              </a:rPr>
              <a:t>RegFile</a:t>
            </a:r>
            <a:r>
              <a:rPr lang="en-US" sz="2400" dirty="0">
                <a:solidFill>
                  <a:schemeClr val="accent1"/>
                </a:solidFill>
                <a:latin typeface="18 VAG Rounded Light   02390" pitchFamily="2" charset="0"/>
              </a:rPr>
              <a:t> destination register.</a:t>
            </a:r>
          </a:p>
        </p:txBody>
      </p:sp>
    </p:spTree>
    <p:extLst>
      <p:ext uri="{BB962C8B-B14F-4D97-AF65-F5344CB8AC3E}">
        <p14:creationId xmlns:p14="http://schemas.microsoft.com/office/powerpoint/2010/main" val="2994214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1" grpId="0" animBg="1"/>
      <p:bldP spid="1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id="{4D67F4C3-EE0B-0AB6-C888-18BABDC42D15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006389" y="2371414"/>
            <a:ext cx="477525" cy="270723"/>
          </a:xfrm>
          <a:prstGeom prst="bentConnector3">
            <a:avLst>
              <a:gd name="adj1" fmla="val -2954"/>
            </a:avLst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0B0524C-B3D6-FA0D-AA74-AEEC706BF9C3}"/>
              </a:ext>
            </a:extLst>
          </p:cNvPr>
          <p:cNvGrpSpPr/>
          <p:nvPr/>
        </p:nvGrpSpPr>
        <p:grpSpPr>
          <a:xfrm>
            <a:off x="669619" y="2248996"/>
            <a:ext cx="2712208" cy="1271016"/>
            <a:chOff x="669619" y="2248996"/>
            <a:chExt cx="2712208" cy="1271016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29D4ABCB-6D72-088C-EB33-ED8335AEC873}"/>
                </a:ext>
              </a:extLst>
            </p:cNvPr>
            <p:cNvGrpSpPr/>
            <p:nvPr/>
          </p:nvGrpSpPr>
          <p:grpSpPr>
            <a:xfrm>
              <a:off x="669619" y="2260284"/>
              <a:ext cx="2712208" cy="1242570"/>
              <a:chOff x="669619" y="2260284"/>
              <a:chExt cx="2712208" cy="1242570"/>
            </a:xfrm>
          </p:grpSpPr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C7AFEF1A-E253-1F7D-ACD5-B188F341E97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5203" y="2260284"/>
                <a:ext cx="2706624" cy="1985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27D95047-B73D-2607-2946-9E98AFB3468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9619" y="3502852"/>
                <a:ext cx="274320" cy="2"/>
              </a:xfrm>
              <a:prstGeom prst="straightConnector1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C49B0D19-D590-586B-8A00-1EBB61A1D5A5}"/>
                </a:ext>
              </a:extLst>
            </p:cNvPr>
            <p:cNvCxnSpPr/>
            <p:nvPr/>
          </p:nvCxnSpPr>
          <p:spPr>
            <a:xfrm flipH="1">
              <a:off x="675203" y="2248996"/>
              <a:ext cx="0" cy="1271016"/>
            </a:xfrm>
            <a:prstGeom prst="line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0F34E2EF-E6E4-480A-85BB-220BE1C28AFF}"/>
              </a:ext>
            </a:extLst>
          </p:cNvPr>
          <p:cNvSpPr/>
          <p:nvPr/>
        </p:nvSpPr>
        <p:spPr>
          <a:xfrm>
            <a:off x="4095066" y="4684066"/>
            <a:ext cx="734547" cy="615137"/>
          </a:xfrm>
          <a:prstGeom prst="roundRect">
            <a:avLst/>
          </a:prstGeom>
          <a:noFill/>
          <a:ln w="1905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r>
              <a:rPr lang="en-US" sz="1400" dirty="0" err="1">
                <a:solidFill>
                  <a:schemeClr val="bg1"/>
                </a:solidFill>
                <a:latin typeface="18 VAG Rounded Light   02390" pitchFamily="2" charset="0"/>
              </a:rPr>
              <a:t>Imm</a:t>
            </a:r>
            <a:r>
              <a:rPr lang="en-US" sz="1400" dirty="0">
                <a:solidFill>
                  <a:schemeClr val="bg1"/>
                </a:solidFill>
                <a:latin typeface="18 VAG Rounded Light   02390" pitchFamily="2" charset="0"/>
              </a:rPr>
              <a:t>. Gen</a:t>
            </a:r>
          </a:p>
        </p:txBody>
      </p:sp>
      <p:cxnSp>
        <p:nvCxnSpPr>
          <p:cNvPr id="476" name="Straight Arrow Connector 475">
            <a:extLst>
              <a:ext uri="{FF2B5EF4-FFF2-40B4-BE49-F238E27FC236}">
                <a16:creationId xmlns:a16="http://schemas.microsoft.com/office/drawing/2014/main" id="{542881D0-E006-5FD1-06B4-BF7FDE875101}"/>
              </a:ext>
            </a:extLst>
          </p:cNvPr>
          <p:cNvCxnSpPr>
            <a:cxnSpLocks/>
          </p:cNvCxnSpPr>
          <p:nvPr/>
        </p:nvCxnSpPr>
        <p:spPr>
          <a:xfrm>
            <a:off x="6985475" y="4381734"/>
            <a:ext cx="0" cy="1184173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8" name="Straight Arrow Connector 477">
            <a:extLst>
              <a:ext uri="{FF2B5EF4-FFF2-40B4-BE49-F238E27FC236}">
                <a16:creationId xmlns:a16="http://schemas.microsoft.com/office/drawing/2014/main" id="{DB1CA216-A44B-94A2-491B-0FE076CC9699}"/>
              </a:ext>
            </a:extLst>
          </p:cNvPr>
          <p:cNvCxnSpPr>
            <a:cxnSpLocks/>
          </p:cNvCxnSpPr>
          <p:nvPr/>
        </p:nvCxnSpPr>
        <p:spPr>
          <a:xfrm>
            <a:off x="7198463" y="4391981"/>
            <a:ext cx="0" cy="1173926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6" name="Straight Arrow Connector 425">
            <a:extLst>
              <a:ext uri="{FF2B5EF4-FFF2-40B4-BE49-F238E27FC236}">
                <a16:creationId xmlns:a16="http://schemas.microsoft.com/office/drawing/2014/main" id="{E4D1DEAE-7AAB-4FA5-9AC7-CEF254DF6C1E}"/>
              </a:ext>
            </a:extLst>
          </p:cNvPr>
          <p:cNvCxnSpPr>
            <a:cxnSpLocks/>
          </p:cNvCxnSpPr>
          <p:nvPr/>
        </p:nvCxnSpPr>
        <p:spPr>
          <a:xfrm>
            <a:off x="7983123" y="4427042"/>
            <a:ext cx="301752" cy="1490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163182A8-AAC2-5CFD-2ED1-D6AE1F385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tabLst>
                <a:tab pos="10280650" algn="r"/>
              </a:tabLst>
            </a:pPr>
            <a:r>
              <a:rPr lang="en-US" dirty="0"/>
              <a:t>Block Updates Needed for </a:t>
            </a:r>
            <a:r>
              <a:rPr lang="en-US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JAL</a:t>
            </a:r>
          </a:p>
        </p:txBody>
      </p:sp>
      <p:sp>
        <p:nvSpPr>
          <p:cNvPr id="184" name="Line 86">
            <a:extLst>
              <a:ext uri="{FF2B5EF4-FFF2-40B4-BE49-F238E27FC236}">
                <a16:creationId xmlns:a16="http://schemas.microsoft.com/office/drawing/2014/main" id="{06A984C2-C1BE-5F6D-FBBD-BEB503CEC828}"/>
              </a:ext>
            </a:extLst>
          </p:cNvPr>
          <p:cNvSpPr>
            <a:spLocks noChangeShapeType="1"/>
          </p:cNvSpPr>
          <p:nvPr/>
        </p:nvSpPr>
        <p:spPr bwMode="auto">
          <a:xfrm>
            <a:off x="3802643" y="2384802"/>
            <a:ext cx="7082471" cy="11296"/>
          </a:xfrm>
          <a:prstGeom prst="line">
            <a:avLst/>
          </a:prstGeom>
          <a:noFill/>
          <a:ln w="28575" cap="rnd">
            <a:solidFill>
              <a:schemeClr val="bg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125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VAG Rundschrift D Light"/>
              <a:ea typeface="ＭＳ Ｐゴシック" pitchFamily="-1" charset="-128"/>
            </a:endParaRPr>
          </a:p>
        </p:txBody>
      </p:sp>
      <p:sp>
        <p:nvSpPr>
          <p:cNvPr id="307" name="Rectangle 306">
            <a:extLst>
              <a:ext uri="{FF2B5EF4-FFF2-40B4-BE49-F238E27FC236}">
                <a16:creationId xmlns:a16="http://schemas.microsoft.com/office/drawing/2014/main" id="{5E2B3D3E-7682-F6FD-4010-CC6BCDC1F9BA}"/>
              </a:ext>
            </a:extLst>
          </p:cNvPr>
          <p:cNvSpPr/>
          <p:nvPr/>
        </p:nvSpPr>
        <p:spPr>
          <a:xfrm>
            <a:off x="2124990" y="3375224"/>
            <a:ext cx="934483" cy="1152150"/>
          </a:xfrm>
          <a:prstGeom prst="rect">
            <a:avLst/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b"/>
          <a:lstStyle/>
          <a:p>
            <a:r>
              <a:rPr lang="en-US" sz="1400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18 VAG Rounded Light   02390" pitchFamily="2" charset="0"/>
              </a:rPr>
              <a:t>addr</a:t>
            </a:r>
            <a:endParaRPr lang="en-US" sz="1400" i="1" dirty="0">
              <a:solidFill>
                <a:schemeClr val="tx1">
                  <a:lumMod val="50000"/>
                  <a:lumOff val="50000"/>
                </a:schemeClr>
              </a:solidFill>
              <a:latin typeface="18 VAG Rounded Light   02390" pitchFamily="2" charset="0"/>
            </a:endParaRPr>
          </a:p>
          <a:p>
            <a:pPr algn="r"/>
            <a:r>
              <a:rPr lang="en-US" sz="1400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18 VAG Rounded Light   02390" pitchFamily="2" charset="0"/>
              </a:rPr>
              <a:t>inst</a:t>
            </a:r>
            <a:endParaRPr lang="en-US" sz="1400" i="1" dirty="0">
              <a:solidFill>
                <a:schemeClr val="tx1">
                  <a:lumMod val="50000"/>
                  <a:lumOff val="50000"/>
                </a:schemeClr>
              </a:solidFill>
              <a:latin typeface="18 VAG Rounded Light   02390" pitchFamily="2" charset="0"/>
            </a:endParaRPr>
          </a:p>
          <a:p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  <a:latin typeface="18 VAG Rounded Light   02390" pitchFamily="2" charset="0"/>
            </a:endParaRPr>
          </a:p>
          <a:p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IMEM</a:t>
            </a:r>
          </a:p>
        </p:txBody>
      </p:sp>
      <p:sp>
        <p:nvSpPr>
          <p:cNvPr id="320" name="Rounded Rectangle 319">
            <a:extLst>
              <a:ext uri="{FF2B5EF4-FFF2-40B4-BE49-F238E27FC236}">
                <a16:creationId xmlns:a16="http://schemas.microsoft.com/office/drawing/2014/main" id="{4FDE1979-E809-7A50-A64F-A7DC871340D6}"/>
              </a:ext>
            </a:extLst>
          </p:cNvPr>
          <p:cNvSpPr/>
          <p:nvPr/>
        </p:nvSpPr>
        <p:spPr>
          <a:xfrm>
            <a:off x="6623312" y="3477823"/>
            <a:ext cx="723547" cy="890604"/>
          </a:xfrm>
          <a:prstGeom prst="roundRect">
            <a:avLst/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18 VAG Rounded Light   02390" pitchFamily="2" charset="0"/>
              </a:rPr>
              <a:t>Branch Comp.</a:t>
            </a:r>
          </a:p>
        </p:txBody>
      </p:sp>
      <p:sp>
        <p:nvSpPr>
          <p:cNvPr id="324" name="Freeform 323">
            <a:extLst>
              <a:ext uri="{FF2B5EF4-FFF2-40B4-BE49-F238E27FC236}">
                <a16:creationId xmlns:a16="http://schemas.microsoft.com/office/drawing/2014/main" id="{C3F319D4-E9C9-BF79-1D0B-B024CF36D456}"/>
              </a:ext>
            </a:extLst>
          </p:cNvPr>
          <p:cNvSpPr>
            <a:spLocks/>
          </p:cNvSpPr>
          <p:nvPr/>
        </p:nvSpPr>
        <p:spPr>
          <a:xfrm>
            <a:off x="2458278" y="2385959"/>
            <a:ext cx="644039" cy="714015"/>
          </a:xfrm>
          <a:custGeom>
            <a:avLst/>
            <a:gdLst>
              <a:gd name="connsiteX0" fmla="*/ 0 w 1793965"/>
              <a:gd name="connsiteY0" fmla="*/ 0 h 4650377"/>
              <a:gd name="connsiteX1" fmla="*/ 0 w 1793965"/>
              <a:gd name="connsiteY1" fmla="*/ 1898469 h 4650377"/>
              <a:gd name="connsiteX2" fmla="*/ 478971 w 1793965"/>
              <a:gd name="connsiteY2" fmla="*/ 2333897 h 4650377"/>
              <a:gd name="connsiteX3" fmla="*/ 0 w 1793965"/>
              <a:gd name="connsiteY3" fmla="*/ 2778034 h 4650377"/>
              <a:gd name="connsiteX4" fmla="*/ 0 w 1793965"/>
              <a:gd name="connsiteY4" fmla="*/ 4650377 h 4650377"/>
              <a:gd name="connsiteX5" fmla="*/ 1793965 w 1793965"/>
              <a:gd name="connsiteY5" fmla="*/ 3666309 h 4650377"/>
              <a:gd name="connsiteX6" fmla="*/ 1793965 w 1793965"/>
              <a:gd name="connsiteY6" fmla="*/ 984069 h 4650377"/>
              <a:gd name="connsiteX7" fmla="*/ 0 w 1793965"/>
              <a:gd name="connsiteY7" fmla="*/ 0 h 4650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3965" h="4650377">
                <a:moveTo>
                  <a:pt x="0" y="0"/>
                </a:moveTo>
                <a:lnTo>
                  <a:pt x="0" y="1898469"/>
                </a:lnTo>
                <a:lnTo>
                  <a:pt x="478971" y="2333897"/>
                </a:lnTo>
                <a:lnTo>
                  <a:pt x="0" y="2778034"/>
                </a:lnTo>
                <a:lnTo>
                  <a:pt x="0" y="4650377"/>
                </a:lnTo>
                <a:lnTo>
                  <a:pt x="1793965" y="3666309"/>
                </a:lnTo>
                <a:lnTo>
                  <a:pt x="1793965" y="984069"/>
                </a:lnTo>
                <a:lnTo>
                  <a:pt x="0" y="0"/>
                </a:lnTo>
                <a:close/>
              </a:path>
            </a:pathLst>
          </a:custGeom>
          <a:noFill/>
          <a:ln w="28575">
            <a:solidFill>
              <a:schemeClr val="tx1">
                <a:lumMod val="50000"/>
                <a:lumOff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rtlCol="0" anchor="ctr"/>
          <a:lstStyle/>
          <a:p>
            <a:pPr algn="r"/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18 VAG Rounded Light   02390" pitchFamily="2" charset="0"/>
              </a:rPr>
              <a:t>add</a:t>
            </a:r>
          </a:p>
        </p:txBody>
      </p:sp>
      <p:sp>
        <p:nvSpPr>
          <p:cNvPr id="329" name="Isosceles Triangle 59">
            <a:extLst>
              <a:ext uri="{FF2B5EF4-FFF2-40B4-BE49-F238E27FC236}">
                <a16:creationId xmlns:a16="http://schemas.microsoft.com/office/drawing/2014/main" id="{4BB69EA9-5AFD-ECF3-6FBC-565768226B64}"/>
              </a:ext>
            </a:extLst>
          </p:cNvPr>
          <p:cNvSpPr/>
          <p:nvPr/>
        </p:nvSpPr>
        <p:spPr>
          <a:xfrm>
            <a:off x="9886099" y="4540637"/>
            <a:ext cx="182880" cy="172777"/>
          </a:xfrm>
          <a:prstGeom prst="triangle">
            <a:avLst/>
          </a:prstGeom>
          <a:noFill/>
          <a:ln w="2857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18 VAG Rounded Light   02390" pitchFamily="2" charset="0"/>
            </a:endParaRPr>
          </a:p>
        </p:txBody>
      </p:sp>
      <p:grpSp>
        <p:nvGrpSpPr>
          <p:cNvPr id="330" name="Group 329">
            <a:extLst>
              <a:ext uri="{FF2B5EF4-FFF2-40B4-BE49-F238E27FC236}">
                <a16:creationId xmlns:a16="http://schemas.microsoft.com/office/drawing/2014/main" id="{B7F7F169-A5F4-56F1-6936-D7E5E795DF1A}"/>
              </a:ext>
            </a:extLst>
          </p:cNvPr>
          <p:cNvGrpSpPr/>
          <p:nvPr/>
        </p:nvGrpSpPr>
        <p:grpSpPr>
          <a:xfrm>
            <a:off x="1430760" y="3270286"/>
            <a:ext cx="349772" cy="747357"/>
            <a:chOff x="959047" y="3126189"/>
            <a:chExt cx="415675" cy="914792"/>
          </a:xfrm>
        </p:grpSpPr>
        <p:sp>
          <p:nvSpPr>
            <p:cNvPr id="331" name="Rectangle 330">
              <a:extLst>
                <a:ext uri="{FF2B5EF4-FFF2-40B4-BE49-F238E27FC236}">
                  <a16:creationId xmlns:a16="http://schemas.microsoft.com/office/drawing/2014/main" id="{A5C8CA32-3065-E6B7-1BD4-077B2DB839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9047" y="3126189"/>
              <a:ext cx="415675" cy="914792"/>
            </a:xfrm>
            <a:prstGeom prst="rect">
              <a:avLst/>
            </a:prstGeom>
            <a:noFill/>
            <a:ln w="28575">
              <a:solidFill>
                <a:schemeClr val="tx1">
                  <a:lumMod val="50000"/>
                  <a:lumOff val="50000"/>
                </a:schemeClr>
              </a:solidFill>
              <a:miter lim="800000"/>
              <a:headEnd/>
              <a:tailEnd/>
            </a:ln>
          </p:spPr>
          <p:txBody>
            <a:bodyPr wrap="none" lIns="68580" tIns="34290" rIns="68580" bIns="34290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LnTx/>
                  <a:uFillTx/>
                  <a:latin typeface="Courier New" panose="02070309020205020404" pitchFamily="49" charset="0"/>
                  <a:ea typeface="ＭＳ Ｐゴシック" pitchFamily="-1" charset="-128"/>
                  <a:cs typeface="Courier New" panose="02070309020205020404" pitchFamily="49" charset="0"/>
                </a:rPr>
                <a:t>PC</a:t>
              </a:r>
            </a:p>
          </p:txBody>
        </p:sp>
        <p:sp>
          <p:nvSpPr>
            <p:cNvPr id="332" name="Isosceles Triangle 58">
              <a:extLst>
                <a:ext uri="{FF2B5EF4-FFF2-40B4-BE49-F238E27FC236}">
                  <a16:creationId xmlns:a16="http://schemas.microsoft.com/office/drawing/2014/main" id="{CC9BC0A6-4DFD-877B-775C-BD92FA021900}"/>
                </a:ext>
              </a:extLst>
            </p:cNvPr>
            <p:cNvSpPr/>
            <p:nvPr/>
          </p:nvSpPr>
          <p:spPr>
            <a:xfrm>
              <a:off x="1069894" y="3868203"/>
              <a:ext cx="221693" cy="172777"/>
            </a:xfrm>
            <a:prstGeom prst="triangle">
              <a:avLst/>
            </a:prstGeom>
            <a:noFill/>
            <a:ln w="2857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18 VAG Rounded Light   02390" pitchFamily="2" charset="0"/>
              </a:endParaRPr>
            </a:p>
          </p:txBody>
        </p:sp>
      </p:grpSp>
      <p:cxnSp>
        <p:nvCxnSpPr>
          <p:cNvPr id="375" name="Elbow Connector 374">
            <a:extLst>
              <a:ext uri="{FF2B5EF4-FFF2-40B4-BE49-F238E27FC236}">
                <a16:creationId xmlns:a16="http://schemas.microsoft.com/office/drawing/2014/main" id="{8CB4FC43-FB1E-DAD9-6933-1031DF7B151C}"/>
              </a:ext>
            </a:extLst>
          </p:cNvPr>
          <p:cNvCxnSpPr>
            <a:cxnSpLocks/>
          </p:cNvCxnSpPr>
          <p:nvPr/>
        </p:nvCxnSpPr>
        <p:spPr>
          <a:xfrm flipV="1">
            <a:off x="3059473" y="3420761"/>
            <a:ext cx="1734699" cy="530538"/>
          </a:xfrm>
          <a:prstGeom prst="bentConnector3">
            <a:avLst>
              <a:gd name="adj1" fmla="val 17787"/>
            </a:avLst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6" name="Straight Arrow Connector 375">
            <a:extLst>
              <a:ext uri="{FF2B5EF4-FFF2-40B4-BE49-F238E27FC236}">
                <a16:creationId xmlns:a16="http://schemas.microsoft.com/office/drawing/2014/main" id="{06C5600C-FF32-7B65-A838-616535BD3D13}"/>
              </a:ext>
            </a:extLst>
          </p:cNvPr>
          <p:cNvCxnSpPr/>
          <p:nvPr/>
        </p:nvCxnSpPr>
        <p:spPr>
          <a:xfrm>
            <a:off x="3357586" y="3685070"/>
            <a:ext cx="1452348" cy="0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7" name="Straight Arrow Connector 376">
            <a:extLst>
              <a:ext uri="{FF2B5EF4-FFF2-40B4-BE49-F238E27FC236}">
                <a16:creationId xmlns:a16="http://schemas.microsoft.com/office/drawing/2014/main" id="{205D2502-C217-CFAD-90DA-7224BAC69EC5}"/>
              </a:ext>
            </a:extLst>
          </p:cNvPr>
          <p:cNvCxnSpPr/>
          <p:nvPr/>
        </p:nvCxnSpPr>
        <p:spPr>
          <a:xfrm>
            <a:off x="3357586" y="3951299"/>
            <a:ext cx="1452348" cy="0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6" name="Straight Arrow Connector 385">
            <a:extLst>
              <a:ext uri="{FF2B5EF4-FFF2-40B4-BE49-F238E27FC236}">
                <a16:creationId xmlns:a16="http://schemas.microsoft.com/office/drawing/2014/main" id="{5795E669-F7FD-51D5-9708-7B3C9BD34CCE}"/>
              </a:ext>
            </a:extLst>
          </p:cNvPr>
          <p:cNvCxnSpPr/>
          <p:nvPr/>
        </p:nvCxnSpPr>
        <p:spPr>
          <a:xfrm>
            <a:off x="3190630" y="3951299"/>
            <a:ext cx="0" cy="1575442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7" name="Straight Arrow Connector 386">
            <a:extLst>
              <a:ext uri="{FF2B5EF4-FFF2-40B4-BE49-F238E27FC236}">
                <a16:creationId xmlns:a16="http://schemas.microsoft.com/office/drawing/2014/main" id="{A5D422CF-1692-106D-093A-8F6E171C79D9}"/>
              </a:ext>
            </a:extLst>
          </p:cNvPr>
          <p:cNvCxnSpPr>
            <a:cxnSpLocks/>
          </p:cNvCxnSpPr>
          <p:nvPr/>
        </p:nvCxnSpPr>
        <p:spPr>
          <a:xfrm flipV="1">
            <a:off x="3187909" y="5013221"/>
            <a:ext cx="914400" cy="0"/>
          </a:xfrm>
          <a:prstGeom prst="straightConnector1">
            <a:avLst/>
          </a:prstGeom>
          <a:ln w="28575">
            <a:solidFill>
              <a:schemeClr val="accent5"/>
            </a:solidFill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3" name="Straight Arrow Connector 392">
            <a:extLst>
              <a:ext uri="{FF2B5EF4-FFF2-40B4-BE49-F238E27FC236}">
                <a16:creationId xmlns:a16="http://schemas.microsoft.com/office/drawing/2014/main" id="{29E1759E-8C1A-B8F6-C0AE-84288FE3023D}"/>
              </a:ext>
            </a:extLst>
          </p:cNvPr>
          <p:cNvCxnSpPr>
            <a:cxnSpLocks/>
          </p:cNvCxnSpPr>
          <p:nvPr/>
        </p:nvCxnSpPr>
        <p:spPr>
          <a:xfrm flipV="1">
            <a:off x="6246033" y="3676635"/>
            <a:ext cx="365760" cy="0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9" name="Elbow Connector 398">
            <a:extLst>
              <a:ext uri="{FF2B5EF4-FFF2-40B4-BE49-F238E27FC236}">
                <a16:creationId xmlns:a16="http://schemas.microsoft.com/office/drawing/2014/main" id="{81177FA1-F44B-D412-678F-D0996FE371E5}"/>
              </a:ext>
            </a:extLst>
          </p:cNvPr>
          <p:cNvCxnSpPr>
            <a:cxnSpLocks/>
          </p:cNvCxnSpPr>
          <p:nvPr/>
        </p:nvCxnSpPr>
        <p:spPr>
          <a:xfrm rot="16200000" flipH="1">
            <a:off x="7031628" y="3034682"/>
            <a:ext cx="94632" cy="1367664"/>
          </a:xfrm>
          <a:prstGeom prst="bentConnector4">
            <a:avLst>
              <a:gd name="adj1" fmla="val -456294"/>
              <a:gd name="adj2" fmla="val 76963"/>
            </a:avLst>
          </a:prstGeom>
          <a:ln w="28575">
            <a:solidFill>
              <a:schemeClr val="tx1">
                <a:lumMod val="50000"/>
                <a:lumOff val="50000"/>
              </a:schemeClr>
            </a:solidFill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5" name="TextBox 404">
            <a:extLst>
              <a:ext uri="{FF2B5EF4-FFF2-40B4-BE49-F238E27FC236}">
                <a16:creationId xmlns:a16="http://schemas.microsoft.com/office/drawing/2014/main" id="{FEB16DF6-43AA-9A5F-FFF9-30CB1A3DA5D6}"/>
              </a:ext>
            </a:extLst>
          </p:cNvPr>
          <p:cNvSpPr txBox="1"/>
          <p:nvPr/>
        </p:nvSpPr>
        <p:spPr>
          <a:xfrm>
            <a:off x="6349656" y="3011006"/>
            <a:ext cx="6944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R[rs1]</a:t>
            </a:r>
            <a:endParaRPr lang="en-US" sz="2000" dirty="0">
              <a:solidFill>
                <a:schemeClr val="bg1"/>
              </a:solidFill>
              <a:latin typeface="18 VAG Rounded Light   02390" pitchFamily="2" charset="0"/>
            </a:endParaRPr>
          </a:p>
        </p:txBody>
      </p:sp>
      <p:sp>
        <p:nvSpPr>
          <p:cNvPr id="309" name="Rectangle 308">
            <a:extLst>
              <a:ext uri="{FF2B5EF4-FFF2-40B4-BE49-F238E27FC236}">
                <a16:creationId xmlns:a16="http://schemas.microsoft.com/office/drawing/2014/main" id="{6BC64DA7-A1B1-1E33-61B5-D83764BAC155}"/>
              </a:ext>
            </a:extLst>
          </p:cNvPr>
          <p:cNvSpPr/>
          <p:nvPr/>
        </p:nvSpPr>
        <p:spPr>
          <a:xfrm>
            <a:off x="9120628" y="3586419"/>
            <a:ext cx="1021734" cy="1127284"/>
          </a:xfrm>
          <a:prstGeom prst="rect">
            <a:avLst/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b"/>
          <a:lstStyle/>
          <a:p>
            <a:pPr>
              <a:spcBef>
                <a:spcPts val="400"/>
              </a:spcBef>
              <a:tabLst>
                <a:tab pos="1249363" algn="r"/>
              </a:tabLst>
            </a:pP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18 VAG Rounded Light   02390" pitchFamily="2" charset="0"/>
              </a:rPr>
              <a:t>	</a:t>
            </a:r>
            <a:r>
              <a:rPr lang="en-US" sz="1400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18 VAG Rounded Light   02390" pitchFamily="2" charset="0"/>
              </a:rPr>
              <a:t>dataR</a:t>
            </a:r>
            <a:endParaRPr lang="en-US" sz="1400" i="1" dirty="0">
              <a:solidFill>
                <a:schemeClr val="tx1">
                  <a:lumMod val="50000"/>
                  <a:lumOff val="50000"/>
                </a:schemeClr>
              </a:solidFill>
              <a:latin typeface="18 VAG Rounded Light   02390" pitchFamily="2" charset="0"/>
            </a:endParaRPr>
          </a:p>
          <a:p>
            <a:pPr>
              <a:spcBef>
                <a:spcPts val="400"/>
              </a:spcBef>
              <a:tabLst>
                <a:tab pos="1249363" algn="r"/>
              </a:tabLst>
            </a:pPr>
            <a:r>
              <a:rPr lang="en-US" sz="1400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18 VAG Rounded Light   02390" pitchFamily="2" charset="0"/>
              </a:rPr>
              <a:t>addr</a:t>
            </a:r>
            <a:endParaRPr lang="en-US" sz="1400" i="1" dirty="0">
              <a:solidFill>
                <a:schemeClr val="tx1">
                  <a:lumMod val="50000"/>
                  <a:lumOff val="50000"/>
                </a:schemeClr>
              </a:solidFill>
              <a:latin typeface="18 VAG Rounded Light   02390" pitchFamily="2" charset="0"/>
            </a:endParaRPr>
          </a:p>
          <a:p>
            <a:pPr algn="r">
              <a:spcBef>
                <a:spcPts val="400"/>
              </a:spcBef>
              <a:tabLst>
                <a:tab pos="1249363" algn="r"/>
              </a:tabLst>
            </a:pP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DMEM</a:t>
            </a:r>
          </a:p>
          <a:p>
            <a:pPr>
              <a:spcBef>
                <a:spcPts val="400"/>
              </a:spcBef>
              <a:spcAft>
                <a:spcPts val="400"/>
              </a:spcAft>
              <a:tabLst>
                <a:tab pos="1249363" algn="r"/>
              </a:tabLst>
            </a:pPr>
            <a:r>
              <a:rPr lang="en-US" sz="1200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18 VAG ROUNDED LIGHT   02390" pitchFamily="2" charset="0"/>
                <a:cs typeface="Courier New" panose="02070309020205020404" pitchFamily="49" charset="0"/>
              </a:rPr>
              <a:t>dataW</a:t>
            </a:r>
            <a:r>
              <a:rPr lang="en-US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18 VAG ROUNDED LIGHT   02390" pitchFamily="2" charset="0"/>
                <a:cs typeface="Courier New" panose="02070309020205020404" pitchFamily="49" charset="0"/>
              </a:rPr>
              <a:t> </a:t>
            </a:r>
            <a:endParaRPr lang="en-US" sz="1200" i="1" dirty="0">
              <a:solidFill>
                <a:schemeClr val="tx1">
                  <a:lumMod val="50000"/>
                  <a:lumOff val="50000"/>
                </a:schemeClr>
              </a:solidFill>
              <a:latin typeface="18 VAG ROUNDED LIGHT   02390" pitchFamily="2" charset="0"/>
              <a:cs typeface="Courier New" panose="02070309020205020404" pitchFamily="49" charset="0"/>
            </a:endParaRPr>
          </a:p>
        </p:txBody>
      </p:sp>
      <p:cxnSp>
        <p:nvCxnSpPr>
          <p:cNvPr id="427" name="Straight Arrow Connector 426">
            <a:extLst>
              <a:ext uri="{FF2B5EF4-FFF2-40B4-BE49-F238E27FC236}">
                <a16:creationId xmlns:a16="http://schemas.microsoft.com/office/drawing/2014/main" id="{67A46396-A71B-E5C3-E2EC-583B4A603C90}"/>
              </a:ext>
            </a:extLst>
          </p:cNvPr>
          <p:cNvCxnSpPr>
            <a:cxnSpLocks/>
          </p:cNvCxnSpPr>
          <p:nvPr/>
        </p:nvCxnSpPr>
        <p:spPr>
          <a:xfrm>
            <a:off x="7983123" y="3661650"/>
            <a:ext cx="301752" cy="1490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5" name="Straight Arrow Connector 444">
            <a:extLst>
              <a:ext uri="{FF2B5EF4-FFF2-40B4-BE49-F238E27FC236}">
                <a16:creationId xmlns:a16="http://schemas.microsoft.com/office/drawing/2014/main" id="{2D1A0F8A-F1AA-0736-73BB-5204DAFA85B2}"/>
              </a:ext>
            </a:extLst>
          </p:cNvPr>
          <p:cNvCxnSpPr>
            <a:cxnSpLocks/>
          </p:cNvCxnSpPr>
          <p:nvPr/>
        </p:nvCxnSpPr>
        <p:spPr>
          <a:xfrm flipV="1">
            <a:off x="1043816" y="3915845"/>
            <a:ext cx="0" cy="1621636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9" name="Straight Arrow Connector 448">
            <a:extLst>
              <a:ext uri="{FF2B5EF4-FFF2-40B4-BE49-F238E27FC236}">
                <a16:creationId xmlns:a16="http://schemas.microsoft.com/office/drawing/2014/main" id="{98CA2B2E-5BEF-6E19-FC37-311D08B845B0}"/>
              </a:ext>
            </a:extLst>
          </p:cNvPr>
          <p:cNvCxnSpPr>
            <a:cxnSpLocks/>
          </p:cNvCxnSpPr>
          <p:nvPr/>
        </p:nvCxnSpPr>
        <p:spPr>
          <a:xfrm flipV="1">
            <a:off x="9596488" y="4736341"/>
            <a:ext cx="0" cy="801140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4" name="TextBox 453">
            <a:extLst>
              <a:ext uri="{FF2B5EF4-FFF2-40B4-BE49-F238E27FC236}">
                <a16:creationId xmlns:a16="http://schemas.microsoft.com/office/drawing/2014/main" id="{B01F1A18-F34F-006C-C71D-DCC3DF9FCB76}"/>
              </a:ext>
            </a:extLst>
          </p:cNvPr>
          <p:cNvSpPr txBox="1"/>
          <p:nvPr/>
        </p:nvSpPr>
        <p:spPr>
          <a:xfrm>
            <a:off x="1442540" y="4120124"/>
            <a:ext cx="3417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18 VAG Rounded Light   02390" pitchFamily="2" charset="0"/>
              </a:rPr>
              <a:t>clk</a:t>
            </a:r>
            <a:endParaRPr lang="en-US" sz="1100" dirty="0">
              <a:solidFill>
                <a:schemeClr val="tx1">
                  <a:lumMod val="50000"/>
                  <a:lumOff val="50000"/>
                </a:schemeClr>
              </a:solidFill>
              <a:latin typeface="18 VAG Rounded Light   02390" pitchFamily="2" charset="0"/>
            </a:endParaRPr>
          </a:p>
        </p:txBody>
      </p:sp>
      <p:cxnSp>
        <p:nvCxnSpPr>
          <p:cNvPr id="456" name="Straight Connector 455">
            <a:extLst>
              <a:ext uri="{FF2B5EF4-FFF2-40B4-BE49-F238E27FC236}">
                <a16:creationId xmlns:a16="http://schemas.microsoft.com/office/drawing/2014/main" id="{245940B4-83F7-A371-DDED-84DC79891141}"/>
              </a:ext>
            </a:extLst>
          </p:cNvPr>
          <p:cNvCxnSpPr>
            <a:cxnSpLocks/>
            <a:stCxn id="454" idx="0"/>
            <a:endCxn id="332" idx="3"/>
          </p:cNvCxnSpPr>
          <p:nvPr/>
        </p:nvCxnSpPr>
        <p:spPr>
          <a:xfrm flipV="1">
            <a:off x="1613420" y="4017643"/>
            <a:ext cx="3886" cy="102481"/>
          </a:xfrm>
          <a:prstGeom prst="line">
            <a:avLst/>
          </a:prstGeom>
          <a:ln w="19050">
            <a:solidFill>
              <a:schemeClr val="accent6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1" name="TextBox 460">
            <a:extLst>
              <a:ext uri="{FF2B5EF4-FFF2-40B4-BE49-F238E27FC236}">
                <a16:creationId xmlns:a16="http://schemas.microsoft.com/office/drawing/2014/main" id="{FE738B2C-2C36-2578-E323-38E7D6FA3739}"/>
              </a:ext>
            </a:extLst>
          </p:cNvPr>
          <p:cNvSpPr txBox="1"/>
          <p:nvPr/>
        </p:nvSpPr>
        <p:spPr>
          <a:xfrm>
            <a:off x="9813943" y="4842550"/>
            <a:ext cx="3417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00" dirty="0" err="1">
                <a:solidFill>
                  <a:schemeClr val="bg1"/>
                </a:solidFill>
                <a:latin typeface="18 VAG Rounded Light   02390" pitchFamily="2" charset="0"/>
              </a:rPr>
              <a:t>clk</a:t>
            </a:r>
            <a:endParaRPr lang="en-US" sz="1100" dirty="0">
              <a:solidFill>
                <a:schemeClr val="bg1"/>
              </a:solidFill>
              <a:latin typeface="18 VAG Rounded Light   02390" pitchFamily="2" charset="0"/>
            </a:endParaRPr>
          </a:p>
        </p:txBody>
      </p:sp>
      <p:cxnSp>
        <p:nvCxnSpPr>
          <p:cNvPr id="462" name="Straight Connector 461">
            <a:extLst>
              <a:ext uri="{FF2B5EF4-FFF2-40B4-BE49-F238E27FC236}">
                <a16:creationId xmlns:a16="http://schemas.microsoft.com/office/drawing/2014/main" id="{C60DDE42-432D-6CCE-975F-C92E5D285C26}"/>
              </a:ext>
            </a:extLst>
          </p:cNvPr>
          <p:cNvCxnSpPr>
            <a:cxnSpLocks/>
            <a:stCxn id="461" idx="0"/>
          </p:cNvCxnSpPr>
          <p:nvPr/>
        </p:nvCxnSpPr>
        <p:spPr>
          <a:xfrm flipV="1">
            <a:off x="9984823" y="4713414"/>
            <a:ext cx="0" cy="129136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5" name="TextBox 464">
            <a:extLst>
              <a:ext uri="{FF2B5EF4-FFF2-40B4-BE49-F238E27FC236}">
                <a16:creationId xmlns:a16="http://schemas.microsoft.com/office/drawing/2014/main" id="{C7F68ECD-ACAD-374E-B7B5-00E15FD21DCB}"/>
              </a:ext>
            </a:extLst>
          </p:cNvPr>
          <p:cNvSpPr txBox="1"/>
          <p:nvPr/>
        </p:nvSpPr>
        <p:spPr>
          <a:xfrm>
            <a:off x="8489762" y="3245823"/>
            <a:ext cx="4395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alu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  <a:latin typeface="18 VAG Rounded Light   02390" pitchFamily="2" charset="0"/>
            </a:endParaRPr>
          </a:p>
        </p:txBody>
      </p:sp>
      <p:cxnSp>
        <p:nvCxnSpPr>
          <p:cNvPr id="472" name="Straight Arrow Connector 471">
            <a:extLst>
              <a:ext uri="{FF2B5EF4-FFF2-40B4-BE49-F238E27FC236}">
                <a16:creationId xmlns:a16="http://schemas.microsoft.com/office/drawing/2014/main" id="{908456E4-D4F5-2EA1-FF19-789AA5C3F8DA}"/>
              </a:ext>
            </a:extLst>
          </p:cNvPr>
          <p:cNvCxnSpPr>
            <a:cxnSpLocks/>
          </p:cNvCxnSpPr>
          <p:nvPr/>
        </p:nvCxnSpPr>
        <p:spPr>
          <a:xfrm flipH="1" flipV="1">
            <a:off x="5816885" y="4604793"/>
            <a:ext cx="0" cy="932688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5" name="Straight Arrow Connector 474">
            <a:extLst>
              <a:ext uri="{FF2B5EF4-FFF2-40B4-BE49-F238E27FC236}">
                <a16:creationId xmlns:a16="http://schemas.microsoft.com/office/drawing/2014/main" id="{908607ED-5082-B8EB-0CB6-ED344CA1BE73}"/>
              </a:ext>
            </a:extLst>
          </p:cNvPr>
          <p:cNvCxnSpPr>
            <a:cxnSpLocks/>
          </p:cNvCxnSpPr>
          <p:nvPr/>
        </p:nvCxnSpPr>
        <p:spPr>
          <a:xfrm flipV="1">
            <a:off x="4408736" y="5301220"/>
            <a:ext cx="0" cy="236261"/>
          </a:xfrm>
          <a:prstGeom prst="straightConnector1">
            <a:avLst/>
          </a:prstGeom>
          <a:ln w="127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5" name="Elbow Connector 434">
            <a:extLst>
              <a:ext uri="{FF2B5EF4-FFF2-40B4-BE49-F238E27FC236}">
                <a16:creationId xmlns:a16="http://schemas.microsoft.com/office/drawing/2014/main" id="{424B80CA-05F9-1646-30DD-53D39995ABBD}"/>
              </a:ext>
            </a:extLst>
          </p:cNvPr>
          <p:cNvCxnSpPr>
            <a:cxnSpLocks/>
          </p:cNvCxnSpPr>
          <p:nvPr/>
        </p:nvCxnSpPr>
        <p:spPr>
          <a:xfrm rot="16200000" flipV="1">
            <a:off x="7177509" y="4577033"/>
            <a:ext cx="1646116" cy="274779"/>
          </a:xfrm>
          <a:prstGeom prst="bentConnector3">
            <a:avLst>
              <a:gd name="adj1" fmla="val 91265"/>
            </a:avLst>
          </a:prstGeom>
          <a:ln w="127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2" name="Straight Arrow Connector 441">
            <a:extLst>
              <a:ext uri="{FF2B5EF4-FFF2-40B4-BE49-F238E27FC236}">
                <a16:creationId xmlns:a16="http://schemas.microsoft.com/office/drawing/2014/main" id="{77D15A79-CBAA-3476-E953-9E88EC542CAD}"/>
              </a:ext>
            </a:extLst>
          </p:cNvPr>
          <p:cNvCxnSpPr>
            <a:cxnSpLocks/>
          </p:cNvCxnSpPr>
          <p:nvPr/>
        </p:nvCxnSpPr>
        <p:spPr>
          <a:xfrm flipV="1">
            <a:off x="7883379" y="4657965"/>
            <a:ext cx="0" cy="879516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8" name="Straight Arrow Connector 447">
            <a:extLst>
              <a:ext uri="{FF2B5EF4-FFF2-40B4-BE49-F238E27FC236}">
                <a16:creationId xmlns:a16="http://schemas.microsoft.com/office/drawing/2014/main" id="{30435E35-829A-9B0E-3C1B-8AC96951ACA1}"/>
              </a:ext>
            </a:extLst>
          </p:cNvPr>
          <p:cNvCxnSpPr>
            <a:cxnSpLocks/>
          </p:cNvCxnSpPr>
          <p:nvPr/>
        </p:nvCxnSpPr>
        <p:spPr>
          <a:xfrm flipH="1" flipV="1">
            <a:off x="8608065" y="4473876"/>
            <a:ext cx="0" cy="1063605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9" name="Straight Arrow Connector 468">
            <a:extLst>
              <a:ext uri="{FF2B5EF4-FFF2-40B4-BE49-F238E27FC236}">
                <a16:creationId xmlns:a16="http://schemas.microsoft.com/office/drawing/2014/main" id="{D38A11AD-8791-608A-0552-C121A94FF645}"/>
              </a:ext>
            </a:extLst>
          </p:cNvPr>
          <p:cNvCxnSpPr>
            <a:cxnSpLocks/>
          </p:cNvCxnSpPr>
          <p:nvPr/>
        </p:nvCxnSpPr>
        <p:spPr>
          <a:xfrm flipV="1">
            <a:off x="6768025" y="4402393"/>
            <a:ext cx="0" cy="1135088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EC66CA67-38E7-34E8-E7FC-AAD1AEB58582}"/>
              </a:ext>
            </a:extLst>
          </p:cNvPr>
          <p:cNvGrpSpPr/>
          <p:nvPr/>
        </p:nvGrpSpPr>
        <p:grpSpPr>
          <a:xfrm>
            <a:off x="6261052" y="4187510"/>
            <a:ext cx="2859576" cy="605832"/>
            <a:chOff x="6261052" y="4187510"/>
            <a:chExt cx="2859576" cy="605832"/>
          </a:xfrm>
        </p:grpSpPr>
        <p:cxnSp>
          <p:nvCxnSpPr>
            <p:cNvPr id="420" name="Elbow Connector 419">
              <a:extLst>
                <a:ext uri="{FF2B5EF4-FFF2-40B4-BE49-F238E27FC236}">
                  <a16:creationId xmlns:a16="http://schemas.microsoft.com/office/drawing/2014/main" id="{DE0A5376-D330-42E2-FB65-5A8544619591}"/>
                </a:ext>
              </a:extLst>
            </p:cNvPr>
            <p:cNvCxnSpPr/>
            <p:nvPr/>
          </p:nvCxnSpPr>
          <p:spPr>
            <a:xfrm>
              <a:off x="6389559" y="4187510"/>
              <a:ext cx="2501519" cy="605832"/>
            </a:xfrm>
            <a:prstGeom prst="bentConnector3">
              <a:avLst>
                <a:gd name="adj1" fmla="val -363"/>
              </a:avLst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headEnd type="oval"/>
              <a:tailEnd type="none" w="lg" len="lg"/>
            </a:ln>
            <a:effectLst>
              <a:glow rad="88900">
                <a:srgbClr val="011223">
                  <a:alpha val="90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1" name="Elbow Connector 420">
              <a:extLst>
                <a:ext uri="{FF2B5EF4-FFF2-40B4-BE49-F238E27FC236}">
                  <a16:creationId xmlns:a16="http://schemas.microsoft.com/office/drawing/2014/main" id="{356B3A68-0F26-F67A-1004-D091F831F6EB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8879358" y="4552072"/>
              <a:ext cx="252992" cy="229548"/>
            </a:xfrm>
            <a:prstGeom prst="bentConnector2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4" name="Elbow Connector 423">
              <a:extLst>
                <a:ext uri="{FF2B5EF4-FFF2-40B4-BE49-F238E27FC236}">
                  <a16:creationId xmlns:a16="http://schemas.microsoft.com/office/drawing/2014/main" id="{8C12DBEE-9119-E687-12AE-4F54DD2F9145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7322511" y="4361210"/>
              <a:ext cx="518548" cy="328277"/>
            </a:xfrm>
            <a:prstGeom prst="bentConnector2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4" name="Straight Arrow Connector 393">
              <a:extLst>
                <a:ext uri="{FF2B5EF4-FFF2-40B4-BE49-F238E27FC236}">
                  <a16:creationId xmlns:a16="http://schemas.microsoft.com/office/drawing/2014/main" id="{296AC102-0DC9-9CA8-A46D-84AEF8599F88}"/>
                </a:ext>
              </a:extLst>
            </p:cNvPr>
            <p:cNvCxnSpPr/>
            <p:nvPr/>
          </p:nvCxnSpPr>
          <p:spPr>
            <a:xfrm flipV="1">
              <a:off x="6261052" y="4187510"/>
              <a:ext cx="365760" cy="0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2" name="TextBox 421">
            <a:extLst>
              <a:ext uri="{FF2B5EF4-FFF2-40B4-BE49-F238E27FC236}">
                <a16:creationId xmlns:a16="http://schemas.microsoft.com/office/drawing/2014/main" id="{C2019ECA-1D43-2798-7640-624AE67C748A}"/>
              </a:ext>
            </a:extLst>
          </p:cNvPr>
          <p:cNvSpPr txBox="1"/>
          <p:nvPr/>
        </p:nvSpPr>
        <p:spPr>
          <a:xfrm>
            <a:off x="6156892" y="4747081"/>
            <a:ext cx="6944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R[rs2]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  <a:latin typeface="18 VAG Rounded Light   0239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A1D8640-1BD8-BEED-DD26-8BB1044FBB16}"/>
              </a:ext>
            </a:extLst>
          </p:cNvPr>
          <p:cNvSpPr txBox="1"/>
          <p:nvPr/>
        </p:nvSpPr>
        <p:spPr>
          <a:xfrm>
            <a:off x="4789384" y="4884927"/>
            <a:ext cx="94929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imm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[31:0]</a:t>
            </a:r>
            <a:endParaRPr lang="en-US" sz="2000" dirty="0">
              <a:solidFill>
                <a:schemeClr val="bg1"/>
              </a:solidFill>
              <a:latin typeface="18 VAG Rounded Light   02390" pitchFamily="2" charset="0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37A331C-250D-4072-F6B6-25839190A52F}"/>
              </a:ext>
            </a:extLst>
          </p:cNvPr>
          <p:cNvCxnSpPr>
            <a:cxnSpLocks/>
          </p:cNvCxnSpPr>
          <p:nvPr/>
        </p:nvCxnSpPr>
        <p:spPr>
          <a:xfrm flipV="1">
            <a:off x="1170363" y="3643964"/>
            <a:ext cx="274320" cy="0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F8A3D43-23D6-8073-FA9C-E13A73CB5D24}"/>
              </a:ext>
            </a:extLst>
          </p:cNvPr>
          <p:cNvSpPr txBox="1"/>
          <p:nvPr/>
        </p:nvSpPr>
        <p:spPr>
          <a:xfrm>
            <a:off x="1733676" y="3669569"/>
            <a:ext cx="35458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pc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  <a:latin typeface="18 VAG Rounded Light   02390" pitchFamily="2" charset="0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27B03F4-4F70-EB67-2FC8-0AEE5100B90D}"/>
              </a:ext>
            </a:extLst>
          </p:cNvPr>
          <p:cNvCxnSpPr>
            <a:cxnSpLocks/>
          </p:cNvCxnSpPr>
          <p:nvPr/>
        </p:nvCxnSpPr>
        <p:spPr>
          <a:xfrm flipV="1">
            <a:off x="1772305" y="3654124"/>
            <a:ext cx="365760" cy="0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4EECC671-A924-2356-B7DC-DE13636CBDA5}"/>
              </a:ext>
            </a:extLst>
          </p:cNvPr>
          <p:cNvSpPr txBox="1"/>
          <p:nvPr/>
        </p:nvSpPr>
        <p:spPr>
          <a:xfrm>
            <a:off x="1968985" y="2379486"/>
            <a:ext cx="35458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+4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  <a:latin typeface="18 VAG Rounded Light   02390" pitchFamily="2" charset="0"/>
            </a:endParaRP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BA7E8C0-8665-164F-DB94-DAE69967F440}"/>
              </a:ext>
            </a:extLst>
          </p:cNvPr>
          <p:cNvCxnSpPr>
            <a:cxnSpLocks/>
          </p:cNvCxnSpPr>
          <p:nvPr/>
        </p:nvCxnSpPr>
        <p:spPr>
          <a:xfrm flipH="1">
            <a:off x="2270690" y="2496757"/>
            <a:ext cx="182880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74264EDC-6D20-221A-1FA0-C23197F903B2}"/>
              </a:ext>
            </a:extLst>
          </p:cNvPr>
          <p:cNvCxnSpPr>
            <a:cxnSpLocks/>
            <a:stCxn id="20" idx="0"/>
          </p:cNvCxnSpPr>
          <p:nvPr/>
        </p:nvCxnSpPr>
        <p:spPr>
          <a:xfrm rot="5400000" flipH="1" flipV="1">
            <a:off x="1830481" y="3046480"/>
            <a:ext cx="703576" cy="542602"/>
          </a:xfrm>
          <a:prstGeom prst="bentConnector3">
            <a:avLst>
              <a:gd name="adj1" fmla="val 100542"/>
            </a:avLst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4" name="TextBox 473">
            <a:extLst>
              <a:ext uri="{FF2B5EF4-FFF2-40B4-BE49-F238E27FC236}">
                <a16:creationId xmlns:a16="http://schemas.microsoft.com/office/drawing/2014/main" id="{EADA092F-D4E9-20EF-B62D-834B9B1CF63B}"/>
              </a:ext>
            </a:extLst>
          </p:cNvPr>
          <p:cNvSpPr txBox="1"/>
          <p:nvPr/>
        </p:nvSpPr>
        <p:spPr>
          <a:xfrm>
            <a:off x="10106672" y="3711143"/>
            <a:ext cx="4395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mem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  <a:latin typeface="18 VAG Rounded Light   02390" pitchFamily="2" charset="0"/>
            </a:endParaRPr>
          </a:p>
        </p:txBody>
      </p:sp>
      <p:cxnSp>
        <p:nvCxnSpPr>
          <p:cNvPr id="477" name="Straight Arrow Connector 476">
            <a:extLst>
              <a:ext uri="{FF2B5EF4-FFF2-40B4-BE49-F238E27FC236}">
                <a16:creationId xmlns:a16="http://schemas.microsoft.com/office/drawing/2014/main" id="{D784A5C8-32E2-3AA1-3DDB-295CDDAE88B9}"/>
              </a:ext>
            </a:extLst>
          </p:cNvPr>
          <p:cNvCxnSpPr>
            <a:cxnSpLocks/>
          </p:cNvCxnSpPr>
          <p:nvPr/>
        </p:nvCxnSpPr>
        <p:spPr>
          <a:xfrm flipV="1">
            <a:off x="10142760" y="3707112"/>
            <a:ext cx="403456" cy="7631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9" name="TextBox 478">
            <a:extLst>
              <a:ext uri="{FF2B5EF4-FFF2-40B4-BE49-F238E27FC236}">
                <a16:creationId xmlns:a16="http://schemas.microsoft.com/office/drawing/2014/main" id="{2DED7013-C5E9-CBB1-99CD-9964AAD09670}"/>
              </a:ext>
            </a:extLst>
          </p:cNvPr>
          <p:cNvSpPr txBox="1"/>
          <p:nvPr/>
        </p:nvSpPr>
        <p:spPr>
          <a:xfrm>
            <a:off x="10063299" y="2866316"/>
            <a:ext cx="52450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pc+4</a:t>
            </a:r>
            <a:endParaRPr lang="en-US" sz="2000" b="1" dirty="0">
              <a:solidFill>
                <a:schemeClr val="accent4"/>
              </a:solidFill>
              <a:latin typeface="18 VAG Rounded Light   02390" pitchFamily="2" charset="0"/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7E10B256-ADFC-8E2C-6C6F-6E4DBEC36AB1}"/>
              </a:ext>
            </a:extLst>
          </p:cNvPr>
          <p:cNvSpPr txBox="1"/>
          <p:nvPr/>
        </p:nvSpPr>
        <p:spPr>
          <a:xfrm>
            <a:off x="504032" y="3739819"/>
            <a:ext cx="4395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alu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  <a:latin typeface="18 VAG Rounded Light   02390" pitchFamily="2" charset="0"/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9E730C79-AAC2-7A21-158E-0E25313D56F3}"/>
              </a:ext>
            </a:extLst>
          </p:cNvPr>
          <p:cNvSpPr txBox="1"/>
          <p:nvPr/>
        </p:nvSpPr>
        <p:spPr>
          <a:xfrm>
            <a:off x="2780297" y="5579638"/>
            <a:ext cx="1034257" cy="2425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inst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[31:0]</a:t>
            </a:r>
            <a:endParaRPr lang="en-US" sz="2000" dirty="0">
              <a:solidFill>
                <a:schemeClr val="bg1"/>
              </a:solidFill>
              <a:latin typeface="18 VAG Rounded Light   02390" pitchFamily="2" charset="0"/>
            </a:endParaRP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96032983-17AD-87BD-753B-0DAA16E5B7AD}"/>
              </a:ext>
            </a:extLst>
          </p:cNvPr>
          <p:cNvSpPr txBox="1"/>
          <p:nvPr/>
        </p:nvSpPr>
        <p:spPr>
          <a:xfrm>
            <a:off x="588740" y="5560628"/>
            <a:ext cx="660758" cy="7228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18 VAG Rounded Light   02390" pitchFamily="2" charset="0"/>
              </a:rPr>
              <a:t>PCSel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  <a:latin typeface="18 VAG Rounded Light   02390" pitchFamily="2" charset="0"/>
            </a:endParaRPr>
          </a:p>
          <a:p>
            <a:pPr algn="ctr">
              <a:lnSpc>
                <a:spcPct val="85000"/>
              </a:lnSpc>
            </a:pPr>
            <a:b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18 VAG Rounded Light   02390" pitchFamily="2" charset="0"/>
              </a:rPr>
            </a:b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  <a:latin typeface="18 VAG Rounded Light   02390" pitchFamily="2" charset="0"/>
            </a:endParaRP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805FC406-05B2-8242-650C-D6E9D3BC10DC}"/>
              </a:ext>
            </a:extLst>
          </p:cNvPr>
          <p:cNvSpPr txBox="1"/>
          <p:nvPr/>
        </p:nvSpPr>
        <p:spPr>
          <a:xfrm>
            <a:off x="4062897" y="5552119"/>
            <a:ext cx="817853" cy="5136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1600" dirty="0" err="1">
                <a:solidFill>
                  <a:schemeClr val="accent3"/>
                </a:solidFill>
                <a:latin typeface="18 VAG Rounded Light   02390" pitchFamily="2" charset="0"/>
              </a:rPr>
              <a:t>ImmSel</a:t>
            </a:r>
            <a:endParaRPr lang="en-US" sz="1600" dirty="0">
              <a:solidFill>
                <a:schemeClr val="accent3"/>
              </a:solidFill>
              <a:latin typeface="18 VAG Rounded Light   02390" pitchFamily="2" charset="0"/>
            </a:endParaRPr>
          </a:p>
          <a:p>
            <a:pPr algn="ctr">
              <a:lnSpc>
                <a:spcPct val="85000"/>
              </a:lnSpc>
            </a:pPr>
            <a:r>
              <a:rPr lang="en-US" sz="1600" dirty="0">
                <a:solidFill>
                  <a:schemeClr val="accent5"/>
                </a:solidFill>
                <a:latin typeface="18 VAG Rounded Light   02390" pitchFamily="2" charset="0"/>
              </a:rPr>
              <a:t>J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224C16BB-9DF8-AF11-E4A9-F5900F58BC4D}"/>
              </a:ext>
            </a:extLst>
          </p:cNvPr>
          <p:cNvSpPr txBox="1"/>
          <p:nvPr/>
        </p:nvSpPr>
        <p:spPr>
          <a:xfrm>
            <a:off x="5333604" y="5554208"/>
            <a:ext cx="885179" cy="304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18 VAG Rounded Light   02390" pitchFamily="2" charset="0"/>
              </a:rPr>
              <a:t>RegWEn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  <a:latin typeface="18 VAG Rounded Light   02390" pitchFamily="2" charset="0"/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2668EA19-1D16-2435-39BE-AEF3AA44FFE9}"/>
              </a:ext>
            </a:extLst>
          </p:cNvPr>
          <p:cNvSpPr txBox="1"/>
          <p:nvPr/>
        </p:nvSpPr>
        <p:spPr>
          <a:xfrm>
            <a:off x="6409181" y="5555777"/>
            <a:ext cx="502061" cy="2513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18 VAG Rounded Light   02390" pitchFamily="2" charset="0"/>
              </a:rPr>
              <a:t>BrUn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18 VAG Rounded Light   02390" pitchFamily="2" charset="0"/>
            </a:endParaRP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2CC95B9F-5DF4-D7FA-AEA7-3A8533F0CD4C}"/>
              </a:ext>
            </a:extLst>
          </p:cNvPr>
          <p:cNvSpPr txBox="1"/>
          <p:nvPr/>
        </p:nvSpPr>
        <p:spPr>
          <a:xfrm>
            <a:off x="6690773" y="5779625"/>
            <a:ext cx="556563" cy="2562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BrEq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FD1E69A0-9944-8D40-E6A1-E6D049015EEA}"/>
              </a:ext>
            </a:extLst>
          </p:cNvPr>
          <p:cNvSpPr txBox="1"/>
          <p:nvPr/>
        </p:nvSpPr>
        <p:spPr>
          <a:xfrm>
            <a:off x="6954558" y="5545178"/>
            <a:ext cx="556563" cy="4131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BrLT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>
              <a:lnSpc>
                <a:spcPct val="85000"/>
              </a:lnSpc>
            </a:pP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3632A612-D2B9-ADCD-8A02-64FC0648A297}"/>
              </a:ext>
            </a:extLst>
          </p:cNvPr>
          <p:cNvSpPr txBox="1"/>
          <p:nvPr/>
        </p:nvSpPr>
        <p:spPr>
          <a:xfrm>
            <a:off x="7558332" y="5524627"/>
            <a:ext cx="449161" cy="2513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18 VAG Rounded Light   02390" pitchFamily="2" charset="0"/>
              </a:rPr>
              <a:t>Bsel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18 VAG Rounded Light   02390" pitchFamily="2" charset="0"/>
            </a:endParaRP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2000C3DB-EA0F-B383-7B78-CA219CC6DBC8}"/>
              </a:ext>
            </a:extLst>
          </p:cNvPr>
          <p:cNvSpPr txBox="1"/>
          <p:nvPr/>
        </p:nvSpPr>
        <p:spPr>
          <a:xfrm>
            <a:off x="7954131" y="5516420"/>
            <a:ext cx="460382" cy="2513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18 VAG Rounded Light   02390" pitchFamily="2" charset="0"/>
              </a:rPr>
              <a:t>Asel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18 VAG Rounded Light   02390" pitchFamily="2" charset="0"/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0D0C1867-1FFD-F311-31BB-7C2A4E3DB4AD}"/>
              </a:ext>
            </a:extLst>
          </p:cNvPr>
          <p:cNvSpPr txBox="1"/>
          <p:nvPr/>
        </p:nvSpPr>
        <p:spPr>
          <a:xfrm>
            <a:off x="8421291" y="5536765"/>
            <a:ext cx="702436" cy="2778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18 VAG Rounded Light   02390" pitchFamily="2" charset="0"/>
              </a:rPr>
              <a:t>ALUSel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18 VAG Rounded Light   02390" pitchFamily="2" charset="0"/>
            </a:endParaRP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0574EDEE-392B-DC05-E19A-7C22B2FFABF2}"/>
              </a:ext>
            </a:extLst>
          </p:cNvPr>
          <p:cNvSpPr txBox="1"/>
          <p:nvPr/>
        </p:nvSpPr>
        <p:spPr>
          <a:xfrm>
            <a:off x="9285659" y="5555777"/>
            <a:ext cx="817853" cy="2778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18 VAG Rounded Light   02390" pitchFamily="2" charset="0"/>
              </a:rPr>
              <a:t>MemRW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18 VAG Rounded Light   02390" pitchFamily="2" charset="0"/>
            </a:endParaRP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FF0F850A-25DC-02DE-3D8E-F4BBFD4155E2}"/>
              </a:ext>
            </a:extLst>
          </p:cNvPr>
          <p:cNvSpPr txBox="1"/>
          <p:nvPr/>
        </p:nvSpPr>
        <p:spPr>
          <a:xfrm>
            <a:off x="10252492" y="5557253"/>
            <a:ext cx="646331" cy="2778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1400" dirty="0" err="1">
                <a:solidFill>
                  <a:schemeClr val="accent3"/>
                </a:solidFill>
                <a:latin typeface="18 VAG Rounded Light   02390" pitchFamily="2" charset="0"/>
              </a:rPr>
              <a:t>WBSel</a:t>
            </a:r>
            <a:endParaRPr lang="en-US" sz="1400" dirty="0">
              <a:solidFill>
                <a:schemeClr val="accent4"/>
              </a:solidFill>
              <a:latin typeface="18 VAG Rounded Light   02390" pitchFamily="2" charset="0"/>
            </a:endParaRPr>
          </a:p>
        </p:txBody>
      </p:sp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D5574E08-8C14-422C-BD9C-969F4F3B25C2}"/>
              </a:ext>
            </a:extLst>
          </p:cNvPr>
          <p:cNvCxnSpPr>
            <a:cxnSpLocks/>
          </p:cNvCxnSpPr>
          <p:nvPr/>
        </p:nvCxnSpPr>
        <p:spPr>
          <a:xfrm flipV="1">
            <a:off x="10664370" y="3759701"/>
            <a:ext cx="0" cy="1767040"/>
          </a:xfrm>
          <a:prstGeom prst="straightConnector1">
            <a:avLst/>
          </a:prstGeom>
          <a:ln w="127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Rectangle 170">
            <a:extLst>
              <a:ext uri="{FF2B5EF4-FFF2-40B4-BE49-F238E27FC236}">
                <a16:creationId xmlns:a16="http://schemas.microsoft.com/office/drawing/2014/main" id="{B2E54D0A-9FBB-BD56-7769-DC00BEB2FC6E}"/>
              </a:ext>
            </a:extLst>
          </p:cNvPr>
          <p:cNvSpPr/>
          <p:nvPr/>
        </p:nvSpPr>
        <p:spPr>
          <a:xfrm>
            <a:off x="324172" y="5540557"/>
            <a:ext cx="10627823" cy="741060"/>
          </a:xfrm>
          <a:prstGeom prst="rect">
            <a:avLst/>
          </a:prstGeom>
          <a:noFill/>
          <a:ln w="28575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b"/>
          <a:lstStyle/>
          <a:p>
            <a:r>
              <a:rPr lang="en-US" sz="1600" b="1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Control Logic</a:t>
            </a:r>
          </a:p>
        </p:txBody>
      </p: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AC1D377E-FE43-1B1D-FCF0-12F1B82B4052}"/>
              </a:ext>
            </a:extLst>
          </p:cNvPr>
          <p:cNvGrpSpPr/>
          <p:nvPr/>
        </p:nvGrpSpPr>
        <p:grpSpPr>
          <a:xfrm>
            <a:off x="1910968" y="2760283"/>
            <a:ext cx="5834958" cy="733940"/>
            <a:chOff x="1910968" y="2760283"/>
            <a:chExt cx="5834958" cy="733940"/>
          </a:xfrm>
        </p:grpSpPr>
        <p:cxnSp>
          <p:nvCxnSpPr>
            <p:cNvPr id="173" name="Elbow Connector 172">
              <a:extLst>
                <a:ext uri="{FF2B5EF4-FFF2-40B4-BE49-F238E27FC236}">
                  <a16:creationId xmlns:a16="http://schemas.microsoft.com/office/drawing/2014/main" id="{E390CF13-3728-8277-3D3E-B31B8898A532}"/>
                </a:ext>
              </a:extLst>
            </p:cNvPr>
            <p:cNvCxnSpPr/>
            <p:nvPr/>
          </p:nvCxnSpPr>
          <p:spPr>
            <a:xfrm flipV="1">
              <a:off x="1910968" y="2769647"/>
              <a:ext cx="1658892" cy="436843"/>
            </a:xfrm>
            <a:prstGeom prst="bentConnector4">
              <a:avLst>
                <a:gd name="adj1" fmla="val 100039"/>
                <a:gd name="adj2" fmla="val 45344"/>
              </a:avLst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headEnd type="oval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EABE00C5-6753-0E18-2457-6761BCF0A196}"/>
                </a:ext>
              </a:extLst>
            </p:cNvPr>
            <p:cNvCxnSpPr>
              <a:cxnSpLocks/>
            </p:cNvCxnSpPr>
            <p:nvPr/>
          </p:nvCxnSpPr>
          <p:spPr>
            <a:xfrm>
              <a:off x="3559699" y="2760283"/>
              <a:ext cx="4023360" cy="0"/>
            </a:xfrm>
            <a:prstGeom prst="line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Elbow Connector 174">
              <a:extLst>
                <a:ext uri="{FF2B5EF4-FFF2-40B4-BE49-F238E27FC236}">
                  <a16:creationId xmlns:a16="http://schemas.microsoft.com/office/drawing/2014/main" id="{05891022-9DF5-AB96-D32B-08916867D915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7285314" y="3033611"/>
              <a:ext cx="733939" cy="187285"/>
            </a:xfrm>
            <a:prstGeom prst="bentConnector3">
              <a:avLst>
                <a:gd name="adj1" fmla="val 99835"/>
              </a:avLst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8" name="Rectangle 307">
            <a:extLst>
              <a:ext uri="{FF2B5EF4-FFF2-40B4-BE49-F238E27FC236}">
                <a16:creationId xmlns:a16="http://schemas.microsoft.com/office/drawing/2014/main" id="{B5F21712-74F9-1B1C-C348-211340BF727D}"/>
              </a:ext>
            </a:extLst>
          </p:cNvPr>
          <p:cNvSpPr/>
          <p:nvPr/>
        </p:nvSpPr>
        <p:spPr>
          <a:xfrm>
            <a:off x="4805939" y="2918076"/>
            <a:ext cx="1440473" cy="1655090"/>
          </a:xfrm>
          <a:prstGeom prst="rect">
            <a:avLst/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b"/>
          <a:lstStyle/>
          <a:p>
            <a:pPr>
              <a:spcBef>
                <a:spcPts val="400"/>
              </a:spcBef>
            </a:pPr>
            <a:r>
              <a:rPr lang="en-US" sz="1400" i="1" dirty="0" err="1">
                <a:solidFill>
                  <a:schemeClr val="bg1"/>
                </a:solidFill>
                <a:latin typeface="18 VAG Rounded Light   02390" pitchFamily="2" charset="0"/>
              </a:rPr>
              <a:t>dataW</a:t>
            </a:r>
            <a:endParaRPr lang="en-US" sz="1400" i="1" dirty="0">
              <a:solidFill>
                <a:schemeClr val="bg1"/>
              </a:solidFill>
              <a:latin typeface="18 VAG Rounded Light   02390" pitchFamily="2" charset="0"/>
            </a:endParaRPr>
          </a:p>
          <a:p>
            <a:pPr>
              <a:spcBef>
                <a:spcPts val="1000"/>
              </a:spcBef>
            </a:pPr>
            <a:r>
              <a:rPr lang="en-US" sz="1400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18 VAG Rounded Light   02390" pitchFamily="2" charset="0"/>
              </a:rPr>
              <a:t>rsW</a:t>
            </a:r>
            <a:endParaRPr lang="en-US" sz="1400" i="1" dirty="0">
              <a:solidFill>
                <a:schemeClr val="tx1">
                  <a:lumMod val="50000"/>
                  <a:lumOff val="50000"/>
                </a:schemeClr>
              </a:solidFill>
              <a:latin typeface="18 VAG Rounded Light   02390" pitchFamily="2" charset="0"/>
            </a:endParaRPr>
          </a:p>
          <a:p>
            <a:pPr>
              <a:spcBef>
                <a:spcPts val="400"/>
              </a:spcBef>
              <a:tabLst>
                <a:tab pos="1249363" algn="r"/>
              </a:tabLst>
            </a:pP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18 VAG Rounded Light   02390" pitchFamily="2" charset="0"/>
              </a:rPr>
              <a:t>rsR1	dataR1</a:t>
            </a:r>
          </a:p>
          <a:p>
            <a:pPr>
              <a:spcBef>
                <a:spcPts val="400"/>
              </a:spcBef>
              <a:tabLst>
                <a:tab pos="1249363" algn="r"/>
              </a:tabLst>
            </a:pP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18 VAG Rounded Light   02390" pitchFamily="2" charset="0"/>
              </a:rPr>
              <a:t>rsR2	</a:t>
            </a:r>
          </a:p>
          <a:p>
            <a:pPr>
              <a:spcBef>
                <a:spcPts val="400"/>
              </a:spcBef>
              <a:tabLst>
                <a:tab pos="1249363" algn="r"/>
              </a:tabLst>
            </a:pP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18 VAG Rounded Light   02390" pitchFamily="2" charset="0"/>
              </a:rPr>
              <a:t>	dataR2</a:t>
            </a:r>
          </a:p>
          <a:p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Reg[]</a:t>
            </a: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CD295204-4CA2-FED3-4ABC-4B0EE63D057A}"/>
              </a:ext>
            </a:extLst>
          </p:cNvPr>
          <p:cNvSpPr txBox="1"/>
          <p:nvPr/>
        </p:nvSpPr>
        <p:spPr>
          <a:xfrm>
            <a:off x="657480" y="2967174"/>
            <a:ext cx="52450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pc+4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  <a:latin typeface="18 VAG Rounded Light   02390" pitchFamily="2" charset="0"/>
            </a:endParaRPr>
          </a:p>
        </p:txBody>
      </p: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925026AB-7D2A-D0EF-F142-A77473C9B9DA}"/>
              </a:ext>
            </a:extLst>
          </p:cNvPr>
          <p:cNvGrpSpPr/>
          <p:nvPr/>
        </p:nvGrpSpPr>
        <p:grpSpPr>
          <a:xfrm>
            <a:off x="447040" y="2119597"/>
            <a:ext cx="10102338" cy="1848344"/>
            <a:chOff x="447040" y="2119597"/>
            <a:chExt cx="10102338" cy="1848344"/>
          </a:xfrm>
        </p:grpSpPr>
        <p:cxnSp>
          <p:nvCxnSpPr>
            <p:cNvPr id="198" name="Elbow Connector 197">
              <a:extLst>
                <a:ext uri="{FF2B5EF4-FFF2-40B4-BE49-F238E27FC236}">
                  <a16:creationId xmlns:a16="http://schemas.microsoft.com/office/drawing/2014/main" id="{2FF5A0BA-239C-0DE4-7D12-E323633E58EA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47086" y="2119598"/>
              <a:ext cx="8482220" cy="1848343"/>
            </a:xfrm>
            <a:prstGeom prst="bentConnector3">
              <a:avLst>
                <a:gd name="adj1" fmla="val -51"/>
              </a:avLst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headEnd type="oval"/>
              <a:tailEnd type="none" w="lg" len="lg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Elbow Connector 198">
              <a:extLst>
                <a:ext uri="{FF2B5EF4-FFF2-40B4-BE49-F238E27FC236}">
                  <a16:creationId xmlns:a16="http://schemas.microsoft.com/office/drawing/2014/main" id="{6DE7245E-F14F-0A55-B565-147B42004D61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-147367" y="2714004"/>
              <a:ext cx="1656098" cy="467284"/>
            </a:xfrm>
            <a:prstGeom prst="bentConnector2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Arrow Connector 199">
              <a:extLst>
                <a:ext uri="{FF2B5EF4-FFF2-40B4-BE49-F238E27FC236}">
                  <a16:creationId xmlns:a16="http://schemas.microsoft.com/office/drawing/2014/main" id="{D0073840-E02A-52B9-F367-4C03ECD922AC}"/>
                </a:ext>
              </a:extLst>
            </p:cNvPr>
            <p:cNvCxnSpPr>
              <a:cxnSpLocks/>
            </p:cNvCxnSpPr>
            <p:nvPr/>
          </p:nvCxnSpPr>
          <p:spPr>
            <a:xfrm>
              <a:off x="8929306" y="3376628"/>
              <a:ext cx="1620072" cy="0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headEnd type="oval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Arrow Connector 200">
              <a:extLst>
                <a:ext uri="{FF2B5EF4-FFF2-40B4-BE49-F238E27FC236}">
                  <a16:creationId xmlns:a16="http://schemas.microsoft.com/office/drawing/2014/main" id="{3CD8F465-4708-7101-87E2-4AAEE10F4240}"/>
                </a:ext>
              </a:extLst>
            </p:cNvPr>
            <p:cNvCxnSpPr>
              <a:cxnSpLocks/>
            </p:cNvCxnSpPr>
            <p:nvPr/>
          </p:nvCxnSpPr>
          <p:spPr>
            <a:xfrm>
              <a:off x="8861193" y="3967940"/>
              <a:ext cx="297442" cy="0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6" name="Trapezoid 205">
            <a:extLst>
              <a:ext uri="{FF2B5EF4-FFF2-40B4-BE49-F238E27FC236}">
                <a16:creationId xmlns:a16="http://schemas.microsoft.com/office/drawing/2014/main" id="{33B91885-5AE4-C6B6-F7D4-2831A6613805}"/>
              </a:ext>
            </a:extLst>
          </p:cNvPr>
          <p:cNvSpPr/>
          <p:nvPr/>
        </p:nvSpPr>
        <p:spPr>
          <a:xfrm rot="5400000">
            <a:off x="7564091" y="3537944"/>
            <a:ext cx="598172" cy="234496"/>
          </a:xfrm>
          <a:prstGeom prst="trapezoid">
            <a:avLst>
              <a:gd name="adj" fmla="val 62818"/>
            </a:avLst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vert270" rtlCol="0" anchor="ctr"/>
          <a:lstStyle/>
          <a:p>
            <a:pPr algn="ctr">
              <a:spcBef>
                <a:spcPts val="600"/>
              </a:spcBef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  <a:p>
            <a:pPr algn="ctr">
              <a:spcBef>
                <a:spcPts val="600"/>
              </a:spcBef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8" name="Trapezoid 7">
            <a:extLst>
              <a:ext uri="{FF2B5EF4-FFF2-40B4-BE49-F238E27FC236}">
                <a16:creationId xmlns:a16="http://schemas.microsoft.com/office/drawing/2014/main" id="{00F3B1FF-06EF-89A2-F610-57D50B3D3E5A}"/>
              </a:ext>
            </a:extLst>
          </p:cNvPr>
          <p:cNvSpPr/>
          <p:nvPr/>
        </p:nvSpPr>
        <p:spPr>
          <a:xfrm rot="5400000">
            <a:off x="630315" y="3510125"/>
            <a:ext cx="823357" cy="267680"/>
          </a:xfrm>
          <a:prstGeom prst="trapezoid">
            <a:avLst>
              <a:gd name="adj" fmla="val 85591"/>
            </a:avLst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vert270" rtlCol="0" anchor="ctr"/>
          <a:lstStyle/>
          <a:p>
            <a:pPr algn="ctr">
              <a:spcBef>
                <a:spcPts val="600"/>
              </a:spcBef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  <a:p>
            <a:pPr algn="ctr">
              <a:spcBef>
                <a:spcPts val="600"/>
              </a:spcBef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319" name="Freeform 318">
            <a:extLst>
              <a:ext uri="{FF2B5EF4-FFF2-40B4-BE49-F238E27FC236}">
                <a16:creationId xmlns:a16="http://schemas.microsoft.com/office/drawing/2014/main" id="{50D48F20-2317-959C-0E0D-67B0974EEDE2}"/>
              </a:ext>
            </a:extLst>
          </p:cNvPr>
          <p:cNvSpPr>
            <a:spLocks/>
          </p:cNvSpPr>
          <p:nvPr/>
        </p:nvSpPr>
        <p:spPr>
          <a:xfrm>
            <a:off x="8279464" y="3549544"/>
            <a:ext cx="581729" cy="1053232"/>
          </a:xfrm>
          <a:custGeom>
            <a:avLst/>
            <a:gdLst>
              <a:gd name="connsiteX0" fmla="*/ 0 w 1793965"/>
              <a:gd name="connsiteY0" fmla="*/ 0 h 4650377"/>
              <a:gd name="connsiteX1" fmla="*/ 0 w 1793965"/>
              <a:gd name="connsiteY1" fmla="*/ 1898469 h 4650377"/>
              <a:gd name="connsiteX2" fmla="*/ 478971 w 1793965"/>
              <a:gd name="connsiteY2" fmla="*/ 2333897 h 4650377"/>
              <a:gd name="connsiteX3" fmla="*/ 0 w 1793965"/>
              <a:gd name="connsiteY3" fmla="*/ 2778034 h 4650377"/>
              <a:gd name="connsiteX4" fmla="*/ 0 w 1793965"/>
              <a:gd name="connsiteY4" fmla="*/ 4650377 h 4650377"/>
              <a:gd name="connsiteX5" fmla="*/ 1793965 w 1793965"/>
              <a:gd name="connsiteY5" fmla="*/ 3666309 h 4650377"/>
              <a:gd name="connsiteX6" fmla="*/ 1793965 w 1793965"/>
              <a:gd name="connsiteY6" fmla="*/ 984069 h 4650377"/>
              <a:gd name="connsiteX7" fmla="*/ 0 w 1793965"/>
              <a:gd name="connsiteY7" fmla="*/ 0 h 4650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3965" h="4650377">
                <a:moveTo>
                  <a:pt x="0" y="0"/>
                </a:moveTo>
                <a:lnTo>
                  <a:pt x="0" y="1898469"/>
                </a:lnTo>
                <a:lnTo>
                  <a:pt x="478971" y="2333897"/>
                </a:lnTo>
                <a:lnTo>
                  <a:pt x="0" y="2778034"/>
                </a:lnTo>
                <a:lnTo>
                  <a:pt x="0" y="4650377"/>
                </a:lnTo>
                <a:lnTo>
                  <a:pt x="1793965" y="3666309"/>
                </a:lnTo>
                <a:lnTo>
                  <a:pt x="1793965" y="984069"/>
                </a:lnTo>
                <a:lnTo>
                  <a:pt x="0" y="0"/>
                </a:lnTo>
                <a:close/>
              </a:path>
            </a:pathLst>
          </a:custGeom>
          <a:noFill/>
          <a:ln w="28575">
            <a:solidFill>
              <a:schemeClr val="tx1">
                <a:lumMod val="50000"/>
                <a:lumOff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rtlCol="0" anchor="ctr"/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r">
              <a:spcBef>
                <a:spcPts val="600"/>
              </a:spcBef>
              <a:spcAft>
                <a:spcPts val="600"/>
              </a:spcAft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18 VAG Rounded Light   02390" pitchFamily="2" charset="0"/>
              </a:rPr>
              <a:t>ALU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</a:p>
        </p:txBody>
      </p:sp>
      <p:sp>
        <p:nvSpPr>
          <p:cNvPr id="14" name="Trapezoid 13">
            <a:extLst>
              <a:ext uri="{FF2B5EF4-FFF2-40B4-BE49-F238E27FC236}">
                <a16:creationId xmlns:a16="http://schemas.microsoft.com/office/drawing/2014/main" id="{1FA82655-74D3-4483-7C00-4AA72A5B4B28}"/>
              </a:ext>
            </a:extLst>
          </p:cNvPr>
          <p:cNvSpPr/>
          <p:nvPr/>
        </p:nvSpPr>
        <p:spPr>
          <a:xfrm rot="5400000">
            <a:off x="7564091" y="4309794"/>
            <a:ext cx="598172" cy="234496"/>
          </a:xfrm>
          <a:prstGeom prst="trapezoid">
            <a:avLst>
              <a:gd name="adj" fmla="val 62818"/>
            </a:avLst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vert270" rtlCol="0" anchor="ctr"/>
          <a:lstStyle/>
          <a:p>
            <a:pPr algn="ctr">
              <a:spcBef>
                <a:spcPts val="600"/>
              </a:spcBef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  <a:p>
            <a:pPr algn="ctr">
              <a:spcBef>
                <a:spcPts val="600"/>
              </a:spcBef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grpSp>
        <p:nvGrpSpPr>
          <p:cNvPr id="473" name="Group 472">
            <a:extLst>
              <a:ext uri="{FF2B5EF4-FFF2-40B4-BE49-F238E27FC236}">
                <a16:creationId xmlns:a16="http://schemas.microsoft.com/office/drawing/2014/main" id="{A55CBC4E-3F99-6A1A-ED53-27D7DCB45B96}"/>
              </a:ext>
            </a:extLst>
          </p:cNvPr>
          <p:cNvGrpSpPr/>
          <p:nvPr/>
        </p:nvGrpSpPr>
        <p:grpSpPr>
          <a:xfrm>
            <a:off x="3802643" y="2375192"/>
            <a:ext cx="7334708" cy="1124151"/>
            <a:chOff x="3802643" y="2375192"/>
            <a:chExt cx="7334708" cy="1124151"/>
          </a:xfrm>
          <a:effectLst>
            <a:glow rad="101600">
              <a:srgbClr val="011223">
                <a:alpha val="75938"/>
              </a:srgbClr>
            </a:glow>
          </a:effectLst>
        </p:grpSpPr>
        <p:cxnSp>
          <p:nvCxnSpPr>
            <p:cNvPr id="63" name="Elbow Connector 62">
              <a:extLst>
                <a:ext uri="{FF2B5EF4-FFF2-40B4-BE49-F238E27FC236}">
                  <a16:creationId xmlns:a16="http://schemas.microsoft.com/office/drawing/2014/main" id="{E192C444-756E-E8CF-390A-6E0B4FE752FD}"/>
                </a:ext>
              </a:extLst>
            </p:cNvPr>
            <p:cNvCxnSpPr>
              <a:cxnSpLocks/>
              <a:stCxn id="184" idx="0"/>
            </p:cNvCxnSpPr>
            <p:nvPr/>
          </p:nvCxnSpPr>
          <p:spPr>
            <a:xfrm rot="16200000" flipH="1">
              <a:off x="3970539" y="2216906"/>
              <a:ext cx="657210" cy="993002"/>
            </a:xfrm>
            <a:prstGeom prst="bentConnector2">
              <a:avLst/>
            </a:prstGeom>
            <a:ln w="28575">
              <a:solidFill>
                <a:schemeClr val="bg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9" name="Straight Connector 458">
              <a:extLst>
                <a:ext uri="{FF2B5EF4-FFF2-40B4-BE49-F238E27FC236}">
                  <a16:creationId xmlns:a16="http://schemas.microsoft.com/office/drawing/2014/main" id="{66292F7A-6202-ABC8-7BBE-EE2DB8DD49CA}"/>
                </a:ext>
              </a:extLst>
            </p:cNvPr>
            <p:cNvCxnSpPr>
              <a:cxnSpLocks/>
              <a:stCxn id="184" idx="0"/>
            </p:cNvCxnSpPr>
            <p:nvPr/>
          </p:nvCxnSpPr>
          <p:spPr>
            <a:xfrm>
              <a:off x="3802643" y="2384802"/>
              <a:ext cx="7334708" cy="0"/>
            </a:xfrm>
            <a:prstGeom prst="line">
              <a:avLst/>
            </a:prstGeom>
            <a:ln w="28575">
              <a:solidFill>
                <a:schemeClr val="bg1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8" name="Elbow Connector 467">
              <a:extLst>
                <a:ext uri="{FF2B5EF4-FFF2-40B4-BE49-F238E27FC236}">
                  <a16:creationId xmlns:a16="http://schemas.microsoft.com/office/drawing/2014/main" id="{19745264-D758-7058-338A-8FE0A2DA6216}"/>
                </a:ext>
              </a:extLst>
            </p:cNvPr>
            <p:cNvCxnSpPr>
              <a:cxnSpLocks/>
              <a:stCxn id="23" idx="0"/>
            </p:cNvCxnSpPr>
            <p:nvPr/>
          </p:nvCxnSpPr>
          <p:spPr>
            <a:xfrm flipV="1">
              <a:off x="10817058" y="2375192"/>
              <a:ext cx="320293" cy="1124151"/>
            </a:xfrm>
            <a:prstGeom prst="bentConnector2">
              <a:avLst/>
            </a:prstGeom>
            <a:ln w="28575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rapezoid 22">
            <a:extLst>
              <a:ext uri="{FF2B5EF4-FFF2-40B4-BE49-F238E27FC236}">
                <a16:creationId xmlns:a16="http://schemas.microsoft.com/office/drawing/2014/main" id="{B73EEB42-4A6A-0E09-586D-12B1FD4E1410}"/>
              </a:ext>
            </a:extLst>
          </p:cNvPr>
          <p:cNvSpPr/>
          <p:nvPr/>
        </p:nvSpPr>
        <p:spPr>
          <a:xfrm rot="5400000">
            <a:off x="10337532" y="3361302"/>
            <a:ext cx="682970" cy="276082"/>
          </a:xfrm>
          <a:prstGeom prst="trapezoid">
            <a:avLst>
              <a:gd name="adj" fmla="val 62818"/>
            </a:avLst>
          </a:prstGeom>
          <a:noFill/>
          <a:ln w="1905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vert270" rtlCol="0" anchor="ctr"/>
          <a:lstStyle/>
          <a:p>
            <a:pPr algn="ctr">
              <a:spcBef>
                <a:spcPts val="600"/>
              </a:spcBef>
            </a:pPr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  <a:p>
            <a:pPr algn="ctr">
              <a:spcBef>
                <a:spcPts val="600"/>
              </a:spcBef>
            </a:pPr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29" name="Trapezoid 28">
            <a:extLst>
              <a:ext uri="{FF2B5EF4-FFF2-40B4-BE49-F238E27FC236}">
                <a16:creationId xmlns:a16="http://schemas.microsoft.com/office/drawing/2014/main" id="{206B5F64-E5AB-A13F-589C-899B7AF61C69}"/>
              </a:ext>
            </a:extLst>
          </p:cNvPr>
          <p:cNvSpPr/>
          <p:nvPr/>
        </p:nvSpPr>
        <p:spPr>
          <a:xfrm rot="5400000">
            <a:off x="10246632" y="3273351"/>
            <a:ext cx="873172" cy="267680"/>
          </a:xfrm>
          <a:prstGeom prst="trapezoid">
            <a:avLst>
              <a:gd name="adj" fmla="val 62818"/>
            </a:avLst>
          </a:prstGeom>
          <a:solidFill>
            <a:srgbClr val="011223"/>
          </a:solidFill>
          <a:ln w="57150">
            <a:solidFill>
              <a:schemeClr val="accent4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vert270" rtlCol="0" anchor="ctr"/>
          <a:lstStyle/>
          <a:p>
            <a:pPr algn="ctr">
              <a:spcBef>
                <a:spcPts val="600"/>
              </a:spcBef>
            </a:pPr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  <a:p>
            <a:pPr algn="ctr">
              <a:spcBef>
                <a:spcPts val="600"/>
              </a:spcBef>
            </a:pPr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  <a:p>
            <a:pPr algn="ctr">
              <a:spcBef>
                <a:spcPts val="600"/>
              </a:spcBef>
            </a:pPr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181" name="Down Arrow 180">
            <a:extLst>
              <a:ext uri="{FF2B5EF4-FFF2-40B4-BE49-F238E27FC236}">
                <a16:creationId xmlns:a16="http://schemas.microsoft.com/office/drawing/2014/main" id="{14165230-C955-91A8-A885-C783996D26E7}"/>
              </a:ext>
            </a:extLst>
          </p:cNvPr>
          <p:cNvSpPr/>
          <p:nvPr/>
        </p:nvSpPr>
        <p:spPr>
          <a:xfrm>
            <a:off x="10546216" y="1925880"/>
            <a:ext cx="338898" cy="1030909"/>
          </a:xfrm>
          <a:prstGeom prst="down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noFill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accent1"/>
              </a:solidFill>
              <a:latin typeface="18 VAG Rounded Light   02390" pitchFamily="2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DD1E9D4-3C26-F0E3-2E1F-56F9A2225984}"/>
              </a:ext>
            </a:extLst>
          </p:cNvPr>
          <p:cNvSpPr txBox="1"/>
          <p:nvPr/>
        </p:nvSpPr>
        <p:spPr>
          <a:xfrm>
            <a:off x="3102317" y="998158"/>
            <a:ext cx="3109795" cy="881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5000"/>
              </a:lnSpc>
            </a:pPr>
            <a:r>
              <a:rPr lang="en-US" sz="1800" dirty="0">
                <a:solidFill>
                  <a:schemeClr val="accent5"/>
                </a:solidFill>
                <a:latin typeface="18 VAG Rounded Light   02390" pitchFamily="2" charset="0"/>
              </a:rPr>
              <a:t>Immediate Generation Block needs to support J-Types: 20-bit half-words </a:t>
            </a:r>
            <a:r>
              <a:rPr lang="en-US" sz="1800" dirty="0">
                <a:solidFill>
                  <a:schemeClr val="accent5"/>
                </a:solidFill>
                <a:latin typeface="18 VAG Rounded Light   02390" pitchFamily="2" charset="0"/>
                <a:sym typeface="Wingdings" pitchFamily="2" charset="2"/>
              </a:rPr>
              <a:t> byte offset.</a:t>
            </a:r>
            <a:endParaRPr lang="en-US" sz="1800" dirty="0">
              <a:solidFill>
                <a:schemeClr val="accent5"/>
              </a:solidFill>
              <a:latin typeface="18 VAG Rounded Light   02390" pitchFamily="2" charset="0"/>
            </a:endParaRPr>
          </a:p>
        </p:txBody>
      </p:sp>
      <p:sp>
        <p:nvSpPr>
          <p:cNvPr id="32" name="Down Arrow 31">
            <a:extLst>
              <a:ext uri="{FF2B5EF4-FFF2-40B4-BE49-F238E27FC236}">
                <a16:creationId xmlns:a16="http://schemas.microsoft.com/office/drawing/2014/main" id="{C1FFFAF5-29E1-C5D2-0652-AE9C5C86AB32}"/>
              </a:ext>
            </a:extLst>
          </p:cNvPr>
          <p:cNvSpPr/>
          <p:nvPr/>
        </p:nvSpPr>
        <p:spPr>
          <a:xfrm>
            <a:off x="4225740" y="1925880"/>
            <a:ext cx="415708" cy="2601493"/>
          </a:xfrm>
          <a:prstGeom prst="downArrow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accent1"/>
              </a:solidFill>
              <a:latin typeface="18 VAG Rounded Light   0239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07C977-362A-4154-5DEC-29671B2B023F}"/>
              </a:ext>
            </a:extLst>
          </p:cNvPr>
          <p:cNvSpPr txBox="1"/>
          <p:nvPr/>
        </p:nvSpPr>
        <p:spPr>
          <a:xfrm>
            <a:off x="3302715" y="3211102"/>
            <a:ext cx="1119217" cy="8053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Bef>
                <a:spcPts val="800"/>
              </a:spcBef>
            </a:pP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inst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[11:7]</a:t>
            </a:r>
          </a:p>
          <a:p>
            <a:pPr algn="l">
              <a:spcBef>
                <a:spcPts val="800"/>
              </a:spcBef>
            </a:pP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inst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[19:15]</a:t>
            </a:r>
          </a:p>
          <a:p>
            <a:pPr algn="l">
              <a:spcBef>
                <a:spcPts val="800"/>
              </a:spcBef>
            </a:pP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inst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[24:20]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CED03B-DD2A-6CFD-D62B-E3A39B61F399}"/>
              </a:ext>
            </a:extLst>
          </p:cNvPr>
          <p:cNvSpPr txBox="1"/>
          <p:nvPr/>
        </p:nvSpPr>
        <p:spPr>
          <a:xfrm>
            <a:off x="3131237" y="4777354"/>
            <a:ext cx="103425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en-US" sz="110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inst</a:t>
            </a:r>
            <a:r>
              <a:rPr kumimoji="0" lang="en-US" sz="11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[31:7]</a:t>
            </a:r>
            <a:endParaRPr lang="en-US" sz="2000" dirty="0">
              <a:solidFill>
                <a:schemeClr val="bg1"/>
              </a:solidFill>
              <a:latin typeface="18 VAG Rounded Light   02390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AF16711-0A5F-F4C1-1F21-111F46248A6D}"/>
              </a:ext>
            </a:extLst>
          </p:cNvPr>
          <p:cNvSpPr txBox="1"/>
          <p:nvPr/>
        </p:nvSpPr>
        <p:spPr>
          <a:xfrm>
            <a:off x="9285659" y="997203"/>
            <a:ext cx="2720617" cy="881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5000"/>
              </a:lnSpc>
            </a:pPr>
            <a:r>
              <a:rPr lang="en-US" sz="1800" dirty="0">
                <a:solidFill>
                  <a:schemeClr val="accent4"/>
                </a:solidFill>
                <a:latin typeface="18 VAG Rounded Light   02390" pitchFamily="2" charset="0"/>
              </a:rPr>
              <a:t>To save </a:t>
            </a:r>
            <a:r>
              <a:rPr lang="en-US" sz="1800" b="1" dirty="0" err="1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rd</a:t>
            </a:r>
            <a:r>
              <a:rPr lang="en-US" sz="1800" b="1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PC + 4</a:t>
            </a:r>
            <a:r>
              <a:rPr lang="en-US" sz="1800" dirty="0">
                <a:solidFill>
                  <a:schemeClr val="accent4"/>
                </a:solidFill>
                <a:latin typeface="18 VAG Rounded Light   02390" pitchFamily="2" charset="0"/>
              </a:rPr>
              <a:t>, </a:t>
            </a:r>
            <a:r>
              <a:rPr lang="en-US" sz="1800" dirty="0" err="1">
                <a:solidFill>
                  <a:schemeClr val="accent4"/>
                </a:solidFill>
                <a:latin typeface="18 VAG Rounded Light   02390" pitchFamily="2" charset="0"/>
              </a:rPr>
              <a:t>WBSel</a:t>
            </a:r>
            <a:r>
              <a:rPr lang="en-US" sz="1800" dirty="0">
                <a:solidFill>
                  <a:schemeClr val="accent4"/>
                </a:solidFill>
                <a:latin typeface="18 VAG Rounded Light   02390" pitchFamily="2" charset="0"/>
              </a:rPr>
              <a:t> now controls</a:t>
            </a:r>
            <a:br>
              <a:rPr lang="en-US" sz="1800" dirty="0">
                <a:solidFill>
                  <a:schemeClr val="accent4"/>
                </a:solidFill>
                <a:latin typeface="18 VAG Rounded Light   02390" pitchFamily="2" charset="0"/>
              </a:rPr>
            </a:br>
            <a:r>
              <a:rPr lang="en-US" sz="1800" dirty="0">
                <a:solidFill>
                  <a:schemeClr val="accent4"/>
                </a:solidFill>
                <a:latin typeface="18 VAG Rounded Light   02390" pitchFamily="2" charset="0"/>
              </a:rPr>
              <a:t>a 3-input MUX.</a:t>
            </a:r>
          </a:p>
        </p:txBody>
      </p:sp>
      <p:sp>
        <p:nvSpPr>
          <p:cNvPr id="327" name="Isosceles Triangle 59">
            <a:extLst>
              <a:ext uri="{FF2B5EF4-FFF2-40B4-BE49-F238E27FC236}">
                <a16:creationId xmlns:a16="http://schemas.microsoft.com/office/drawing/2014/main" id="{EFECB578-3A21-E891-8D71-0213F089D1C0}"/>
              </a:ext>
            </a:extLst>
          </p:cNvPr>
          <p:cNvSpPr>
            <a:spLocks noChangeAspect="1"/>
          </p:cNvSpPr>
          <p:nvPr/>
        </p:nvSpPr>
        <p:spPr>
          <a:xfrm>
            <a:off x="5943281" y="4428532"/>
            <a:ext cx="182880" cy="142528"/>
          </a:xfrm>
          <a:prstGeom prst="triangle">
            <a:avLst/>
          </a:prstGeom>
          <a:noFill/>
          <a:ln w="2857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18 VAG Rounded Light   02390" pitchFamily="2" charset="0"/>
            </a:endParaRPr>
          </a:p>
        </p:txBody>
      </p:sp>
      <p:sp>
        <p:nvSpPr>
          <p:cNvPr id="457" name="TextBox 456">
            <a:extLst>
              <a:ext uri="{FF2B5EF4-FFF2-40B4-BE49-F238E27FC236}">
                <a16:creationId xmlns:a16="http://schemas.microsoft.com/office/drawing/2014/main" id="{5F1F7DB0-6CD9-15D8-A9C7-594A704DE0B1}"/>
              </a:ext>
            </a:extLst>
          </p:cNvPr>
          <p:cNvSpPr txBox="1"/>
          <p:nvPr/>
        </p:nvSpPr>
        <p:spPr>
          <a:xfrm>
            <a:off x="5853568" y="4679996"/>
            <a:ext cx="3417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18 VAG Rounded Light   02390" pitchFamily="2" charset="0"/>
              </a:rPr>
              <a:t>clk</a:t>
            </a:r>
            <a:endParaRPr lang="en-US" sz="1100" dirty="0">
              <a:solidFill>
                <a:schemeClr val="tx1">
                  <a:lumMod val="50000"/>
                  <a:lumOff val="50000"/>
                </a:schemeClr>
              </a:solidFill>
              <a:latin typeface="18 VAG Rounded Light   02390" pitchFamily="2" charset="0"/>
            </a:endParaRPr>
          </a:p>
        </p:txBody>
      </p:sp>
      <p:cxnSp>
        <p:nvCxnSpPr>
          <p:cNvPr id="196" name="Straight Connector 195">
            <a:extLst>
              <a:ext uri="{FF2B5EF4-FFF2-40B4-BE49-F238E27FC236}">
                <a16:creationId xmlns:a16="http://schemas.microsoft.com/office/drawing/2014/main" id="{5B1182A6-0946-CC24-2378-F3DAB18A8640}"/>
              </a:ext>
            </a:extLst>
          </p:cNvPr>
          <p:cNvCxnSpPr/>
          <p:nvPr/>
        </p:nvCxnSpPr>
        <p:spPr>
          <a:xfrm flipV="1">
            <a:off x="6024448" y="4561851"/>
            <a:ext cx="0" cy="118145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id="{C4CABF1C-C840-9F3E-AB67-F1D6561813BC}"/>
              </a:ext>
            </a:extLst>
          </p:cNvPr>
          <p:cNvCxnSpPr>
            <a:cxnSpLocks/>
          </p:cNvCxnSpPr>
          <p:nvPr/>
        </p:nvCxnSpPr>
        <p:spPr>
          <a:xfrm rot="10800000" flipH="1">
            <a:off x="4808959" y="4530234"/>
            <a:ext cx="2936970" cy="596712"/>
          </a:xfrm>
          <a:prstGeom prst="bentConnector3">
            <a:avLst>
              <a:gd name="adj1" fmla="val 92537"/>
            </a:avLst>
          </a:prstGeom>
          <a:ln w="28575">
            <a:solidFill>
              <a:schemeClr val="bg1"/>
            </a:solidFill>
            <a:tailEnd type="triangle" w="lg" len="lg"/>
          </a:ln>
          <a:effectLst>
            <a:glow rad="63500">
              <a:srgbClr val="00264A">
                <a:alpha val="92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5FF65934-C540-D4EB-5E26-A7998F695809}"/>
              </a:ext>
            </a:extLst>
          </p:cNvPr>
          <p:cNvSpPr/>
          <p:nvPr/>
        </p:nvSpPr>
        <p:spPr>
          <a:xfrm>
            <a:off x="4095066" y="4684066"/>
            <a:ext cx="734547" cy="615137"/>
          </a:xfrm>
          <a:prstGeom prst="roundRect">
            <a:avLst/>
          </a:prstGeom>
          <a:solidFill>
            <a:srgbClr val="011223"/>
          </a:solidFill>
          <a:ln w="57150">
            <a:solidFill>
              <a:schemeClr val="accent5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r>
              <a:rPr lang="en-US" sz="1400" b="1" dirty="0" err="1">
                <a:solidFill>
                  <a:schemeClr val="accent5"/>
                </a:solidFill>
                <a:latin typeface="18 VAG Rounded Bold   07390" pitchFamily="2" charset="0"/>
              </a:rPr>
              <a:t>Imm</a:t>
            </a:r>
            <a:r>
              <a:rPr lang="en-US" sz="1400" b="1" dirty="0">
                <a:solidFill>
                  <a:schemeClr val="accent5"/>
                </a:solidFill>
                <a:latin typeface="18 VAG Rounded Bold   07390" pitchFamily="2" charset="0"/>
              </a:rPr>
              <a:t>. Gen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C8247E0-ACB1-6C2B-4B85-323C2F7D9371}"/>
              </a:ext>
            </a:extLst>
          </p:cNvPr>
          <p:cNvSpPr txBox="1"/>
          <p:nvPr/>
        </p:nvSpPr>
        <p:spPr>
          <a:xfrm>
            <a:off x="10252492" y="5557253"/>
            <a:ext cx="646331" cy="4609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1400" dirty="0" err="1">
                <a:solidFill>
                  <a:schemeClr val="accent3"/>
                </a:solidFill>
                <a:latin typeface="18 VAG Rounded Light   02390" pitchFamily="2" charset="0"/>
              </a:rPr>
              <a:t>WBSel</a:t>
            </a:r>
            <a:endParaRPr lang="en-US" sz="1400" dirty="0">
              <a:solidFill>
                <a:schemeClr val="accent3"/>
              </a:solidFill>
              <a:latin typeface="18 VAG Rounded Light   02390" pitchFamily="2" charset="0"/>
            </a:endParaRPr>
          </a:p>
          <a:p>
            <a:pPr algn="ctr">
              <a:lnSpc>
                <a:spcPct val="85000"/>
              </a:lnSpc>
            </a:pPr>
            <a:r>
              <a:rPr lang="en-US" sz="1400" dirty="0">
                <a:solidFill>
                  <a:schemeClr val="accent4"/>
                </a:solidFill>
                <a:latin typeface="18 VAG Rounded Light   02390" pitchFamily="2" charset="0"/>
              </a:rPr>
              <a:t>2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4D31218-1AB8-BC74-EDD2-CEFD0FF2DF7A}"/>
              </a:ext>
            </a:extLst>
          </p:cNvPr>
          <p:cNvSpPr txBox="1"/>
          <p:nvPr/>
        </p:nvSpPr>
        <p:spPr>
          <a:xfrm>
            <a:off x="9295334" y="75910"/>
            <a:ext cx="2590774" cy="7340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9525" marR="0" lvl="1" algn="r" defTabSz="6858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PC = PC +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imm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  <a:p>
            <a:pPr marL="9525" marR="0" lvl="1" algn="r" defTabSz="6858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rd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= PC + 4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BD431E82-6BC8-5D38-DAA5-BD10857E8758}"/>
              </a:ext>
            </a:extLst>
          </p:cNvPr>
          <p:cNvGrpSpPr/>
          <p:nvPr/>
        </p:nvGrpSpPr>
        <p:grpSpPr>
          <a:xfrm>
            <a:off x="3102991" y="2260284"/>
            <a:ext cx="7443225" cy="887961"/>
            <a:chOff x="3102991" y="2260284"/>
            <a:chExt cx="7443225" cy="887961"/>
          </a:xfrm>
        </p:grpSpPr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A4611226-14E0-42B5-B983-05AA71642147}"/>
                </a:ext>
              </a:extLst>
            </p:cNvPr>
            <p:cNvGrpSpPr/>
            <p:nvPr/>
          </p:nvGrpSpPr>
          <p:grpSpPr>
            <a:xfrm>
              <a:off x="3368069" y="2260284"/>
              <a:ext cx="7178147" cy="887961"/>
              <a:chOff x="3368069" y="2260284"/>
              <a:chExt cx="7178147" cy="887961"/>
            </a:xfrm>
          </p:grpSpPr>
          <p:cxnSp>
            <p:nvCxnSpPr>
              <p:cNvPr id="61" name="Elbow Connector 60">
                <a:extLst>
                  <a:ext uri="{FF2B5EF4-FFF2-40B4-BE49-F238E27FC236}">
                    <a16:creationId xmlns:a16="http://schemas.microsoft.com/office/drawing/2014/main" id="{6643B333-0E68-4E7C-03DB-521FB9915196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9863617" y="2465646"/>
                <a:ext cx="887961" cy="477237"/>
              </a:xfrm>
              <a:prstGeom prst="bentConnector3">
                <a:avLst>
                  <a:gd name="adj1" fmla="val 99200"/>
                </a:avLst>
              </a:prstGeom>
              <a:ln w="28575">
                <a:solidFill>
                  <a:schemeClr val="accent4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8B56D245-A05A-AE01-82CD-A190C011C51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68069" y="2260284"/>
                <a:ext cx="6711696" cy="0"/>
              </a:xfrm>
              <a:prstGeom prst="line">
                <a:avLst/>
              </a:prstGeom>
              <a:ln w="28575">
                <a:solidFill>
                  <a:schemeClr val="accent4"/>
                </a:solidFill>
                <a:headEnd type="oval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0" name="Elbow Connector 59">
              <a:extLst>
                <a:ext uri="{FF2B5EF4-FFF2-40B4-BE49-F238E27FC236}">
                  <a16:creationId xmlns:a16="http://schemas.microsoft.com/office/drawing/2014/main" id="{85015FDA-5498-9D2E-8E10-04A79D1BD87C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2999590" y="2363686"/>
              <a:ext cx="477525" cy="270723"/>
            </a:xfrm>
            <a:prstGeom prst="bentConnector3">
              <a:avLst>
                <a:gd name="adj1" fmla="val -2954"/>
              </a:avLst>
            </a:prstGeom>
            <a:ln w="28575">
              <a:solidFill>
                <a:schemeClr val="accent4"/>
              </a:solidFill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49580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9" grpId="0"/>
      <p:bldP spid="29" grpId="0" animBg="1"/>
      <p:bldP spid="181" grpId="0" animBg="1"/>
      <p:bldP spid="22" grpId="0"/>
      <p:bldP spid="4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0" name="Group 469">
            <a:extLst>
              <a:ext uri="{FF2B5EF4-FFF2-40B4-BE49-F238E27FC236}">
                <a16:creationId xmlns:a16="http://schemas.microsoft.com/office/drawing/2014/main" id="{7210D4CB-5CAB-A37B-8C7D-6557ABEFBA3E}"/>
              </a:ext>
            </a:extLst>
          </p:cNvPr>
          <p:cNvGrpSpPr/>
          <p:nvPr/>
        </p:nvGrpSpPr>
        <p:grpSpPr>
          <a:xfrm>
            <a:off x="669619" y="2248996"/>
            <a:ext cx="2712208" cy="1271016"/>
            <a:chOff x="669619" y="2248996"/>
            <a:chExt cx="2712208" cy="1271016"/>
          </a:xfrm>
        </p:grpSpPr>
        <p:grpSp>
          <p:nvGrpSpPr>
            <p:cNvPr id="471" name="Group 470">
              <a:extLst>
                <a:ext uri="{FF2B5EF4-FFF2-40B4-BE49-F238E27FC236}">
                  <a16:creationId xmlns:a16="http://schemas.microsoft.com/office/drawing/2014/main" id="{31DF58EA-01A1-7500-5401-166234FFC172}"/>
                </a:ext>
              </a:extLst>
            </p:cNvPr>
            <p:cNvGrpSpPr/>
            <p:nvPr/>
          </p:nvGrpSpPr>
          <p:grpSpPr>
            <a:xfrm>
              <a:off x="669619" y="2260284"/>
              <a:ext cx="2712208" cy="1242570"/>
              <a:chOff x="669619" y="2260284"/>
              <a:chExt cx="2712208" cy="1242570"/>
            </a:xfrm>
          </p:grpSpPr>
          <p:grpSp>
            <p:nvGrpSpPr>
              <p:cNvPr id="482" name="Group 481">
                <a:extLst>
                  <a:ext uri="{FF2B5EF4-FFF2-40B4-BE49-F238E27FC236}">
                    <a16:creationId xmlns:a16="http://schemas.microsoft.com/office/drawing/2014/main" id="{682CCB2C-FDFB-4B65-4720-BFD35407C0B1}"/>
                  </a:ext>
                </a:extLst>
              </p:cNvPr>
              <p:cNvGrpSpPr/>
              <p:nvPr/>
            </p:nvGrpSpPr>
            <p:grpSpPr>
              <a:xfrm>
                <a:off x="675203" y="2260284"/>
                <a:ext cx="2706624" cy="477526"/>
                <a:chOff x="675203" y="2260284"/>
                <a:chExt cx="2706624" cy="477526"/>
              </a:xfrm>
            </p:grpSpPr>
            <p:cxnSp>
              <p:nvCxnSpPr>
                <p:cNvPr id="484" name="Elbow Connector 483">
                  <a:extLst>
                    <a:ext uri="{FF2B5EF4-FFF2-40B4-BE49-F238E27FC236}">
                      <a16:creationId xmlns:a16="http://schemas.microsoft.com/office/drawing/2014/main" id="{D00D5841-032D-22FE-0D0B-49FE31CE6E7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 flipH="1" flipV="1">
                  <a:off x="2999590" y="2363686"/>
                  <a:ext cx="477525" cy="270723"/>
                </a:xfrm>
                <a:prstGeom prst="bentConnector3">
                  <a:avLst>
                    <a:gd name="adj1" fmla="val -2954"/>
                  </a:avLst>
                </a:prstGeom>
                <a:ln w="28575">
                  <a:solidFill>
                    <a:schemeClr val="bg1"/>
                  </a:solidFill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5" name="Straight Connector 484">
                  <a:extLst>
                    <a:ext uri="{FF2B5EF4-FFF2-40B4-BE49-F238E27FC236}">
                      <a16:creationId xmlns:a16="http://schemas.microsoft.com/office/drawing/2014/main" id="{CAF3E3CB-F08F-A2D2-A60C-2D412A70719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75203" y="2260284"/>
                  <a:ext cx="2706624" cy="1985"/>
                </a:xfrm>
                <a:prstGeom prst="line">
                  <a:avLst/>
                </a:prstGeom>
                <a:ln w="28575">
                  <a:solidFill>
                    <a:schemeClr val="bg1"/>
                  </a:solidFill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83" name="Straight Arrow Connector 482">
                <a:extLst>
                  <a:ext uri="{FF2B5EF4-FFF2-40B4-BE49-F238E27FC236}">
                    <a16:creationId xmlns:a16="http://schemas.microsoft.com/office/drawing/2014/main" id="{9C66EB21-8262-162C-D8A8-9363FA3BC7B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9619" y="3502852"/>
                <a:ext cx="274320" cy="2"/>
              </a:xfrm>
              <a:prstGeom prst="straightConnector1">
                <a:avLst/>
              </a:prstGeom>
              <a:ln w="28575">
                <a:solidFill>
                  <a:schemeClr val="bg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80" name="Straight Connector 479">
              <a:extLst>
                <a:ext uri="{FF2B5EF4-FFF2-40B4-BE49-F238E27FC236}">
                  <a16:creationId xmlns:a16="http://schemas.microsoft.com/office/drawing/2014/main" id="{18EE9C02-EEBB-7339-3778-62998080A013}"/>
                </a:ext>
              </a:extLst>
            </p:cNvPr>
            <p:cNvCxnSpPr/>
            <p:nvPr/>
          </p:nvCxnSpPr>
          <p:spPr>
            <a:xfrm flipH="1">
              <a:off x="675203" y="2248996"/>
              <a:ext cx="0" cy="1271016"/>
            </a:xfrm>
            <a:prstGeom prst="line">
              <a:avLst/>
            </a:prstGeom>
            <a:ln w="28575">
              <a:solidFill>
                <a:schemeClr val="bg1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9" name="Group 188">
            <a:extLst>
              <a:ext uri="{FF2B5EF4-FFF2-40B4-BE49-F238E27FC236}">
                <a16:creationId xmlns:a16="http://schemas.microsoft.com/office/drawing/2014/main" id="{40B183B6-648B-FD1D-35EA-88C37B65317C}"/>
              </a:ext>
            </a:extLst>
          </p:cNvPr>
          <p:cNvGrpSpPr/>
          <p:nvPr/>
        </p:nvGrpSpPr>
        <p:grpSpPr>
          <a:xfrm>
            <a:off x="3097347" y="2260284"/>
            <a:ext cx="7448869" cy="887961"/>
            <a:chOff x="3097347" y="2260284"/>
            <a:chExt cx="7448869" cy="887961"/>
          </a:xfrm>
        </p:grpSpPr>
        <p:cxnSp>
          <p:nvCxnSpPr>
            <p:cNvPr id="190" name="Elbow Connector 189">
              <a:extLst>
                <a:ext uri="{FF2B5EF4-FFF2-40B4-BE49-F238E27FC236}">
                  <a16:creationId xmlns:a16="http://schemas.microsoft.com/office/drawing/2014/main" id="{99150C1F-C4D7-0C88-9E33-B29FD29559AA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2993946" y="2363686"/>
              <a:ext cx="477525" cy="270723"/>
            </a:xfrm>
            <a:prstGeom prst="bentConnector3">
              <a:avLst>
                <a:gd name="adj1" fmla="val -5318"/>
              </a:avLst>
            </a:prstGeom>
            <a:ln w="28575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Elbow Connector 192">
              <a:extLst>
                <a:ext uri="{FF2B5EF4-FFF2-40B4-BE49-F238E27FC236}">
                  <a16:creationId xmlns:a16="http://schemas.microsoft.com/office/drawing/2014/main" id="{8818F409-3437-1162-9DDE-95877E5EFEC0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9863617" y="2465646"/>
              <a:ext cx="887961" cy="477237"/>
            </a:xfrm>
            <a:prstGeom prst="bentConnector3">
              <a:avLst>
                <a:gd name="adj1" fmla="val 99200"/>
              </a:avLst>
            </a:prstGeom>
            <a:ln w="28575">
              <a:solidFill>
                <a:schemeClr val="bg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933107AF-5934-72E0-57A5-F7B45AC01D37}"/>
                </a:ext>
              </a:extLst>
            </p:cNvPr>
            <p:cNvCxnSpPr>
              <a:cxnSpLocks/>
            </p:cNvCxnSpPr>
            <p:nvPr/>
          </p:nvCxnSpPr>
          <p:spPr>
            <a:xfrm>
              <a:off x="3368070" y="2260284"/>
              <a:ext cx="6695229" cy="0"/>
            </a:xfrm>
            <a:prstGeom prst="line">
              <a:avLst/>
            </a:prstGeom>
            <a:ln w="28575">
              <a:solidFill>
                <a:schemeClr val="bg1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76" name="Straight Arrow Connector 475">
            <a:extLst>
              <a:ext uri="{FF2B5EF4-FFF2-40B4-BE49-F238E27FC236}">
                <a16:creationId xmlns:a16="http://schemas.microsoft.com/office/drawing/2014/main" id="{542881D0-E006-5FD1-06B4-BF7FDE875101}"/>
              </a:ext>
            </a:extLst>
          </p:cNvPr>
          <p:cNvCxnSpPr>
            <a:cxnSpLocks/>
          </p:cNvCxnSpPr>
          <p:nvPr/>
        </p:nvCxnSpPr>
        <p:spPr>
          <a:xfrm>
            <a:off x="6985475" y="4381734"/>
            <a:ext cx="0" cy="1184173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8" name="Straight Arrow Connector 477">
            <a:extLst>
              <a:ext uri="{FF2B5EF4-FFF2-40B4-BE49-F238E27FC236}">
                <a16:creationId xmlns:a16="http://schemas.microsoft.com/office/drawing/2014/main" id="{DB1CA216-A44B-94A2-491B-0FE076CC9699}"/>
              </a:ext>
            </a:extLst>
          </p:cNvPr>
          <p:cNvCxnSpPr>
            <a:cxnSpLocks/>
          </p:cNvCxnSpPr>
          <p:nvPr/>
        </p:nvCxnSpPr>
        <p:spPr>
          <a:xfrm>
            <a:off x="7198463" y="4391981"/>
            <a:ext cx="0" cy="1173926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id="{C4CABF1C-C840-9F3E-AB67-F1D6561813BC}"/>
              </a:ext>
            </a:extLst>
          </p:cNvPr>
          <p:cNvCxnSpPr>
            <a:cxnSpLocks/>
          </p:cNvCxnSpPr>
          <p:nvPr/>
        </p:nvCxnSpPr>
        <p:spPr>
          <a:xfrm rot="10800000" flipH="1">
            <a:off x="4808959" y="4530234"/>
            <a:ext cx="2936970" cy="596712"/>
          </a:xfrm>
          <a:prstGeom prst="bentConnector3">
            <a:avLst>
              <a:gd name="adj1" fmla="val 92537"/>
            </a:avLst>
          </a:prstGeom>
          <a:ln w="28575">
            <a:solidFill>
              <a:schemeClr val="bg1"/>
            </a:solidFill>
            <a:tailEnd type="triangle" w="lg" len="lg"/>
          </a:ln>
          <a:effectLst>
            <a:glow rad="63500">
              <a:srgbClr val="00264A">
                <a:alpha val="92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1" name="Trapezoid 350">
            <a:extLst>
              <a:ext uri="{FF2B5EF4-FFF2-40B4-BE49-F238E27FC236}">
                <a16:creationId xmlns:a16="http://schemas.microsoft.com/office/drawing/2014/main" id="{EB82FBEA-F502-0767-0254-4658C894B6A3}"/>
              </a:ext>
            </a:extLst>
          </p:cNvPr>
          <p:cNvSpPr/>
          <p:nvPr/>
        </p:nvSpPr>
        <p:spPr>
          <a:xfrm rot="5400000">
            <a:off x="7564091" y="4309794"/>
            <a:ext cx="598172" cy="234496"/>
          </a:xfrm>
          <a:prstGeom prst="trapezoid">
            <a:avLst>
              <a:gd name="adj" fmla="val 62818"/>
            </a:avLst>
          </a:prstGeom>
          <a:noFill/>
          <a:ln w="1905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vert270" rtlCol="0" anchor="ctr"/>
          <a:lstStyle/>
          <a:p>
            <a:pPr algn="ctr">
              <a:spcBef>
                <a:spcPts val="600"/>
              </a:spcBef>
            </a:pPr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  <a:p>
            <a:pPr algn="ctr">
              <a:spcBef>
                <a:spcPts val="600"/>
              </a:spcBef>
            </a:pPr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cxnSp>
        <p:nvCxnSpPr>
          <p:cNvPr id="426" name="Straight Arrow Connector 425">
            <a:extLst>
              <a:ext uri="{FF2B5EF4-FFF2-40B4-BE49-F238E27FC236}">
                <a16:creationId xmlns:a16="http://schemas.microsoft.com/office/drawing/2014/main" id="{E4D1DEAE-7AAB-4FA5-9AC7-CEF254DF6C1E}"/>
              </a:ext>
            </a:extLst>
          </p:cNvPr>
          <p:cNvCxnSpPr>
            <a:cxnSpLocks/>
          </p:cNvCxnSpPr>
          <p:nvPr/>
        </p:nvCxnSpPr>
        <p:spPr>
          <a:xfrm>
            <a:off x="7983123" y="4427042"/>
            <a:ext cx="301752" cy="1490"/>
          </a:xfrm>
          <a:prstGeom prst="straightConnector1">
            <a:avLst/>
          </a:prstGeom>
          <a:ln w="28575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163182A8-AAC2-5CFD-2ED1-D6AE1F385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tabLst>
                <a:tab pos="10280650" algn="r"/>
              </a:tabLst>
            </a:pPr>
            <a:r>
              <a:rPr lang="en-US" dirty="0"/>
              <a:t>Lighting the </a:t>
            </a:r>
            <a:r>
              <a:rPr lang="en-US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JAL</a:t>
            </a:r>
            <a:r>
              <a:rPr lang="en-US" dirty="0"/>
              <a:t> Datapath</a:t>
            </a:r>
            <a:endParaRPr lang="en-US" dirty="0">
              <a:solidFill>
                <a:schemeClr val="bg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07" name="Rectangle 306">
            <a:extLst>
              <a:ext uri="{FF2B5EF4-FFF2-40B4-BE49-F238E27FC236}">
                <a16:creationId xmlns:a16="http://schemas.microsoft.com/office/drawing/2014/main" id="{5E2B3D3E-7682-F6FD-4010-CC6BCDC1F9BA}"/>
              </a:ext>
            </a:extLst>
          </p:cNvPr>
          <p:cNvSpPr/>
          <p:nvPr/>
        </p:nvSpPr>
        <p:spPr>
          <a:xfrm>
            <a:off x="2124990" y="3375224"/>
            <a:ext cx="934483" cy="1152150"/>
          </a:xfrm>
          <a:prstGeom prst="rect">
            <a:avLst/>
          </a:prstGeom>
          <a:noFill/>
          <a:ln w="28575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b"/>
          <a:lstStyle/>
          <a:p>
            <a:r>
              <a:rPr lang="en-US" sz="1400" i="1" dirty="0" err="1">
                <a:solidFill>
                  <a:schemeClr val="bg1"/>
                </a:solidFill>
                <a:latin typeface="18 VAG Rounded Light   02390" pitchFamily="2" charset="0"/>
              </a:rPr>
              <a:t>addr</a:t>
            </a:r>
            <a:endParaRPr lang="en-US" sz="1400" i="1" dirty="0">
              <a:solidFill>
                <a:schemeClr val="bg1"/>
              </a:solidFill>
              <a:latin typeface="18 VAG Rounded Light   02390" pitchFamily="2" charset="0"/>
            </a:endParaRPr>
          </a:p>
          <a:p>
            <a:pPr algn="r"/>
            <a:r>
              <a:rPr lang="en-US" sz="1400" i="1" dirty="0" err="1">
                <a:solidFill>
                  <a:schemeClr val="bg1"/>
                </a:solidFill>
                <a:latin typeface="18 VAG Rounded Light   02390" pitchFamily="2" charset="0"/>
              </a:rPr>
              <a:t>inst</a:t>
            </a:r>
            <a:endParaRPr lang="en-US" sz="1400" i="1" dirty="0">
              <a:solidFill>
                <a:schemeClr val="bg1"/>
              </a:solidFill>
              <a:latin typeface="18 VAG Rounded Light   02390" pitchFamily="2" charset="0"/>
            </a:endParaRPr>
          </a:p>
          <a:p>
            <a:endParaRPr lang="en-US" sz="1600" dirty="0">
              <a:solidFill>
                <a:schemeClr val="bg1"/>
              </a:solidFill>
              <a:latin typeface="18 VAG Rounded Light   02390" pitchFamily="2" charset="0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IMEM</a:t>
            </a:r>
          </a:p>
        </p:txBody>
      </p:sp>
      <p:sp>
        <p:nvSpPr>
          <p:cNvPr id="320" name="Rounded Rectangle 319">
            <a:extLst>
              <a:ext uri="{FF2B5EF4-FFF2-40B4-BE49-F238E27FC236}">
                <a16:creationId xmlns:a16="http://schemas.microsoft.com/office/drawing/2014/main" id="{4FDE1979-E809-7A50-A64F-A7DC871340D6}"/>
              </a:ext>
            </a:extLst>
          </p:cNvPr>
          <p:cNvSpPr/>
          <p:nvPr/>
        </p:nvSpPr>
        <p:spPr>
          <a:xfrm>
            <a:off x="6623312" y="3477823"/>
            <a:ext cx="723547" cy="890604"/>
          </a:xfrm>
          <a:prstGeom prst="roundRect">
            <a:avLst/>
          </a:prstGeom>
          <a:noFill/>
          <a:ln w="28575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bg1"/>
                </a:solidFill>
                <a:latin typeface="18 VAG Rounded Light   02390" pitchFamily="2" charset="0"/>
              </a:rPr>
              <a:t>Branch Comp.</a:t>
            </a:r>
          </a:p>
        </p:txBody>
      </p:sp>
      <p:sp>
        <p:nvSpPr>
          <p:cNvPr id="324" name="Freeform 323">
            <a:extLst>
              <a:ext uri="{FF2B5EF4-FFF2-40B4-BE49-F238E27FC236}">
                <a16:creationId xmlns:a16="http://schemas.microsoft.com/office/drawing/2014/main" id="{C3F319D4-E9C9-BF79-1D0B-B024CF36D456}"/>
              </a:ext>
            </a:extLst>
          </p:cNvPr>
          <p:cNvSpPr>
            <a:spLocks/>
          </p:cNvSpPr>
          <p:nvPr/>
        </p:nvSpPr>
        <p:spPr>
          <a:xfrm>
            <a:off x="2458278" y="2385959"/>
            <a:ext cx="644039" cy="714015"/>
          </a:xfrm>
          <a:custGeom>
            <a:avLst/>
            <a:gdLst>
              <a:gd name="connsiteX0" fmla="*/ 0 w 1793965"/>
              <a:gd name="connsiteY0" fmla="*/ 0 h 4650377"/>
              <a:gd name="connsiteX1" fmla="*/ 0 w 1793965"/>
              <a:gd name="connsiteY1" fmla="*/ 1898469 h 4650377"/>
              <a:gd name="connsiteX2" fmla="*/ 478971 w 1793965"/>
              <a:gd name="connsiteY2" fmla="*/ 2333897 h 4650377"/>
              <a:gd name="connsiteX3" fmla="*/ 0 w 1793965"/>
              <a:gd name="connsiteY3" fmla="*/ 2778034 h 4650377"/>
              <a:gd name="connsiteX4" fmla="*/ 0 w 1793965"/>
              <a:gd name="connsiteY4" fmla="*/ 4650377 h 4650377"/>
              <a:gd name="connsiteX5" fmla="*/ 1793965 w 1793965"/>
              <a:gd name="connsiteY5" fmla="*/ 3666309 h 4650377"/>
              <a:gd name="connsiteX6" fmla="*/ 1793965 w 1793965"/>
              <a:gd name="connsiteY6" fmla="*/ 984069 h 4650377"/>
              <a:gd name="connsiteX7" fmla="*/ 0 w 1793965"/>
              <a:gd name="connsiteY7" fmla="*/ 0 h 4650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3965" h="4650377">
                <a:moveTo>
                  <a:pt x="0" y="0"/>
                </a:moveTo>
                <a:lnTo>
                  <a:pt x="0" y="1898469"/>
                </a:lnTo>
                <a:lnTo>
                  <a:pt x="478971" y="2333897"/>
                </a:lnTo>
                <a:lnTo>
                  <a:pt x="0" y="2778034"/>
                </a:lnTo>
                <a:lnTo>
                  <a:pt x="0" y="4650377"/>
                </a:lnTo>
                <a:lnTo>
                  <a:pt x="1793965" y="3666309"/>
                </a:lnTo>
                <a:lnTo>
                  <a:pt x="1793965" y="984069"/>
                </a:lnTo>
                <a:lnTo>
                  <a:pt x="0" y="0"/>
                </a:lnTo>
                <a:close/>
              </a:path>
            </a:pathLst>
          </a:custGeom>
          <a:noFill/>
          <a:ln w="28575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rtlCol="0" anchor="ctr"/>
          <a:lstStyle/>
          <a:p>
            <a:pPr algn="r"/>
            <a:r>
              <a:rPr lang="en-US" sz="1600" dirty="0">
                <a:solidFill>
                  <a:schemeClr val="bg1"/>
                </a:solidFill>
                <a:latin typeface="18 VAG Rounded Light   02390" pitchFamily="2" charset="0"/>
              </a:rPr>
              <a:t>add</a:t>
            </a:r>
          </a:p>
        </p:txBody>
      </p:sp>
      <p:sp>
        <p:nvSpPr>
          <p:cNvPr id="325" name="Rounded Rectangle 324">
            <a:extLst>
              <a:ext uri="{FF2B5EF4-FFF2-40B4-BE49-F238E27FC236}">
                <a16:creationId xmlns:a16="http://schemas.microsoft.com/office/drawing/2014/main" id="{DE938227-1E4D-9C95-BFDC-595B19E389B1}"/>
              </a:ext>
            </a:extLst>
          </p:cNvPr>
          <p:cNvSpPr/>
          <p:nvPr/>
        </p:nvSpPr>
        <p:spPr>
          <a:xfrm>
            <a:off x="4095066" y="4684066"/>
            <a:ext cx="734547" cy="615137"/>
          </a:xfrm>
          <a:prstGeom prst="roundRect">
            <a:avLst/>
          </a:prstGeom>
          <a:noFill/>
          <a:ln w="28575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r>
              <a:rPr lang="en-US" sz="1400" dirty="0" err="1">
                <a:solidFill>
                  <a:schemeClr val="bg1"/>
                </a:solidFill>
                <a:latin typeface="18 VAG Rounded Light   02390" pitchFamily="2" charset="0"/>
              </a:rPr>
              <a:t>Imm</a:t>
            </a:r>
            <a:r>
              <a:rPr lang="en-US" sz="1400" dirty="0">
                <a:solidFill>
                  <a:schemeClr val="bg1"/>
                </a:solidFill>
                <a:latin typeface="18 VAG Rounded Light   02390" pitchFamily="2" charset="0"/>
              </a:rPr>
              <a:t>. Gen</a:t>
            </a:r>
          </a:p>
        </p:txBody>
      </p:sp>
      <p:sp>
        <p:nvSpPr>
          <p:cNvPr id="327" name="Isosceles Triangle 59">
            <a:extLst>
              <a:ext uri="{FF2B5EF4-FFF2-40B4-BE49-F238E27FC236}">
                <a16:creationId xmlns:a16="http://schemas.microsoft.com/office/drawing/2014/main" id="{EFECB578-3A21-E891-8D71-0213F089D1C0}"/>
              </a:ext>
            </a:extLst>
          </p:cNvPr>
          <p:cNvSpPr>
            <a:spLocks noChangeAspect="1"/>
          </p:cNvSpPr>
          <p:nvPr/>
        </p:nvSpPr>
        <p:spPr>
          <a:xfrm>
            <a:off x="5943281" y="4428532"/>
            <a:ext cx="182880" cy="142528"/>
          </a:xfrm>
          <a:prstGeom prst="triangle">
            <a:avLst/>
          </a:prstGeom>
          <a:noFill/>
          <a:ln w="28575" cap="flat" cmpd="sng" algn="ctr">
            <a:solidFill>
              <a:schemeClr val="bg1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18 VAG Rounded Light   02390" pitchFamily="2" charset="0"/>
            </a:endParaRPr>
          </a:p>
        </p:txBody>
      </p:sp>
      <p:sp>
        <p:nvSpPr>
          <p:cNvPr id="329" name="Isosceles Triangle 59">
            <a:extLst>
              <a:ext uri="{FF2B5EF4-FFF2-40B4-BE49-F238E27FC236}">
                <a16:creationId xmlns:a16="http://schemas.microsoft.com/office/drawing/2014/main" id="{4BB69EA9-5AFD-ECF3-6FBC-565768226B64}"/>
              </a:ext>
            </a:extLst>
          </p:cNvPr>
          <p:cNvSpPr/>
          <p:nvPr/>
        </p:nvSpPr>
        <p:spPr>
          <a:xfrm>
            <a:off x="9886099" y="4540637"/>
            <a:ext cx="182880" cy="172777"/>
          </a:xfrm>
          <a:prstGeom prst="triangle">
            <a:avLst/>
          </a:prstGeom>
          <a:noFill/>
          <a:ln w="28575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18 VAG Rounded Light   02390" pitchFamily="2" charset="0"/>
            </a:endParaRPr>
          </a:p>
        </p:txBody>
      </p:sp>
      <p:grpSp>
        <p:nvGrpSpPr>
          <p:cNvPr id="330" name="Group 329">
            <a:extLst>
              <a:ext uri="{FF2B5EF4-FFF2-40B4-BE49-F238E27FC236}">
                <a16:creationId xmlns:a16="http://schemas.microsoft.com/office/drawing/2014/main" id="{B7F7F169-A5F4-56F1-6936-D7E5E795DF1A}"/>
              </a:ext>
            </a:extLst>
          </p:cNvPr>
          <p:cNvGrpSpPr/>
          <p:nvPr/>
        </p:nvGrpSpPr>
        <p:grpSpPr>
          <a:xfrm>
            <a:off x="1430760" y="3270286"/>
            <a:ext cx="349772" cy="747357"/>
            <a:chOff x="959047" y="3126189"/>
            <a:chExt cx="415675" cy="914792"/>
          </a:xfrm>
        </p:grpSpPr>
        <p:sp>
          <p:nvSpPr>
            <p:cNvPr id="331" name="Rectangle 330">
              <a:extLst>
                <a:ext uri="{FF2B5EF4-FFF2-40B4-BE49-F238E27FC236}">
                  <a16:creationId xmlns:a16="http://schemas.microsoft.com/office/drawing/2014/main" id="{A5C8CA32-3065-E6B7-1BD4-077B2DB839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9047" y="3126189"/>
              <a:ext cx="415675" cy="914792"/>
            </a:xfrm>
            <a:prstGeom prst="rect">
              <a:avLst/>
            </a:prstGeom>
            <a:noFill/>
            <a:ln w="28575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lIns="68580" tIns="34290" rIns="68580" bIns="34290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urier New" panose="02070309020205020404" pitchFamily="49" charset="0"/>
                  <a:ea typeface="ＭＳ Ｐゴシック" pitchFamily="-1" charset="-128"/>
                  <a:cs typeface="Courier New" panose="02070309020205020404" pitchFamily="49" charset="0"/>
                </a:rPr>
                <a:t>PC</a:t>
              </a:r>
            </a:p>
          </p:txBody>
        </p:sp>
        <p:sp>
          <p:nvSpPr>
            <p:cNvPr id="332" name="Isosceles Triangle 58">
              <a:extLst>
                <a:ext uri="{FF2B5EF4-FFF2-40B4-BE49-F238E27FC236}">
                  <a16:creationId xmlns:a16="http://schemas.microsoft.com/office/drawing/2014/main" id="{CC9BC0A6-4DFD-877B-775C-BD92FA021900}"/>
                </a:ext>
              </a:extLst>
            </p:cNvPr>
            <p:cNvSpPr/>
            <p:nvPr/>
          </p:nvSpPr>
          <p:spPr>
            <a:xfrm>
              <a:off x="1069894" y="3868203"/>
              <a:ext cx="221693" cy="172777"/>
            </a:xfrm>
            <a:prstGeom prst="triangle">
              <a:avLst/>
            </a:prstGeom>
            <a:noFill/>
            <a:ln w="28575" cap="flat" cmpd="sng" algn="ctr">
              <a:solidFill>
                <a:schemeClr val="bg1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18 VAG Rounded Light   02390" pitchFamily="2" charset="0"/>
              </a:endParaRPr>
            </a:p>
          </p:txBody>
        </p:sp>
      </p:grpSp>
      <p:sp>
        <p:nvSpPr>
          <p:cNvPr id="321" name="Trapezoid 320">
            <a:extLst>
              <a:ext uri="{FF2B5EF4-FFF2-40B4-BE49-F238E27FC236}">
                <a16:creationId xmlns:a16="http://schemas.microsoft.com/office/drawing/2014/main" id="{ECBEF9E8-B02F-BA9B-96D9-F02F037F011A}"/>
              </a:ext>
            </a:extLst>
          </p:cNvPr>
          <p:cNvSpPr/>
          <p:nvPr/>
        </p:nvSpPr>
        <p:spPr>
          <a:xfrm rot="5400000">
            <a:off x="630315" y="3510125"/>
            <a:ext cx="823357" cy="267680"/>
          </a:xfrm>
          <a:prstGeom prst="trapezoid">
            <a:avLst>
              <a:gd name="adj" fmla="val 85591"/>
            </a:avLst>
          </a:prstGeom>
          <a:noFill/>
          <a:ln w="1905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vert270" rtlCol="0" anchor="ctr"/>
          <a:lstStyle/>
          <a:p>
            <a:pPr algn="ctr">
              <a:spcBef>
                <a:spcPts val="600"/>
              </a:spcBef>
            </a:pPr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  <a:p>
            <a:pPr algn="ctr">
              <a:spcBef>
                <a:spcPts val="600"/>
              </a:spcBef>
            </a:pPr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cxnSp>
        <p:nvCxnSpPr>
          <p:cNvPr id="375" name="Elbow Connector 374">
            <a:extLst>
              <a:ext uri="{FF2B5EF4-FFF2-40B4-BE49-F238E27FC236}">
                <a16:creationId xmlns:a16="http://schemas.microsoft.com/office/drawing/2014/main" id="{8CB4FC43-FB1E-DAD9-6933-1031DF7B151C}"/>
              </a:ext>
            </a:extLst>
          </p:cNvPr>
          <p:cNvCxnSpPr>
            <a:cxnSpLocks/>
          </p:cNvCxnSpPr>
          <p:nvPr/>
        </p:nvCxnSpPr>
        <p:spPr>
          <a:xfrm flipV="1">
            <a:off x="3059473" y="3420761"/>
            <a:ext cx="1734699" cy="530538"/>
          </a:xfrm>
          <a:prstGeom prst="bentConnector3">
            <a:avLst>
              <a:gd name="adj1" fmla="val 17787"/>
            </a:avLst>
          </a:prstGeom>
          <a:ln w="28575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6" name="Straight Arrow Connector 375">
            <a:extLst>
              <a:ext uri="{FF2B5EF4-FFF2-40B4-BE49-F238E27FC236}">
                <a16:creationId xmlns:a16="http://schemas.microsoft.com/office/drawing/2014/main" id="{06C5600C-FF32-7B65-A838-616535BD3D13}"/>
              </a:ext>
            </a:extLst>
          </p:cNvPr>
          <p:cNvCxnSpPr/>
          <p:nvPr/>
        </p:nvCxnSpPr>
        <p:spPr>
          <a:xfrm>
            <a:off x="3357586" y="3685070"/>
            <a:ext cx="1452348" cy="0"/>
          </a:xfrm>
          <a:prstGeom prst="straightConnector1">
            <a:avLst/>
          </a:prstGeom>
          <a:ln w="28575">
            <a:solidFill>
              <a:schemeClr val="bg1"/>
            </a:solidFill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7" name="Straight Arrow Connector 376">
            <a:extLst>
              <a:ext uri="{FF2B5EF4-FFF2-40B4-BE49-F238E27FC236}">
                <a16:creationId xmlns:a16="http://schemas.microsoft.com/office/drawing/2014/main" id="{205D2502-C217-CFAD-90DA-7224BAC69EC5}"/>
              </a:ext>
            </a:extLst>
          </p:cNvPr>
          <p:cNvCxnSpPr/>
          <p:nvPr/>
        </p:nvCxnSpPr>
        <p:spPr>
          <a:xfrm>
            <a:off x="3357586" y="3951299"/>
            <a:ext cx="1452348" cy="0"/>
          </a:xfrm>
          <a:prstGeom prst="straightConnector1">
            <a:avLst/>
          </a:prstGeom>
          <a:ln w="28575">
            <a:solidFill>
              <a:schemeClr val="bg1"/>
            </a:solidFill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6" name="Straight Arrow Connector 385">
            <a:extLst>
              <a:ext uri="{FF2B5EF4-FFF2-40B4-BE49-F238E27FC236}">
                <a16:creationId xmlns:a16="http://schemas.microsoft.com/office/drawing/2014/main" id="{5795E669-F7FD-51D5-9708-7B3C9BD34CCE}"/>
              </a:ext>
            </a:extLst>
          </p:cNvPr>
          <p:cNvCxnSpPr/>
          <p:nvPr/>
        </p:nvCxnSpPr>
        <p:spPr>
          <a:xfrm>
            <a:off x="3190630" y="3951299"/>
            <a:ext cx="0" cy="1575442"/>
          </a:xfrm>
          <a:prstGeom prst="straightConnector1">
            <a:avLst/>
          </a:prstGeom>
          <a:ln w="28575">
            <a:solidFill>
              <a:schemeClr val="bg1"/>
            </a:solidFill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7" name="Straight Arrow Connector 386">
            <a:extLst>
              <a:ext uri="{FF2B5EF4-FFF2-40B4-BE49-F238E27FC236}">
                <a16:creationId xmlns:a16="http://schemas.microsoft.com/office/drawing/2014/main" id="{A5D422CF-1692-106D-093A-8F6E171C79D9}"/>
              </a:ext>
            </a:extLst>
          </p:cNvPr>
          <p:cNvCxnSpPr>
            <a:cxnSpLocks/>
          </p:cNvCxnSpPr>
          <p:nvPr/>
        </p:nvCxnSpPr>
        <p:spPr>
          <a:xfrm flipV="1">
            <a:off x="3187909" y="5013221"/>
            <a:ext cx="914400" cy="0"/>
          </a:xfrm>
          <a:prstGeom prst="straightConnector1">
            <a:avLst/>
          </a:prstGeom>
          <a:ln w="28575">
            <a:solidFill>
              <a:schemeClr val="bg1"/>
            </a:solidFill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3" name="Straight Arrow Connector 392">
            <a:extLst>
              <a:ext uri="{FF2B5EF4-FFF2-40B4-BE49-F238E27FC236}">
                <a16:creationId xmlns:a16="http://schemas.microsoft.com/office/drawing/2014/main" id="{29E1759E-8C1A-B8F6-C0AE-84288FE3023D}"/>
              </a:ext>
            </a:extLst>
          </p:cNvPr>
          <p:cNvCxnSpPr>
            <a:cxnSpLocks/>
          </p:cNvCxnSpPr>
          <p:nvPr/>
        </p:nvCxnSpPr>
        <p:spPr>
          <a:xfrm flipV="1">
            <a:off x="6246033" y="3676635"/>
            <a:ext cx="365760" cy="0"/>
          </a:xfrm>
          <a:prstGeom prst="straightConnector1">
            <a:avLst/>
          </a:prstGeom>
          <a:ln w="28575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9" name="Elbow Connector 398">
            <a:extLst>
              <a:ext uri="{FF2B5EF4-FFF2-40B4-BE49-F238E27FC236}">
                <a16:creationId xmlns:a16="http://schemas.microsoft.com/office/drawing/2014/main" id="{81177FA1-F44B-D412-678F-D0996FE371E5}"/>
              </a:ext>
            </a:extLst>
          </p:cNvPr>
          <p:cNvCxnSpPr>
            <a:cxnSpLocks/>
          </p:cNvCxnSpPr>
          <p:nvPr/>
        </p:nvCxnSpPr>
        <p:spPr>
          <a:xfrm rot="16200000" flipH="1">
            <a:off x="7031628" y="3034682"/>
            <a:ext cx="94632" cy="1367664"/>
          </a:xfrm>
          <a:prstGeom prst="bentConnector4">
            <a:avLst>
              <a:gd name="adj1" fmla="val -456294"/>
              <a:gd name="adj2" fmla="val 76963"/>
            </a:avLst>
          </a:prstGeom>
          <a:ln w="28575">
            <a:solidFill>
              <a:schemeClr val="bg1"/>
            </a:solidFill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5" name="TextBox 404">
            <a:extLst>
              <a:ext uri="{FF2B5EF4-FFF2-40B4-BE49-F238E27FC236}">
                <a16:creationId xmlns:a16="http://schemas.microsoft.com/office/drawing/2014/main" id="{FEB16DF6-43AA-9A5F-FFF9-30CB1A3DA5D6}"/>
              </a:ext>
            </a:extLst>
          </p:cNvPr>
          <p:cNvSpPr txBox="1"/>
          <p:nvPr/>
        </p:nvSpPr>
        <p:spPr>
          <a:xfrm>
            <a:off x="6349656" y="3011006"/>
            <a:ext cx="6944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R[rs1]</a:t>
            </a:r>
            <a:endParaRPr lang="en-US" sz="2000" dirty="0">
              <a:solidFill>
                <a:schemeClr val="bg1"/>
              </a:solidFill>
              <a:latin typeface="18 VAG Rounded Light   02390" pitchFamily="2" charset="0"/>
            </a:endParaRPr>
          </a:p>
        </p:txBody>
      </p:sp>
      <p:grpSp>
        <p:nvGrpSpPr>
          <p:cNvPr id="466" name="Group 465">
            <a:extLst>
              <a:ext uri="{FF2B5EF4-FFF2-40B4-BE49-F238E27FC236}">
                <a16:creationId xmlns:a16="http://schemas.microsoft.com/office/drawing/2014/main" id="{D9AC5A45-167B-FAFC-8F95-7FB83C097F1E}"/>
              </a:ext>
            </a:extLst>
          </p:cNvPr>
          <p:cNvGrpSpPr/>
          <p:nvPr/>
        </p:nvGrpSpPr>
        <p:grpSpPr>
          <a:xfrm>
            <a:off x="9120628" y="3586419"/>
            <a:ext cx="1021734" cy="1127284"/>
            <a:chOff x="9120628" y="3586419"/>
            <a:chExt cx="1021734" cy="1127284"/>
          </a:xfrm>
        </p:grpSpPr>
        <p:sp>
          <p:nvSpPr>
            <p:cNvPr id="309" name="Rectangle 308">
              <a:extLst>
                <a:ext uri="{FF2B5EF4-FFF2-40B4-BE49-F238E27FC236}">
                  <a16:creationId xmlns:a16="http://schemas.microsoft.com/office/drawing/2014/main" id="{6BC64DA7-A1B1-1E33-61B5-D83764BAC155}"/>
                </a:ext>
              </a:extLst>
            </p:cNvPr>
            <p:cNvSpPr/>
            <p:nvPr/>
          </p:nvSpPr>
          <p:spPr>
            <a:xfrm>
              <a:off x="9120628" y="3586419"/>
              <a:ext cx="1021734" cy="1127284"/>
            </a:xfrm>
            <a:prstGeom prst="rect">
              <a:avLst/>
            </a:prstGeom>
            <a:noFill/>
            <a:ln w="28575">
              <a:solidFill>
                <a:schemeClr val="bg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b"/>
            <a:lstStyle/>
            <a:p>
              <a:pPr>
                <a:spcBef>
                  <a:spcPts val="400"/>
                </a:spcBef>
                <a:tabLst>
                  <a:tab pos="1249363" algn="r"/>
                </a:tabLst>
              </a:pPr>
              <a:r>
                <a:rPr lang="en-US" sz="1400" i="1" dirty="0">
                  <a:solidFill>
                    <a:schemeClr val="bg1"/>
                  </a:solidFill>
                  <a:latin typeface="18 VAG Rounded Light   02390" pitchFamily="2" charset="0"/>
                </a:rPr>
                <a:t>	</a:t>
              </a:r>
              <a:r>
                <a:rPr lang="en-US" sz="1400" i="1" dirty="0" err="1">
                  <a:solidFill>
                    <a:schemeClr val="bg1"/>
                  </a:solidFill>
                  <a:latin typeface="18 VAG Rounded Light   02390" pitchFamily="2" charset="0"/>
                </a:rPr>
                <a:t>dataR</a:t>
              </a:r>
              <a:endParaRPr lang="en-US" sz="1400" i="1" dirty="0">
                <a:solidFill>
                  <a:schemeClr val="bg1"/>
                </a:solidFill>
                <a:latin typeface="18 VAG Rounded Light   02390" pitchFamily="2" charset="0"/>
              </a:endParaRPr>
            </a:p>
            <a:p>
              <a:pPr>
                <a:spcBef>
                  <a:spcPts val="400"/>
                </a:spcBef>
                <a:tabLst>
                  <a:tab pos="1249363" algn="r"/>
                </a:tabLst>
              </a:pPr>
              <a:r>
                <a:rPr lang="en-US" sz="1400" i="1" dirty="0" err="1">
                  <a:solidFill>
                    <a:schemeClr val="bg1"/>
                  </a:solidFill>
                  <a:latin typeface="18 VAG Rounded Light   02390" pitchFamily="2" charset="0"/>
                </a:rPr>
                <a:t>addr</a:t>
              </a:r>
              <a:endParaRPr lang="en-US" sz="1400" i="1" dirty="0">
                <a:solidFill>
                  <a:schemeClr val="bg1"/>
                </a:solidFill>
                <a:latin typeface="18 VAG Rounded Light   02390" pitchFamily="2" charset="0"/>
              </a:endParaRPr>
            </a:p>
            <a:p>
              <a:pPr algn="r">
                <a:spcBef>
                  <a:spcPts val="400"/>
                </a:spcBef>
                <a:tabLst>
                  <a:tab pos="1249363" algn="r"/>
                </a:tabLst>
              </a:pPr>
              <a:r>
                <a:rPr lang="en-US" sz="1600" b="1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DMEM</a:t>
              </a:r>
            </a:p>
            <a:p>
              <a:pPr>
                <a:spcBef>
                  <a:spcPts val="400"/>
                </a:spcBef>
                <a:spcAft>
                  <a:spcPts val="400"/>
                </a:spcAft>
                <a:tabLst>
                  <a:tab pos="1249363" algn="r"/>
                </a:tabLst>
              </a:pPr>
              <a:r>
                <a:rPr lang="en-US" sz="1200" i="1" dirty="0" err="1">
                  <a:solidFill>
                    <a:schemeClr val="bg1"/>
                  </a:solidFill>
                  <a:latin typeface="18 VAG ROUNDED LIGHT   02390" pitchFamily="2" charset="0"/>
                  <a:cs typeface="Courier New" panose="02070309020205020404" pitchFamily="49" charset="0"/>
                </a:rPr>
                <a:t>dataW</a:t>
              </a:r>
              <a:r>
                <a:rPr lang="en-US" sz="1600" i="1" dirty="0">
                  <a:solidFill>
                    <a:schemeClr val="bg1"/>
                  </a:solidFill>
                  <a:latin typeface="18 VAG ROUNDED LIGHT   02390" pitchFamily="2" charset="0"/>
                  <a:cs typeface="Courier New" panose="02070309020205020404" pitchFamily="49" charset="0"/>
                </a:rPr>
                <a:t> </a:t>
              </a:r>
              <a:endParaRPr lang="en-US" sz="1200" i="1" dirty="0">
                <a:solidFill>
                  <a:schemeClr val="bg1"/>
                </a:solidFill>
                <a:latin typeface="18 VAG ROUNDED LIGHT   02390" pitchFamily="2" charset="0"/>
                <a:cs typeface="Courier New" panose="02070309020205020404" pitchFamily="49" charset="0"/>
              </a:endParaRPr>
            </a:p>
          </p:txBody>
        </p:sp>
        <p:sp>
          <p:nvSpPr>
            <p:cNvPr id="419" name="Rectangle 418">
              <a:extLst>
                <a:ext uri="{FF2B5EF4-FFF2-40B4-BE49-F238E27FC236}">
                  <a16:creationId xmlns:a16="http://schemas.microsoft.com/office/drawing/2014/main" id="{A49D0FB0-BFA2-EDA4-4ABE-999F6FEBA857}"/>
                </a:ext>
              </a:extLst>
            </p:cNvPr>
            <p:cNvSpPr/>
            <p:nvPr/>
          </p:nvSpPr>
          <p:spPr>
            <a:xfrm>
              <a:off x="9120628" y="4444602"/>
              <a:ext cx="165031" cy="191496"/>
            </a:xfrm>
            <a:prstGeom prst="rect">
              <a:avLst/>
            </a:prstGeom>
            <a:noFill/>
            <a:ln w="28575">
              <a:noFill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bg1"/>
                </a:solidFill>
                <a:latin typeface="18 VAG Rounded Light   02390" pitchFamily="2" charset="0"/>
              </a:endParaRPr>
            </a:p>
          </p:txBody>
        </p:sp>
      </p:grpSp>
      <p:cxnSp>
        <p:nvCxnSpPr>
          <p:cNvPr id="427" name="Straight Arrow Connector 426">
            <a:extLst>
              <a:ext uri="{FF2B5EF4-FFF2-40B4-BE49-F238E27FC236}">
                <a16:creationId xmlns:a16="http://schemas.microsoft.com/office/drawing/2014/main" id="{67A46396-A71B-E5C3-E2EC-583B4A603C90}"/>
              </a:ext>
            </a:extLst>
          </p:cNvPr>
          <p:cNvCxnSpPr>
            <a:cxnSpLocks/>
          </p:cNvCxnSpPr>
          <p:nvPr/>
        </p:nvCxnSpPr>
        <p:spPr>
          <a:xfrm>
            <a:off x="7983123" y="3661650"/>
            <a:ext cx="301752" cy="1490"/>
          </a:xfrm>
          <a:prstGeom prst="straightConnector1">
            <a:avLst/>
          </a:prstGeom>
          <a:ln w="28575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5" name="Straight Arrow Connector 444">
            <a:extLst>
              <a:ext uri="{FF2B5EF4-FFF2-40B4-BE49-F238E27FC236}">
                <a16:creationId xmlns:a16="http://schemas.microsoft.com/office/drawing/2014/main" id="{2D1A0F8A-F1AA-0736-73BB-5204DAFA85B2}"/>
              </a:ext>
            </a:extLst>
          </p:cNvPr>
          <p:cNvCxnSpPr>
            <a:cxnSpLocks/>
          </p:cNvCxnSpPr>
          <p:nvPr/>
        </p:nvCxnSpPr>
        <p:spPr>
          <a:xfrm flipV="1">
            <a:off x="1043816" y="3915845"/>
            <a:ext cx="0" cy="1621636"/>
          </a:xfrm>
          <a:prstGeom prst="straightConnector1">
            <a:avLst/>
          </a:prstGeom>
          <a:ln w="127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9" name="Straight Arrow Connector 448">
            <a:extLst>
              <a:ext uri="{FF2B5EF4-FFF2-40B4-BE49-F238E27FC236}">
                <a16:creationId xmlns:a16="http://schemas.microsoft.com/office/drawing/2014/main" id="{98CA2B2E-5BEF-6E19-FC37-311D08B845B0}"/>
              </a:ext>
            </a:extLst>
          </p:cNvPr>
          <p:cNvCxnSpPr>
            <a:cxnSpLocks/>
          </p:cNvCxnSpPr>
          <p:nvPr/>
        </p:nvCxnSpPr>
        <p:spPr>
          <a:xfrm flipV="1">
            <a:off x="9596488" y="4736341"/>
            <a:ext cx="0" cy="801140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4" name="TextBox 453">
            <a:extLst>
              <a:ext uri="{FF2B5EF4-FFF2-40B4-BE49-F238E27FC236}">
                <a16:creationId xmlns:a16="http://schemas.microsoft.com/office/drawing/2014/main" id="{B01F1A18-F34F-006C-C71D-DCC3DF9FCB76}"/>
              </a:ext>
            </a:extLst>
          </p:cNvPr>
          <p:cNvSpPr txBox="1"/>
          <p:nvPr/>
        </p:nvSpPr>
        <p:spPr>
          <a:xfrm>
            <a:off x="1442540" y="4120124"/>
            <a:ext cx="3417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00" dirty="0" err="1">
                <a:solidFill>
                  <a:schemeClr val="bg1"/>
                </a:solidFill>
                <a:latin typeface="18 VAG Rounded Light   02390" pitchFamily="2" charset="0"/>
              </a:rPr>
              <a:t>clk</a:t>
            </a:r>
            <a:endParaRPr lang="en-US" sz="1100" dirty="0">
              <a:solidFill>
                <a:schemeClr val="bg1"/>
              </a:solidFill>
              <a:latin typeface="18 VAG Rounded Light   02390" pitchFamily="2" charset="0"/>
            </a:endParaRPr>
          </a:p>
        </p:txBody>
      </p:sp>
      <p:cxnSp>
        <p:nvCxnSpPr>
          <p:cNvPr id="456" name="Straight Connector 455">
            <a:extLst>
              <a:ext uri="{FF2B5EF4-FFF2-40B4-BE49-F238E27FC236}">
                <a16:creationId xmlns:a16="http://schemas.microsoft.com/office/drawing/2014/main" id="{245940B4-83F7-A371-DDED-84DC79891141}"/>
              </a:ext>
            </a:extLst>
          </p:cNvPr>
          <p:cNvCxnSpPr>
            <a:cxnSpLocks/>
            <a:stCxn id="454" idx="0"/>
            <a:endCxn id="332" idx="3"/>
          </p:cNvCxnSpPr>
          <p:nvPr/>
        </p:nvCxnSpPr>
        <p:spPr>
          <a:xfrm flipV="1">
            <a:off x="1613420" y="4017643"/>
            <a:ext cx="3886" cy="102481"/>
          </a:xfrm>
          <a:prstGeom prst="line">
            <a:avLst/>
          </a:prstGeom>
          <a:ln w="19050">
            <a:solidFill>
              <a:schemeClr val="accent6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7" name="TextBox 456">
            <a:extLst>
              <a:ext uri="{FF2B5EF4-FFF2-40B4-BE49-F238E27FC236}">
                <a16:creationId xmlns:a16="http://schemas.microsoft.com/office/drawing/2014/main" id="{5F1F7DB0-6CD9-15D8-A9C7-594A704DE0B1}"/>
              </a:ext>
            </a:extLst>
          </p:cNvPr>
          <p:cNvSpPr txBox="1"/>
          <p:nvPr/>
        </p:nvSpPr>
        <p:spPr>
          <a:xfrm>
            <a:off x="5853568" y="4679996"/>
            <a:ext cx="3417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00" dirty="0" err="1">
                <a:solidFill>
                  <a:schemeClr val="bg1"/>
                </a:solidFill>
                <a:latin typeface="18 VAG Rounded Light   02390" pitchFamily="2" charset="0"/>
              </a:rPr>
              <a:t>clk</a:t>
            </a:r>
            <a:endParaRPr lang="en-US" sz="1100" dirty="0">
              <a:solidFill>
                <a:schemeClr val="bg1"/>
              </a:solidFill>
              <a:latin typeface="18 VAG Rounded Light   02390" pitchFamily="2" charset="0"/>
            </a:endParaRPr>
          </a:p>
        </p:txBody>
      </p:sp>
      <p:sp>
        <p:nvSpPr>
          <p:cNvPr id="461" name="TextBox 460">
            <a:extLst>
              <a:ext uri="{FF2B5EF4-FFF2-40B4-BE49-F238E27FC236}">
                <a16:creationId xmlns:a16="http://schemas.microsoft.com/office/drawing/2014/main" id="{FE738B2C-2C36-2578-E323-38E7D6FA3739}"/>
              </a:ext>
            </a:extLst>
          </p:cNvPr>
          <p:cNvSpPr txBox="1"/>
          <p:nvPr/>
        </p:nvSpPr>
        <p:spPr>
          <a:xfrm>
            <a:off x="9813943" y="4842550"/>
            <a:ext cx="3417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00" dirty="0" err="1">
                <a:solidFill>
                  <a:schemeClr val="bg1"/>
                </a:solidFill>
                <a:latin typeface="18 VAG Rounded Light   02390" pitchFamily="2" charset="0"/>
              </a:rPr>
              <a:t>clk</a:t>
            </a:r>
            <a:endParaRPr lang="en-US" sz="1100" dirty="0">
              <a:solidFill>
                <a:schemeClr val="bg1"/>
              </a:solidFill>
              <a:latin typeface="18 VAG Rounded Light   02390" pitchFamily="2" charset="0"/>
            </a:endParaRPr>
          </a:p>
        </p:txBody>
      </p:sp>
      <p:cxnSp>
        <p:nvCxnSpPr>
          <p:cNvPr id="462" name="Straight Connector 461">
            <a:extLst>
              <a:ext uri="{FF2B5EF4-FFF2-40B4-BE49-F238E27FC236}">
                <a16:creationId xmlns:a16="http://schemas.microsoft.com/office/drawing/2014/main" id="{C60DDE42-432D-6CCE-975F-C92E5D285C26}"/>
              </a:ext>
            </a:extLst>
          </p:cNvPr>
          <p:cNvCxnSpPr>
            <a:cxnSpLocks/>
            <a:stCxn id="461" idx="0"/>
          </p:cNvCxnSpPr>
          <p:nvPr/>
        </p:nvCxnSpPr>
        <p:spPr>
          <a:xfrm flipV="1">
            <a:off x="9984823" y="4713414"/>
            <a:ext cx="0" cy="129136"/>
          </a:xfrm>
          <a:prstGeom prst="line">
            <a:avLst/>
          </a:prstGeom>
          <a:ln w="19050">
            <a:solidFill>
              <a:schemeClr val="accent6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5" name="TextBox 464">
            <a:extLst>
              <a:ext uri="{FF2B5EF4-FFF2-40B4-BE49-F238E27FC236}">
                <a16:creationId xmlns:a16="http://schemas.microsoft.com/office/drawing/2014/main" id="{C7F68ECD-ACAD-374E-B7B5-00E15FD21DCB}"/>
              </a:ext>
            </a:extLst>
          </p:cNvPr>
          <p:cNvSpPr txBox="1"/>
          <p:nvPr/>
        </p:nvSpPr>
        <p:spPr>
          <a:xfrm>
            <a:off x="8489762" y="3245823"/>
            <a:ext cx="4395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alu</a:t>
            </a:r>
            <a:endParaRPr lang="en-US" sz="2000" dirty="0">
              <a:solidFill>
                <a:schemeClr val="bg1"/>
              </a:solidFill>
              <a:latin typeface="18 VAG Rounded Light   02390" pitchFamily="2" charset="0"/>
            </a:endParaRPr>
          </a:p>
        </p:txBody>
      </p:sp>
      <p:cxnSp>
        <p:nvCxnSpPr>
          <p:cNvPr id="472" name="Straight Arrow Connector 471">
            <a:extLst>
              <a:ext uri="{FF2B5EF4-FFF2-40B4-BE49-F238E27FC236}">
                <a16:creationId xmlns:a16="http://schemas.microsoft.com/office/drawing/2014/main" id="{908456E4-D4F5-2EA1-FF19-789AA5C3F8DA}"/>
              </a:ext>
            </a:extLst>
          </p:cNvPr>
          <p:cNvCxnSpPr>
            <a:cxnSpLocks/>
          </p:cNvCxnSpPr>
          <p:nvPr/>
        </p:nvCxnSpPr>
        <p:spPr>
          <a:xfrm flipH="1" flipV="1">
            <a:off x="5816885" y="4604793"/>
            <a:ext cx="0" cy="932688"/>
          </a:xfrm>
          <a:prstGeom prst="straightConnector1">
            <a:avLst/>
          </a:prstGeom>
          <a:ln w="127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5" name="Straight Arrow Connector 474">
            <a:extLst>
              <a:ext uri="{FF2B5EF4-FFF2-40B4-BE49-F238E27FC236}">
                <a16:creationId xmlns:a16="http://schemas.microsoft.com/office/drawing/2014/main" id="{908607ED-5082-B8EB-0CB6-ED344CA1BE73}"/>
              </a:ext>
            </a:extLst>
          </p:cNvPr>
          <p:cNvCxnSpPr>
            <a:cxnSpLocks/>
          </p:cNvCxnSpPr>
          <p:nvPr/>
        </p:nvCxnSpPr>
        <p:spPr>
          <a:xfrm flipV="1">
            <a:off x="4408736" y="5301220"/>
            <a:ext cx="0" cy="236261"/>
          </a:xfrm>
          <a:prstGeom prst="straightConnector1">
            <a:avLst/>
          </a:prstGeom>
          <a:ln w="127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5" name="Elbow Connector 434">
            <a:extLst>
              <a:ext uri="{FF2B5EF4-FFF2-40B4-BE49-F238E27FC236}">
                <a16:creationId xmlns:a16="http://schemas.microsoft.com/office/drawing/2014/main" id="{424B80CA-05F9-1646-30DD-53D39995ABBD}"/>
              </a:ext>
            </a:extLst>
          </p:cNvPr>
          <p:cNvCxnSpPr>
            <a:cxnSpLocks/>
          </p:cNvCxnSpPr>
          <p:nvPr/>
        </p:nvCxnSpPr>
        <p:spPr>
          <a:xfrm rot="16200000" flipV="1">
            <a:off x="7177509" y="4577033"/>
            <a:ext cx="1646116" cy="274779"/>
          </a:xfrm>
          <a:prstGeom prst="bentConnector3">
            <a:avLst>
              <a:gd name="adj1" fmla="val 91265"/>
            </a:avLst>
          </a:prstGeom>
          <a:ln w="127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2" name="Straight Arrow Connector 441">
            <a:extLst>
              <a:ext uri="{FF2B5EF4-FFF2-40B4-BE49-F238E27FC236}">
                <a16:creationId xmlns:a16="http://schemas.microsoft.com/office/drawing/2014/main" id="{77D15A79-CBAA-3476-E953-9E88EC542CAD}"/>
              </a:ext>
            </a:extLst>
          </p:cNvPr>
          <p:cNvCxnSpPr>
            <a:cxnSpLocks/>
          </p:cNvCxnSpPr>
          <p:nvPr/>
        </p:nvCxnSpPr>
        <p:spPr>
          <a:xfrm flipV="1">
            <a:off x="7883379" y="4657965"/>
            <a:ext cx="0" cy="879516"/>
          </a:xfrm>
          <a:prstGeom prst="straightConnector1">
            <a:avLst/>
          </a:prstGeom>
          <a:ln w="127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8" name="Straight Arrow Connector 447">
            <a:extLst>
              <a:ext uri="{FF2B5EF4-FFF2-40B4-BE49-F238E27FC236}">
                <a16:creationId xmlns:a16="http://schemas.microsoft.com/office/drawing/2014/main" id="{30435E35-829A-9B0E-3C1B-8AC96951ACA1}"/>
              </a:ext>
            </a:extLst>
          </p:cNvPr>
          <p:cNvCxnSpPr>
            <a:cxnSpLocks/>
          </p:cNvCxnSpPr>
          <p:nvPr/>
        </p:nvCxnSpPr>
        <p:spPr>
          <a:xfrm flipH="1" flipV="1">
            <a:off x="8608065" y="4473876"/>
            <a:ext cx="0" cy="1063605"/>
          </a:xfrm>
          <a:prstGeom prst="straightConnector1">
            <a:avLst/>
          </a:prstGeom>
          <a:ln w="127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9" name="Straight Arrow Connector 468">
            <a:extLst>
              <a:ext uri="{FF2B5EF4-FFF2-40B4-BE49-F238E27FC236}">
                <a16:creationId xmlns:a16="http://schemas.microsoft.com/office/drawing/2014/main" id="{D38A11AD-8791-608A-0552-C121A94FF645}"/>
              </a:ext>
            </a:extLst>
          </p:cNvPr>
          <p:cNvCxnSpPr>
            <a:cxnSpLocks/>
          </p:cNvCxnSpPr>
          <p:nvPr/>
        </p:nvCxnSpPr>
        <p:spPr>
          <a:xfrm flipV="1">
            <a:off x="6768025" y="4402393"/>
            <a:ext cx="0" cy="1135088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2" name="TextBox 421">
            <a:extLst>
              <a:ext uri="{FF2B5EF4-FFF2-40B4-BE49-F238E27FC236}">
                <a16:creationId xmlns:a16="http://schemas.microsoft.com/office/drawing/2014/main" id="{C2019ECA-1D43-2798-7640-624AE67C748A}"/>
              </a:ext>
            </a:extLst>
          </p:cNvPr>
          <p:cNvSpPr txBox="1"/>
          <p:nvPr/>
        </p:nvSpPr>
        <p:spPr>
          <a:xfrm>
            <a:off x="6156892" y="4747081"/>
            <a:ext cx="6944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R[rs2]</a:t>
            </a:r>
            <a:endParaRPr lang="en-US" sz="2000" dirty="0">
              <a:solidFill>
                <a:schemeClr val="bg1"/>
              </a:solidFill>
              <a:latin typeface="18 VAG Rounded Light   0239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A1D8640-1BD8-BEED-DD26-8BB1044FBB16}"/>
              </a:ext>
            </a:extLst>
          </p:cNvPr>
          <p:cNvSpPr txBox="1"/>
          <p:nvPr/>
        </p:nvSpPr>
        <p:spPr>
          <a:xfrm>
            <a:off x="4789384" y="4884927"/>
            <a:ext cx="94929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imm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[31:0]</a:t>
            </a:r>
            <a:endParaRPr lang="en-US" sz="2000" dirty="0">
              <a:solidFill>
                <a:schemeClr val="bg1"/>
              </a:solidFill>
              <a:latin typeface="18 VAG Rounded Light   02390" pitchFamily="2" charset="0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37A331C-250D-4072-F6B6-25839190A52F}"/>
              </a:ext>
            </a:extLst>
          </p:cNvPr>
          <p:cNvCxnSpPr>
            <a:cxnSpLocks/>
          </p:cNvCxnSpPr>
          <p:nvPr/>
        </p:nvCxnSpPr>
        <p:spPr>
          <a:xfrm flipV="1">
            <a:off x="1170363" y="3643964"/>
            <a:ext cx="274320" cy="0"/>
          </a:xfrm>
          <a:prstGeom prst="straightConnector1">
            <a:avLst/>
          </a:prstGeom>
          <a:ln w="28575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F8A3D43-23D6-8073-FA9C-E13A73CB5D24}"/>
              </a:ext>
            </a:extLst>
          </p:cNvPr>
          <p:cNvSpPr txBox="1"/>
          <p:nvPr/>
        </p:nvSpPr>
        <p:spPr>
          <a:xfrm>
            <a:off x="1733676" y="3669569"/>
            <a:ext cx="35458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pc</a:t>
            </a:r>
            <a:endParaRPr lang="en-US" sz="2000" dirty="0">
              <a:solidFill>
                <a:schemeClr val="bg1"/>
              </a:solidFill>
              <a:latin typeface="18 VAG Rounded Light   02390" pitchFamily="2" charset="0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27B03F4-4F70-EB67-2FC8-0AEE5100B90D}"/>
              </a:ext>
            </a:extLst>
          </p:cNvPr>
          <p:cNvCxnSpPr>
            <a:cxnSpLocks/>
          </p:cNvCxnSpPr>
          <p:nvPr/>
        </p:nvCxnSpPr>
        <p:spPr>
          <a:xfrm flipV="1">
            <a:off x="1772305" y="3654124"/>
            <a:ext cx="365760" cy="0"/>
          </a:xfrm>
          <a:prstGeom prst="straightConnector1">
            <a:avLst/>
          </a:prstGeom>
          <a:ln w="28575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4EECC671-A924-2356-B7DC-DE13636CBDA5}"/>
              </a:ext>
            </a:extLst>
          </p:cNvPr>
          <p:cNvSpPr txBox="1"/>
          <p:nvPr/>
        </p:nvSpPr>
        <p:spPr>
          <a:xfrm>
            <a:off x="1968985" y="2379486"/>
            <a:ext cx="35458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+4</a:t>
            </a:r>
            <a:endParaRPr lang="en-US" sz="2000" dirty="0">
              <a:solidFill>
                <a:schemeClr val="bg1"/>
              </a:solidFill>
              <a:latin typeface="18 VAG Rounded Light   02390" pitchFamily="2" charset="0"/>
            </a:endParaRP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BA7E8C0-8665-164F-DB94-DAE69967F440}"/>
              </a:ext>
            </a:extLst>
          </p:cNvPr>
          <p:cNvCxnSpPr>
            <a:cxnSpLocks/>
          </p:cNvCxnSpPr>
          <p:nvPr/>
        </p:nvCxnSpPr>
        <p:spPr>
          <a:xfrm flipH="1">
            <a:off x="2270690" y="2496757"/>
            <a:ext cx="182880" cy="0"/>
          </a:xfrm>
          <a:prstGeom prst="line">
            <a:avLst/>
          </a:prstGeom>
          <a:ln w="19050">
            <a:solidFill>
              <a:schemeClr val="bg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74264EDC-6D20-221A-1FA0-C23197F903B2}"/>
              </a:ext>
            </a:extLst>
          </p:cNvPr>
          <p:cNvCxnSpPr>
            <a:cxnSpLocks/>
            <a:stCxn id="20" idx="0"/>
          </p:cNvCxnSpPr>
          <p:nvPr/>
        </p:nvCxnSpPr>
        <p:spPr>
          <a:xfrm rot="5400000" flipH="1" flipV="1">
            <a:off x="1830481" y="3046480"/>
            <a:ext cx="703576" cy="542602"/>
          </a:xfrm>
          <a:prstGeom prst="bentConnector3">
            <a:avLst>
              <a:gd name="adj1" fmla="val 100542"/>
            </a:avLst>
          </a:prstGeom>
          <a:ln w="28575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4" name="TextBox 473">
            <a:extLst>
              <a:ext uri="{FF2B5EF4-FFF2-40B4-BE49-F238E27FC236}">
                <a16:creationId xmlns:a16="http://schemas.microsoft.com/office/drawing/2014/main" id="{EADA092F-D4E9-20EF-B62D-834B9B1CF63B}"/>
              </a:ext>
            </a:extLst>
          </p:cNvPr>
          <p:cNvSpPr txBox="1"/>
          <p:nvPr/>
        </p:nvSpPr>
        <p:spPr>
          <a:xfrm>
            <a:off x="10106672" y="3711143"/>
            <a:ext cx="4395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mem</a:t>
            </a:r>
            <a:endParaRPr lang="en-US" sz="2000" dirty="0">
              <a:solidFill>
                <a:schemeClr val="bg1"/>
              </a:solidFill>
              <a:latin typeface="18 VAG Rounded Light   02390" pitchFamily="2" charset="0"/>
            </a:endParaRPr>
          </a:p>
        </p:txBody>
      </p:sp>
      <p:cxnSp>
        <p:nvCxnSpPr>
          <p:cNvPr id="477" name="Straight Arrow Connector 476">
            <a:extLst>
              <a:ext uri="{FF2B5EF4-FFF2-40B4-BE49-F238E27FC236}">
                <a16:creationId xmlns:a16="http://schemas.microsoft.com/office/drawing/2014/main" id="{D784A5C8-32E2-3AA1-3DDB-295CDDAE88B9}"/>
              </a:ext>
            </a:extLst>
          </p:cNvPr>
          <p:cNvCxnSpPr>
            <a:cxnSpLocks/>
          </p:cNvCxnSpPr>
          <p:nvPr/>
        </p:nvCxnSpPr>
        <p:spPr>
          <a:xfrm flipV="1">
            <a:off x="10142760" y="3707112"/>
            <a:ext cx="403456" cy="7631"/>
          </a:xfrm>
          <a:prstGeom prst="straightConnector1">
            <a:avLst/>
          </a:prstGeom>
          <a:ln w="28575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9" name="TextBox 478">
            <a:extLst>
              <a:ext uri="{FF2B5EF4-FFF2-40B4-BE49-F238E27FC236}">
                <a16:creationId xmlns:a16="http://schemas.microsoft.com/office/drawing/2014/main" id="{2DED7013-C5E9-CBB1-99CD-9964AAD09670}"/>
              </a:ext>
            </a:extLst>
          </p:cNvPr>
          <p:cNvSpPr txBox="1"/>
          <p:nvPr/>
        </p:nvSpPr>
        <p:spPr>
          <a:xfrm>
            <a:off x="10063299" y="2866316"/>
            <a:ext cx="52450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pc+4</a:t>
            </a:r>
            <a:endParaRPr lang="en-US" sz="2000" dirty="0">
              <a:solidFill>
                <a:schemeClr val="bg1"/>
              </a:solidFill>
              <a:latin typeface="18 VAG Rounded Light   02390" pitchFamily="2" charset="0"/>
            </a:endParaRPr>
          </a:p>
        </p:txBody>
      </p:sp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D5574E08-8C14-422C-BD9C-969F4F3B25C2}"/>
              </a:ext>
            </a:extLst>
          </p:cNvPr>
          <p:cNvCxnSpPr>
            <a:cxnSpLocks/>
          </p:cNvCxnSpPr>
          <p:nvPr/>
        </p:nvCxnSpPr>
        <p:spPr>
          <a:xfrm flipV="1">
            <a:off x="10664370" y="3759701"/>
            <a:ext cx="0" cy="1767040"/>
          </a:xfrm>
          <a:prstGeom prst="straightConnector1">
            <a:avLst/>
          </a:prstGeom>
          <a:ln w="127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AC1D377E-FE43-1B1D-FCF0-12F1B82B4052}"/>
              </a:ext>
            </a:extLst>
          </p:cNvPr>
          <p:cNvGrpSpPr/>
          <p:nvPr/>
        </p:nvGrpSpPr>
        <p:grpSpPr>
          <a:xfrm>
            <a:off x="1910968" y="2760283"/>
            <a:ext cx="5834958" cy="733940"/>
            <a:chOff x="1910968" y="2760283"/>
            <a:chExt cx="5834958" cy="733940"/>
          </a:xfrm>
        </p:grpSpPr>
        <p:cxnSp>
          <p:nvCxnSpPr>
            <p:cNvPr id="173" name="Elbow Connector 172">
              <a:extLst>
                <a:ext uri="{FF2B5EF4-FFF2-40B4-BE49-F238E27FC236}">
                  <a16:creationId xmlns:a16="http://schemas.microsoft.com/office/drawing/2014/main" id="{E390CF13-3728-8277-3D3E-B31B8898A532}"/>
                </a:ext>
              </a:extLst>
            </p:cNvPr>
            <p:cNvCxnSpPr/>
            <p:nvPr/>
          </p:nvCxnSpPr>
          <p:spPr>
            <a:xfrm flipV="1">
              <a:off x="1910968" y="2769647"/>
              <a:ext cx="1658892" cy="436843"/>
            </a:xfrm>
            <a:prstGeom prst="bentConnector4">
              <a:avLst>
                <a:gd name="adj1" fmla="val 100039"/>
                <a:gd name="adj2" fmla="val 45344"/>
              </a:avLst>
            </a:prstGeom>
            <a:ln w="28575">
              <a:solidFill>
                <a:schemeClr val="bg1"/>
              </a:solidFill>
              <a:headEnd type="oval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EABE00C5-6753-0E18-2457-6761BCF0A196}"/>
                </a:ext>
              </a:extLst>
            </p:cNvPr>
            <p:cNvCxnSpPr>
              <a:cxnSpLocks/>
            </p:cNvCxnSpPr>
            <p:nvPr/>
          </p:nvCxnSpPr>
          <p:spPr>
            <a:xfrm>
              <a:off x="3559699" y="2760283"/>
              <a:ext cx="4023360" cy="0"/>
            </a:xfrm>
            <a:prstGeom prst="line">
              <a:avLst/>
            </a:prstGeom>
            <a:ln w="28575">
              <a:solidFill>
                <a:schemeClr val="bg1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Elbow Connector 174">
              <a:extLst>
                <a:ext uri="{FF2B5EF4-FFF2-40B4-BE49-F238E27FC236}">
                  <a16:creationId xmlns:a16="http://schemas.microsoft.com/office/drawing/2014/main" id="{05891022-9DF5-AB96-D32B-08916867D915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7285314" y="3033611"/>
              <a:ext cx="733939" cy="187285"/>
            </a:xfrm>
            <a:prstGeom prst="bentConnector3">
              <a:avLst>
                <a:gd name="adj1" fmla="val 99835"/>
              </a:avLst>
            </a:prstGeom>
            <a:ln w="28575">
              <a:solidFill>
                <a:schemeClr val="bg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9" name="TextBox 178">
            <a:extLst>
              <a:ext uri="{FF2B5EF4-FFF2-40B4-BE49-F238E27FC236}">
                <a16:creationId xmlns:a16="http://schemas.microsoft.com/office/drawing/2014/main" id="{923F0568-E9E4-877A-7058-7E9A97713EC2}"/>
              </a:ext>
            </a:extLst>
          </p:cNvPr>
          <p:cNvSpPr txBox="1"/>
          <p:nvPr/>
        </p:nvSpPr>
        <p:spPr>
          <a:xfrm>
            <a:off x="9804538" y="1063996"/>
            <a:ext cx="23325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dirty="0">
                <a:solidFill>
                  <a:schemeClr val="accent4"/>
                </a:solidFill>
                <a:latin typeface="18 VAG Rounded Light   02390" pitchFamily="2" charset="0"/>
              </a:rPr>
              <a:t>Write </a:t>
            </a:r>
            <a:r>
              <a:rPr lang="en-US" sz="2000" b="1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PC + 4</a:t>
            </a:r>
            <a:r>
              <a:rPr lang="en-US" sz="2000" dirty="0">
                <a:solidFill>
                  <a:schemeClr val="accent4"/>
                </a:solidFill>
                <a:latin typeface="18 VAG Rounded Light   02390" pitchFamily="2" charset="0"/>
              </a:rPr>
              <a:t> to destination register.</a:t>
            </a:r>
          </a:p>
        </p:txBody>
      </p:sp>
      <p:sp>
        <p:nvSpPr>
          <p:cNvPr id="180" name="Trapezoid 179">
            <a:extLst>
              <a:ext uri="{FF2B5EF4-FFF2-40B4-BE49-F238E27FC236}">
                <a16:creationId xmlns:a16="http://schemas.microsoft.com/office/drawing/2014/main" id="{50CB0154-72BF-EC38-CA63-C0C6A1FBAE95}"/>
              </a:ext>
            </a:extLst>
          </p:cNvPr>
          <p:cNvSpPr/>
          <p:nvPr/>
        </p:nvSpPr>
        <p:spPr>
          <a:xfrm rot="5400000">
            <a:off x="10246632" y="3273351"/>
            <a:ext cx="873172" cy="267680"/>
          </a:xfrm>
          <a:prstGeom prst="trapezoid">
            <a:avLst>
              <a:gd name="adj" fmla="val 62818"/>
            </a:avLst>
          </a:prstGeom>
          <a:noFill/>
          <a:ln w="1905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vert270" rtlCol="0" anchor="ctr"/>
          <a:lstStyle/>
          <a:p>
            <a:pPr algn="ctr">
              <a:spcBef>
                <a:spcPts val="600"/>
              </a:spcBef>
            </a:pPr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  <a:p>
            <a:pPr algn="ctr">
              <a:spcBef>
                <a:spcPts val="600"/>
              </a:spcBef>
            </a:pPr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  <a:p>
            <a:pPr algn="ctr">
              <a:spcBef>
                <a:spcPts val="600"/>
              </a:spcBef>
            </a:pPr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308" name="Rectangle 307">
            <a:extLst>
              <a:ext uri="{FF2B5EF4-FFF2-40B4-BE49-F238E27FC236}">
                <a16:creationId xmlns:a16="http://schemas.microsoft.com/office/drawing/2014/main" id="{B5F21712-74F9-1B1C-C348-211340BF727D}"/>
              </a:ext>
            </a:extLst>
          </p:cNvPr>
          <p:cNvSpPr/>
          <p:nvPr/>
        </p:nvSpPr>
        <p:spPr>
          <a:xfrm>
            <a:off x="4805939" y="2918076"/>
            <a:ext cx="1440473" cy="1655090"/>
          </a:xfrm>
          <a:prstGeom prst="rect">
            <a:avLst/>
          </a:prstGeom>
          <a:noFill/>
          <a:ln w="28575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b"/>
          <a:lstStyle/>
          <a:p>
            <a:pPr>
              <a:spcBef>
                <a:spcPts val="400"/>
              </a:spcBef>
            </a:pPr>
            <a:r>
              <a:rPr lang="en-US" sz="1400" i="1" dirty="0" err="1">
                <a:solidFill>
                  <a:schemeClr val="bg1"/>
                </a:solidFill>
                <a:latin typeface="18 VAG Rounded Light   02390" pitchFamily="2" charset="0"/>
              </a:rPr>
              <a:t>dataW</a:t>
            </a:r>
            <a:endParaRPr lang="en-US" sz="1400" i="1" dirty="0">
              <a:solidFill>
                <a:schemeClr val="bg1"/>
              </a:solidFill>
              <a:latin typeface="18 VAG Rounded Light   02390" pitchFamily="2" charset="0"/>
            </a:endParaRPr>
          </a:p>
          <a:p>
            <a:pPr>
              <a:spcBef>
                <a:spcPts val="1000"/>
              </a:spcBef>
            </a:pPr>
            <a:r>
              <a:rPr lang="en-US" sz="1400" i="1" dirty="0" err="1">
                <a:solidFill>
                  <a:schemeClr val="bg1"/>
                </a:solidFill>
                <a:latin typeface="18 VAG Rounded Light   02390" pitchFamily="2" charset="0"/>
              </a:rPr>
              <a:t>rsW</a:t>
            </a:r>
            <a:endParaRPr lang="en-US" sz="1400" i="1" dirty="0">
              <a:solidFill>
                <a:schemeClr val="bg1"/>
              </a:solidFill>
              <a:latin typeface="18 VAG Rounded Light   02390" pitchFamily="2" charset="0"/>
            </a:endParaRPr>
          </a:p>
          <a:p>
            <a:pPr>
              <a:spcBef>
                <a:spcPts val="400"/>
              </a:spcBef>
              <a:tabLst>
                <a:tab pos="1249363" algn="r"/>
              </a:tabLst>
            </a:pPr>
            <a:r>
              <a:rPr lang="en-US" sz="1400" i="1" dirty="0">
                <a:solidFill>
                  <a:schemeClr val="bg1"/>
                </a:solidFill>
                <a:latin typeface="18 VAG Rounded Light   02390" pitchFamily="2" charset="0"/>
              </a:rPr>
              <a:t>rsR1	dataR1</a:t>
            </a:r>
          </a:p>
          <a:p>
            <a:pPr>
              <a:spcBef>
                <a:spcPts val="400"/>
              </a:spcBef>
              <a:tabLst>
                <a:tab pos="1249363" algn="r"/>
              </a:tabLst>
            </a:pPr>
            <a:r>
              <a:rPr lang="en-US" sz="1400" i="1" dirty="0">
                <a:solidFill>
                  <a:schemeClr val="bg1"/>
                </a:solidFill>
                <a:latin typeface="18 VAG Rounded Light   02390" pitchFamily="2" charset="0"/>
              </a:rPr>
              <a:t>rsR2	</a:t>
            </a:r>
          </a:p>
          <a:p>
            <a:pPr>
              <a:spcBef>
                <a:spcPts val="400"/>
              </a:spcBef>
              <a:tabLst>
                <a:tab pos="1249363" algn="r"/>
              </a:tabLst>
            </a:pPr>
            <a:r>
              <a:rPr lang="en-US" sz="1400" i="1" dirty="0">
                <a:solidFill>
                  <a:schemeClr val="bg1"/>
                </a:solidFill>
                <a:latin typeface="18 VAG Rounded Light   02390" pitchFamily="2" charset="0"/>
              </a:rPr>
              <a:t>	dataR2</a:t>
            </a:r>
          </a:p>
          <a:p>
            <a:r>
              <a:rPr lang="en-US" sz="16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Reg[]</a:t>
            </a: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A9869A90-4AA7-0D14-6239-366369771672}"/>
              </a:ext>
            </a:extLst>
          </p:cNvPr>
          <p:cNvSpPr txBox="1"/>
          <p:nvPr/>
        </p:nvSpPr>
        <p:spPr>
          <a:xfrm>
            <a:off x="121919" y="1063996"/>
            <a:ext cx="29754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38125" indent="-238125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2"/>
                </a:solidFill>
                <a:latin typeface="18 VAG Rounded Light   02390" pitchFamily="2" charset="0"/>
              </a:rPr>
              <a:t>Feed PC into blocks. </a:t>
            </a: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CD295204-4CA2-FED3-4ABC-4B0EE63D057A}"/>
              </a:ext>
            </a:extLst>
          </p:cNvPr>
          <p:cNvSpPr txBox="1"/>
          <p:nvPr/>
        </p:nvSpPr>
        <p:spPr>
          <a:xfrm>
            <a:off x="657480" y="2967174"/>
            <a:ext cx="52450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pc+4</a:t>
            </a:r>
            <a:endParaRPr lang="en-US" sz="2000" dirty="0">
              <a:solidFill>
                <a:schemeClr val="bg1"/>
              </a:solidFill>
              <a:latin typeface="18 VAG Rounded Light   02390" pitchFamily="2" charset="0"/>
            </a:endParaRPr>
          </a:p>
        </p:txBody>
      </p:sp>
      <p:cxnSp>
        <p:nvCxnSpPr>
          <p:cNvPr id="196" name="Straight Connector 195">
            <a:extLst>
              <a:ext uri="{FF2B5EF4-FFF2-40B4-BE49-F238E27FC236}">
                <a16:creationId xmlns:a16="http://schemas.microsoft.com/office/drawing/2014/main" id="{5B1182A6-0946-CC24-2378-F3DAB18A8640}"/>
              </a:ext>
            </a:extLst>
          </p:cNvPr>
          <p:cNvCxnSpPr/>
          <p:nvPr/>
        </p:nvCxnSpPr>
        <p:spPr>
          <a:xfrm flipV="1">
            <a:off x="6024448" y="4561851"/>
            <a:ext cx="0" cy="118145"/>
          </a:xfrm>
          <a:prstGeom prst="line">
            <a:avLst/>
          </a:prstGeom>
          <a:ln w="19050">
            <a:solidFill>
              <a:schemeClr val="accent6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925026AB-7D2A-D0EF-F142-A77473C9B9DA}"/>
              </a:ext>
            </a:extLst>
          </p:cNvPr>
          <p:cNvGrpSpPr/>
          <p:nvPr/>
        </p:nvGrpSpPr>
        <p:grpSpPr>
          <a:xfrm>
            <a:off x="447040" y="2119597"/>
            <a:ext cx="10102338" cy="1848344"/>
            <a:chOff x="447040" y="2119597"/>
            <a:chExt cx="10102338" cy="1848344"/>
          </a:xfrm>
        </p:grpSpPr>
        <p:cxnSp>
          <p:nvCxnSpPr>
            <p:cNvPr id="198" name="Elbow Connector 197">
              <a:extLst>
                <a:ext uri="{FF2B5EF4-FFF2-40B4-BE49-F238E27FC236}">
                  <a16:creationId xmlns:a16="http://schemas.microsoft.com/office/drawing/2014/main" id="{2FF5A0BA-239C-0DE4-7D12-E323633E58EA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47086" y="2119598"/>
              <a:ext cx="8482220" cy="1848343"/>
            </a:xfrm>
            <a:prstGeom prst="bentConnector3">
              <a:avLst>
                <a:gd name="adj1" fmla="val -51"/>
              </a:avLst>
            </a:prstGeom>
            <a:ln w="28575">
              <a:solidFill>
                <a:schemeClr val="bg1"/>
              </a:solidFill>
              <a:headEnd type="oval"/>
              <a:tailEnd type="none" w="lg" len="lg"/>
            </a:ln>
            <a:effectLst>
              <a:glow rad="101600">
                <a:srgbClr val="00152A">
                  <a:alpha val="67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Elbow Connector 198">
              <a:extLst>
                <a:ext uri="{FF2B5EF4-FFF2-40B4-BE49-F238E27FC236}">
                  <a16:creationId xmlns:a16="http://schemas.microsoft.com/office/drawing/2014/main" id="{6DE7245E-F14F-0A55-B565-147B42004D61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-147367" y="2714004"/>
              <a:ext cx="1656098" cy="467284"/>
            </a:xfrm>
            <a:prstGeom prst="bentConnector2">
              <a:avLst/>
            </a:prstGeom>
            <a:ln w="28575">
              <a:solidFill>
                <a:schemeClr val="bg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Arrow Connector 199">
              <a:extLst>
                <a:ext uri="{FF2B5EF4-FFF2-40B4-BE49-F238E27FC236}">
                  <a16:creationId xmlns:a16="http://schemas.microsoft.com/office/drawing/2014/main" id="{D0073840-E02A-52B9-F367-4C03ECD922AC}"/>
                </a:ext>
              </a:extLst>
            </p:cNvPr>
            <p:cNvCxnSpPr>
              <a:cxnSpLocks/>
            </p:cNvCxnSpPr>
            <p:nvPr/>
          </p:nvCxnSpPr>
          <p:spPr>
            <a:xfrm>
              <a:off x="8929306" y="3376628"/>
              <a:ext cx="1620072" cy="0"/>
            </a:xfrm>
            <a:prstGeom prst="straightConnector1">
              <a:avLst/>
            </a:prstGeom>
            <a:ln w="28575">
              <a:solidFill>
                <a:schemeClr val="bg1"/>
              </a:solidFill>
              <a:headEnd type="oval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6" name="Trapezoid 205">
            <a:extLst>
              <a:ext uri="{FF2B5EF4-FFF2-40B4-BE49-F238E27FC236}">
                <a16:creationId xmlns:a16="http://schemas.microsoft.com/office/drawing/2014/main" id="{33B91885-5AE4-C6B6-F7D4-2831A6613805}"/>
              </a:ext>
            </a:extLst>
          </p:cNvPr>
          <p:cNvSpPr/>
          <p:nvPr/>
        </p:nvSpPr>
        <p:spPr>
          <a:xfrm rot="5400000">
            <a:off x="7564091" y="3537944"/>
            <a:ext cx="598172" cy="234496"/>
          </a:xfrm>
          <a:prstGeom prst="trapezoid">
            <a:avLst>
              <a:gd name="adj" fmla="val 62818"/>
            </a:avLst>
          </a:prstGeom>
          <a:noFill/>
          <a:ln w="1905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vert270" rtlCol="0" anchor="ctr"/>
          <a:lstStyle/>
          <a:p>
            <a:pPr algn="ctr">
              <a:spcBef>
                <a:spcPts val="600"/>
              </a:spcBef>
            </a:pPr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  <a:p>
            <a:pPr algn="ctr">
              <a:spcBef>
                <a:spcPts val="600"/>
              </a:spcBef>
            </a:pPr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508" name="TextBox 507">
            <a:extLst>
              <a:ext uri="{FF2B5EF4-FFF2-40B4-BE49-F238E27FC236}">
                <a16:creationId xmlns:a16="http://schemas.microsoft.com/office/drawing/2014/main" id="{3BD02063-0306-A0B1-627C-FEA494F2BC45}"/>
              </a:ext>
            </a:extLst>
          </p:cNvPr>
          <p:cNvSpPr txBox="1"/>
          <p:nvPr/>
        </p:nvSpPr>
        <p:spPr>
          <a:xfrm>
            <a:off x="504032" y="3739819"/>
            <a:ext cx="4395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alu</a:t>
            </a:r>
            <a:endParaRPr lang="en-US" sz="2000" dirty="0">
              <a:solidFill>
                <a:schemeClr val="bg1"/>
              </a:solidFill>
              <a:latin typeface="18 VAG Rounded Light   02390" pitchFamily="2" charset="0"/>
            </a:endParaRPr>
          </a:p>
        </p:txBody>
      </p:sp>
      <p:sp>
        <p:nvSpPr>
          <p:cNvPr id="509" name="TextBox 508">
            <a:extLst>
              <a:ext uri="{FF2B5EF4-FFF2-40B4-BE49-F238E27FC236}">
                <a16:creationId xmlns:a16="http://schemas.microsoft.com/office/drawing/2014/main" id="{774AC5F3-0B17-C0DC-3AA6-ADA3D625215F}"/>
              </a:ext>
            </a:extLst>
          </p:cNvPr>
          <p:cNvSpPr txBox="1"/>
          <p:nvPr/>
        </p:nvSpPr>
        <p:spPr>
          <a:xfrm>
            <a:off x="504032" y="3739819"/>
            <a:ext cx="4395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alu</a:t>
            </a:r>
            <a:endParaRPr lang="en-US" sz="2000" dirty="0">
              <a:solidFill>
                <a:schemeClr val="bg1"/>
              </a:solidFill>
              <a:latin typeface="18 VAG Rounded Light   02390" pitchFamily="2" charset="0"/>
            </a:endParaRPr>
          </a:p>
        </p:txBody>
      </p:sp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B8AB7B9D-EF41-D6EB-7FA7-7152DFF617EF}"/>
              </a:ext>
            </a:extLst>
          </p:cNvPr>
          <p:cNvCxnSpPr>
            <a:cxnSpLocks/>
          </p:cNvCxnSpPr>
          <p:nvPr/>
        </p:nvCxnSpPr>
        <p:spPr>
          <a:xfrm>
            <a:off x="8861193" y="3967940"/>
            <a:ext cx="297442" cy="0"/>
          </a:xfrm>
          <a:prstGeom prst="straightConnector1">
            <a:avLst/>
          </a:prstGeom>
          <a:ln w="28575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4" name="Group 493">
            <a:extLst>
              <a:ext uri="{FF2B5EF4-FFF2-40B4-BE49-F238E27FC236}">
                <a16:creationId xmlns:a16="http://schemas.microsoft.com/office/drawing/2014/main" id="{2E515216-42F0-25AE-921C-A4A6F0CED2A7}"/>
              </a:ext>
            </a:extLst>
          </p:cNvPr>
          <p:cNvGrpSpPr/>
          <p:nvPr/>
        </p:nvGrpSpPr>
        <p:grpSpPr>
          <a:xfrm>
            <a:off x="436830" y="2086108"/>
            <a:ext cx="8492430" cy="1881832"/>
            <a:chOff x="436830" y="2086108"/>
            <a:chExt cx="8492430" cy="1881832"/>
          </a:xfrm>
        </p:grpSpPr>
        <p:cxnSp>
          <p:nvCxnSpPr>
            <p:cNvPr id="492" name="Elbow Connector 491">
              <a:extLst>
                <a:ext uri="{FF2B5EF4-FFF2-40B4-BE49-F238E27FC236}">
                  <a16:creationId xmlns:a16="http://schemas.microsoft.com/office/drawing/2014/main" id="{F801C035-73EB-2B6B-B193-24F72490689D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47040" y="2119597"/>
              <a:ext cx="8482220" cy="1848343"/>
            </a:xfrm>
            <a:prstGeom prst="bentConnector3">
              <a:avLst>
                <a:gd name="adj1" fmla="val -51"/>
              </a:avLst>
            </a:prstGeom>
            <a:ln w="57150">
              <a:solidFill>
                <a:schemeClr val="accent1"/>
              </a:solidFill>
              <a:headEnd type="oval" w="sm" len="sm"/>
              <a:tailEnd type="none" w="lg" len="lg"/>
            </a:ln>
            <a:effectLst>
              <a:glow rad="101600">
                <a:srgbClr val="00152A">
                  <a:alpha val="67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3" name="Elbow Connector 492">
              <a:extLst>
                <a:ext uri="{FF2B5EF4-FFF2-40B4-BE49-F238E27FC236}">
                  <a16:creationId xmlns:a16="http://schemas.microsoft.com/office/drawing/2014/main" id="{37CE4398-FD39-3337-8E45-C437538B4636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-161625" y="2684563"/>
              <a:ext cx="1689586" cy="492676"/>
            </a:xfrm>
            <a:prstGeom prst="bentConnector4">
              <a:avLst>
                <a:gd name="adj1" fmla="val 46510"/>
                <a:gd name="adj2" fmla="val -113"/>
              </a:avLst>
            </a:prstGeom>
            <a:ln w="57150">
              <a:solidFill>
                <a:schemeClr val="accent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9" name="Freeform 318">
            <a:extLst>
              <a:ext uri="{FF2B5EF4-FFF2-40B4-BE49-F238E27FC236}">
                <a16:creationId xmlns:a16="http://schemas.microsoft.com/office/drawing/2014/main" id="{50D48F20-2317-959C-0E0D-67B0974EEDE2}"/>
              </a:ext>
            </a:extLst>
          </p:cNvPr>
          <p:cNvSpPr>
            <a:spLocks/>
          </p:cNvSpPr>
          <p:nvPr/>
        </p:nvSpPr>
        <p:spPr>
          <a:xfrm>
            <a:off x="8279464" y="3549544"/>
            <a:ext cx="581729" cy="1053232"/>
          </a:xfrm>
          <a:custGeom>
            <a:avLst/>
            <a:gdLst>
              <a:gd name="connsiteX0" fmla="*/ 0 w 1793965"/>
              <a:gd name="connsiteY0" fmla="*/ 0 h 4650377"/>
              <a:gd name="connsiteX1" fmla="*/ 0 w 1793965"/>
              <a:gd name="connsiteY1" fmla="*/ 1898469 h 4650377"/>
              <a:gd name="connsiteX2" fmla="*/ 478971 w 1793965"/>
              <a:gd name="connsiteY2" fmla="*/ 2333897 h 4650377"/>
              <a:gd name="connsiteX3" fmla="*/ 0 w 1793965"/>
              <a:gd name="connsiteY3" fmla="*/ 2778034 h 4650377"/>
              <a:gd name="connsiteX4" fmla="*/ 0 w 1793965"/>
              <a:gd name="connsiteY4" fmla="*/ 4650377 h 4650377"/>
              <a:gd name="connsiteX5" fmla="*/ 1793965 w 1793965"/>
              <a:gd name="connsiteY5" fmla="*/ 3666309 h 4650377"/>
              <a:gd name="connsiteX6" fmla="*/ 1793965 w 1793965"/>
              <a:gd name="connsiteY6" fmla="*/ 984069 h 4650377"/>
              <a:gd name="connsiteX7" fmla="*/ 0 w 1793965"/>
              <a:gd name="connsiteY7" fmla="*/ 0 h 4650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3965" h="4650377">
                <a:moveTo>
                  <a:pt x="0" y="0"/>
                </a:moveTo>
                <a:lnTo>
                  <a:pt x="0" y="1898469"/>
                </a:lnTo>
                <a:lnTo>
                  <a:pt x="478971" y="2333897"/>
                </a:lnTo>
                <a:lnTo>
                  <a:pt x="0" y="2778034"/>
                </a:lnTo>
                <a:lnTo>
                  <a:pt x="0" y="4650377"/>
                </a:lnTo>
                <a:lnTo>
                  <a:pt x="1793965" y="3666309"/>
                </a:lnTo>
                <a:lnTo>
                  <a:pt x="1793965" y="984069"/>
                </a:lnTo>
                <a:lnTo>
                  <a:pt x="0" y="0"/>
                </a:lnTo>
                <a:close/>
              </a:path>
            </a:pathLst>
          </a:custGeom>
          <a:noFill/>
          <a:ln w="28575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rtlCol="0" anchor="ctr"/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endParaRPr lang="en-US" sz="16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r">
              <a:spcBef>
                <a:spcPts val="600"/>
              </a:spcBef>
              <a:spcAft>
                <a:spcPts val="600"/>
              </a:spcAft>
            </a:pPr>
            <a:r>
              <a:rPr lang="en-US" sz="1600" dirty="0">
                <a:solidFill>
                  <a:schemeClr val="bg1"/>
                </a:solidFill>
                <a:latin typeface="18 VAG Rounded Light   02390" pitchFamily="2" charset="0"/>
              </a:rPr>
              <a:t>ALU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58BDDD07-83FB-44F9-08C2-952DDB5D4496}"/>
              </a:ext>
            </a:extLst>
          </p:cNvPr>
          <p:cNvSpPr txBox="1"/>
          <p:nvPr/>
        </p:nvSpPr>
        <p:spPr>
          <a:xfrm>
            <a:off x="2780297" y="5579638"/>
            <a:ext cx="1034257" cy="2425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inst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[31:0]</a:t>
            </a:r>
            <a:endParaRPr lang="en-US" sz="2000" dirty="0">
              <a:solidFill>
                <a:schemeClr val="bg1"/>
              </a:solidFill>
              <a:latin typeface="18 VAG Rounded Light   02390" pitchFamily="2" charset="0"/>
            </a:endParaRP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EB1C63DD-FFC9-AC62-8027-E9F15D306C59}"/>
              </a:ext>
            </a:extLst>
          </p:cNvPr>
          <p:cNvSpPr txBox="1"/>
          <p:nvPr/>
        </p:nvSpPr>
        <p:spPr>
          <a:xfrm>
            <a:off x="6690773" y="5779625"/>
            <a:ext cx="556563" cy="2562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BrEq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83C90D57-4464-6C7B-EF0A-C3CFB023EDC4}"/>
              </a:ext>
            </a:extLst>
          </p:cNvPr>
          <p:cNvSpPr txBox="1"/>
          <p:nvPr/>
        </p:nvSpPr>
        <p:spPr>
          <a:xfrm>
            <a:off x="6954558" y="5545178"/>
            <a:ext cx="556563" cy="2562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BrLT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DF3989BD-84D4-CE86-CFB7-AC0F7EA6CC86}"/>
              </a:ext>
            </a:extLst>
          </p:cNvPr>
          <p:cNvGrpSpPr/>
          <p:nvPr/>
        </p:nvGrpSpPr>
        <p:grpSpPr>
          <a:xfrm>
            <a:off x="501377" y="5516420"/>
            <a:ext cx="10397446" cy="565283"/>
            <a:chOff x="501377" y="5516420"/>
            <a:chExt cx="10397446" cy="565283"/>
          </a:xfrm>
        </p:grpSpPr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96FFDCAE-DB39-DE96-9CAC-BD346E672D92}"/>
                </a:ext>
              </a:extLst>
            </p:cNvPr>
            <p:cNvSpPr txBox="1"/>
            <p:nvPr/>
          </p:nvSpPr>
          <p:spPr>
            <a:xfrm>
              <a:off x="501377" y="5560628"/>
              <a:ext cx="835486" cy="5136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85000"/>
                </a:lnSpc>
              </a:pPr>
              <a:r>
                <a:rPr lang="en-US" sz="1600" dirty="0" err="1">
                  <a:solidFill>
                    <a:schemeClr val="accent3"/>
                  </a:solidFill>
                  <a:latin typeface="18 VAG Rounded Light   02390" pitchFamily="2" charset="0"/>
                </a:rPr>
                <a:t>PCSel</a:t>
              </a:r>
              <a:br>
                <a:rPr lang="en-US" sz="1600" dirty="0">
                  <a:solidFill>
                    <a:schemeClr val="accent3"/>
                  </a:solidFill>
                  <a:latin typeface="18 VAG Rounded Light   02390" pitchFamily="2" charset="0"/>
                </a:rPr>
              </a:br>
              <a:r>
                <a:rPr lang="en-US" sz="1600" dirty="0">
                  <a:solidFill>
                    <a:schemeClr val="accent2"/>
                  </a:solidFill>
                  <a:latin typeface="18 VAG Rounded Light   02390" pitchFamily="2" charset="0"/>
                </a:rPr>
                <a:t>taken(1)</a:t>
              </a:r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34CFC27B-C87E-C761-9695-315673F2180A}"/>
                </a:ext>
              </a:extLst>
            </p:cNvPr>
            <p:cNvSpPr txBox="1"/>
            <p:nvPr/>
          </p:nvSpPr>
          <p:spPr>
            <a:xfrm>
              <a:off x="4062897" y="5552119"/>
              <a:ext cx="817853" cy="5136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85000"/>
                </a:lnSpc>
              </a:pPr>
              <a:r>
                <a:rPr lang="en-US" sz="1600" dirty="0" err="1">
                  <a:solidFill>
                    <a:schemeClr val="accent3"/>
                  </a:solidFill>
                  <a:latin typeface="18 VAG Rounded Light   02390" pitchFamily="2" charset="0"/>
                </a:rPr>
                <a:t>ImmSel</a:t>
              </a:r>
              <a:endParaRPr lang="en-US" sz="1600" dirty="0">
                <a:solidFill>
                  <a:schemeClr val="accent3"/>
                </a:solidFill>
                <a:latin typeface="18 VAG Rounded Light   02390" pitchFamily="2" charset="0"/>
              </a:endParaRPr>
            </a:p>
            <a:p>
              <a:pPr algn="ctr">
                <a:lnSpc>
                  <a:spcPct val="85000"/>
                </a:lnSpc>
              </a:pPr>
              <a:r>
                <a:rPr lang="en-US" sz="1600" dirty="0">
                  <a:solidFill>
                    <a:schemeClr val="accent5"/>
                  </a:solidFill>
                  <a:latin typeface="18 VAG Rounded Light   02390" pitchFamily="2" charset="0"/>
                </a:rPr>
                <a:t>J</a:t>
              </a:r>
            </a:p>
          </p:txBody>
        </p: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A767AE00-DDDD-3635-98DE-78BB3F1AB5CB}"/>
                </a:ext>
              </a:extLst>
            </p:cNvPr>
            <p:cNvSpPr txBox="1"/>
            <p:nvPr/>
          </p:nvSpPr>
          <p:spPr>
            <a:xfrm>
              <a:off x="5333604" y="5554208"/>
              <a:ext cx="885179" cy="5136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85000"/>
                </a:lnSpc>
              </a:pPr>
              <a:r>
                <a:rPr lang="en-US" sz="1600" dirty="0" err="1">
                  <a:solidFill>
                    <a:schemeClr val="accent3"/>
                  </a:solidFill>
                  <a:latin typeface="18 VAG Rounded Light   02390" pitchFamily="2" charset="0"/>
                </a:rPr>
                <a:t>RegWEn</a:t>
              </a:r>
              <a:br>
                <a:rPr lang="en-US" sz="1600" dirty="0">
                  <a:solidFill>
                    <a:schemeClr val="accent3"/>
                  </a:solidFill>
                  <a:latin typeface="18 VAG Rounded Light   02390" pitchFamily="2" charset="0"/>
                </a:rPr>
              </a:br>
              <a:r>
                <a:rPr lang="en-US" sz="1600" dirty="0">
                  <a:solidFill>
                    <a:schemeClr val="accent4"/>
                  </a:solidFill>
                  <a:latin typeface="18 VAG Rounded Light   02390" pitchFamily="2" charset="0"/>
                </a:rPr>
                <a:t>1</a:t>
              </a:r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286AFF33-2418-EB86-78B4-18FD76AA082A}"/>
                </a:ext>
              </a:extLst>
            </p:cNvPr>
            <p:cNvSpPr txBox="1"/>
            <p:nvPr/>
          </p:nvSpPr>
          <p:spPr>
            <a:xfrm>
              <a:off x="6409181" y="5555777"/>
              <a:ext cx="502061" cy="4083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85000"/>
                </a:lnSpc>
              </a:pPr>
              <a:r>
                <a:rPr lang="en-US" sz="1200" dirty="0" err="1">
                  <a:solidFill>
                    <a:schemeClr val="accent3"/>
                  </a:solidFill>
                  <a:latin typeface="18 VAG Rounded Light   02390" pitchFamily="2" charset="0"/>
                </a:rPr>
                <a:t>BrUn</a:t>
              </a:r>
              <a:endParaRPr lang="en-US" sz="1200" dirty="0">
                <a:solidFill>
                  <a:schemeClr val="accent3"/>
                </a:solidFill>
                <a:latin typeface="18 VAG Rounded Light   02390" pitchFamily="2" charset="0"/>
              </a:endParaRPr>
            </a:p>
            <a:p>
              <a:pPr algn="ctr">
                <a:lnSpc>
                  <a:spcPct val="85000"/>
                </a:lnSpc>
              </a:pP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18 VAG Rounded Light   02390" pitchFamily="2" charset="0"/>
                </a:rPr>
                <a:t>*</a:t>
              </a:r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B45D7964-B08E-7337-5F92-7F3EAEA5C1B2}"/>
                </a:ext>
              </a:extLst>
            </p:cNvPr>
            <p:cNvSpPr txBox="1"/>
            <p:nvPr/>
          </p:nvSpPr>
          <p:spPr>
            <a:xfrm>
              <a:off x="7558332" y="5524627"/>
              <a:ext cx="449161" cy="4083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85000"/>
                </a:lnSpc>
              </a:pPr>
              <a:r>
                <a:rPr lang="en-US" sz="1200" dirty="0" err="1">
                  <a:solidFill>
                    <a:schemeClr val="accent3"/>
                  </a:solidFill>
                  <a:latin typeface="18 VAG Rounded Light   02390" pitchFamily="2" charset="0"/>
                </a:rPr>
                <a:t>Bsel</a:t>
              </a:r>
              <a:endParaRPr lang="en-US" sz="1200" dirty="0">
                <a:solidFill>
                  <a:schemeClr val="accent3"/>
                </a:solidFill>
                <a:latin typeface="18 VAG Rounded Light   02390" pitchFamily="2" charset="0"/>
              </a:endParaRPr>
            </a:p>
            <a:p>
              <a:pPr algn="ctr">
                <a:lnSpc>
                  <a:spcPct val="85000"/>
                </a:lnSpc>
              </a:pPr>
              <a:r>
                <a:rPr lang="en-US" sz="1200" dirty="0">
                  <a:solidFill>
                    <a:schemeClr val="accent5"/>
                  </a:solidFill>
                  <a:latin typeface="18 VAG Rounded Light   02390" pitchFamily="2" charset="0"/>
                </a:rPr>
                <a:t>1</a:t>
              </a:r>
            </a:p>
          </p:txBody>
        </p: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03D368F6-6752-B023-A559-CFCBEED38623}"/>
                </a:ext>
              </a:extLst>
            </p:cNvPr>
            <p:cNvSpPr txBox="1"/>
            <p:nvPr/>
          </p:nvSpPr>
          <p:spPr>
            <a:xfrm>
              <a:off x="7954131" y="5516420"/>
              <a:ext cx="460382" cy="5652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85000"/>
                </a:lnSpc>
              </a:pPr>
              <a:r>
                <a:rPr lang="en-US" sz="1200" dirty="0" err="1">
                  <a:solidFill>
                    <a:schemeClr val="accent3"/>
                  </a:solidFill>
                  <a:latin typeface="18 VAG Rounded Light   02390" pitchFamily="2" charset="0"/>
                </a:rPr>
                <a:t>Asel</a:t>
              </a:r>
              <a:endParaRPr lang="en-US" sz="1200" dirty="0">
                <a:solidFill>
                  <a:schemeClr val="accent3"/>
                </a:solidFill>
                <a:latin typeface="18 VAG Rounded Light   02390" pitchFamily="2" charset="0"/>
              </a:endParaRPr>
            </a:p>
            <a:p>
              <a:pPr algn="ctr">
                <a:lnSpc>
                  <a:spcPct val="85000"/>
                </a:lnSpc>
              </a:pPr>
              <a:r>
                <a:rPr lang="en-US" sz="1200" dirty="0">
                  <a:solidFill>
                    <a:schemeClr val="accent1"/>
                  </a:solidFill>
                  <a:latin typeface="18 VAG Rounded Light   02390" pitchFamily="2" charset="0"/>
                </a:rPr>
                <a:t>1</a:t>
              </a:r>
            </a:p>
            <a:p>
              <a:pPr algn="ctr">
                <a:lnSpc>
                  <a:spcPct val="85000"/>
                </a:lnSpc>
              </a:pPr>
              <a:endParaRPr lang="en-US" sz="1200" dirty="0">
                <a:solidFill>
                  <a:schemeClr val="accent5"/>
                </a:solidFill>
                <a:latin typeface="18 VAG Rounded Light   02390" pitchFamily="2" charset="0"/>
              </a:endParaRPr>
            </a:p>
          </p:txBody>
        </p: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C9526B5C-1486-25BF-8990-64DFEDD03924}"/>
                </a:ext>
              </a:extLst>
            </p:cNvPr>
            <p:cNvSpPr txBox="1"/>
            <p:nvPr/>
          </p:nvSpPr>
          <p:spPr>
            <a:xfrm>
              <a:off x="8421291" y="5536765"/>
              <a:ext cx="702436" cy="4609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85000"/>
                </a:lnSpc>
              </a:pPr>
              <a:r>
                <a:rPr lang="en-US" sz="1400" dirty="0" err="1">
                  <a:solidFill>
                    <a:schemeClr val="accent3"/>
                  </a:solidFill>
                  <a:latin typeface="18 VAG Rounded Light   02390" pitchFamily="2" charset="0"/>
                </a:rPr>
                <a:t>ALUSel</a:t>
              </a:r>
              <a:endParaRPr lang="en-US" sz="1400" dirty="0">
                <a:solidFill>
                  <a:schemeClr val="accent3"/>
                </a:solidFill>
                <a:latin typeface="18 VAG Rounded Light   02390" pitchFamily="2" charset="0"/>
              </a:endParaRPr>
            </a:p>
            <a:p>
              <a:pPr algn="ctr">
                <a:lnSpc>
                  <a:spcPct val="85000"/>
                </a:lnSpc>
              </a:pPr>
              <a:r>
                <a:rPr lang="en-US" sz="1400" dirty="0">
                  <a:solidFill>
                    <a:schemeClr val="accent1"/>
                  </a:solidFill>
                  <a:latin typeface="18 VAG Rounded Light   02390" pitchFamily="2" charset="0"/>
                </a:rPr>
                <a:t>Add</a:t>
              </a:r>
            </a:p>
          </p:txBody>
        </p: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3817E528-7E0F-259A-B2F7-C7190CE1D6CC}"/>
                </a:ext>
              </a:extLst>
            </p:cNvPr>
            <p:cNvSpPr txBox="1"/>
            <p:nvPr/>
          </p:nvSpPr>
          <p:spPr>
            <a:xfrm>
              <a:off x="9285659" y="5555777"/>
              <a:ext cx="817853" cy="4609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85000"/>
                </a:lnSpc>
              </a:pPr>
              <a:r>
                <a:rPr lang="en-US" sz="1400" dirty="0" err="1">
                  <a:solidFill>
                    <a:schemeClr val="accent3"/>
                  </a:solidFill>
                  <a:latin typeface="18 VAG Rounded Light   02390" pitchFamily="2" charset="0"/>
                </a:rPr>
                <a:t>MemRW</a:t>
              </a:r>
              <a:endParaRPr lang="en-US" sz="1400" dirty="0">
                <a:solidFill>
                  <a:schemeClr val="accent3"/>
                </a:solidFill>
                <a:latin typeface="18 VAG Rounded Light   02390" pitchFamily="2" charset="0"/>
              </a:endParaRPr>
            </a:p>
            <a:p>
              <a:pPr algn="ctr">
                <a:lnSpc>
                  <a:spcPct val="85000"/>
                </a:lnSpc>
              </a:pPr>
              <a:r>
                <a:rPr lang="en-US" sz="1400" dirty="0">
                  <a:solidFill>
                    <a:schemeClr val="accent6"/>
                  </a:solidFill>
                  <a:latin typeface="18 VAG Rounded Light   02390" pitchFamily="2" charset="0"/>
                </a:rPr>
                <a:t>Read</a:t>
              </a:r>
            </a:p>
          </p:txBody>
        </p:sp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A747E593-9C1C-57C0-5522-B8B0F52465B6}"/>
                </a:ext>
              </a:extLst>
            </p:cNvPr>
            <p:cNvSpPr txBox="1"/>
            <p:nvPr/>
          </p:nvSpPr>
          <p:spPr>
            <a:xfrm>
              <a:off x="10252492" y="5557253"/>
              <a:ext cx="646331" cy="4609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85000"/>
                </a:lnSpc>
              </a:pPr>
              <a:r>
                <a:rPr lang="en-US" sz="1400" dirty="0" err="1">
                  <a:solidFill>
                    <a:schemeClr val="accent3"/>
                  </a:solidFill>
                  <a:latin typeface="18 VAG Rounded Light   02390" pitchFamily="2" charset="0"/>
                </a:rPr>
                <a:t>WBSel</a:t>
              </a:r>
              <a:endParaRPr lang="en-US" sz="1400" dirty="0">
                <a:solidFill>
                  <a:schemeClr val="accent3"/>
                </a:solidFill>
                <a:latin typeface="18 VAG Rounded Light   02390" pitchFamily="2" charset="0"/>
              </a:endParaRPr>
            </a:p>
            <a:p>
              <a:pPr algn="ctr">
                <a:lnSpc>
                  <a:spcPct val="85000"/>
                </a:lnSpc>
              </a:pPr>
              <a:r>
                <a:rPr lang="en-US" sz="1400" dirty="0">
                  <a:solidFill>
                    <a:schemeClr val="accent4"/>
                  </a:solidFill>
                  <a:latin typeface="18 VAG Rounded Light   02390" pitchFamily="2" charset="0"/>
                </a:rPr>
                <a:t>2</a:t>
              </a:r>
            </a:p>
          </p:txBody>
        </p:sp>
      </p:grpSp>
      <p:sp>
        <p:nvSpPr>
          <p:cNvPr id="170" name="Rectangle 169">
            <a:extLst>
              <a:ext uri="{FF2B5EF4-FFF2-40B4-BE49-F238E27FC236}">
                <a16:creationId xmlns:a16="http://schemas.microsoft.com/office/drawing/2014/main" id="{8EE437E9-474B-1FD8-2D98-285CB154C0BA}"/>
              </a:ext>
            </a:extLst>
          </p:cNvPr>
          <p:cNvSpPr/>
          <p:nvPr/>
        </p:nvSpPr>
        <p:spPr>
          <a:xfrm>
            <a:off x="324172" y="5540557"/>
            <a:ext cx="10627823" cy="741060"/>
          </a:xfrm>
          <a:prstGeom prst="rect">
            <a:avLst/>
          </a:prstGeom>
          <a:noFill/>
          <a:ln w="28575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b"/>
          <a:lstStyle/>
          <a:p>
            <a:r>
              <a:rPr lang="en-US" sz="1600" b="1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Control Logic</a:t>
            </a: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3E9C6AEE-2A65-C201-F14C-0CFFF1E1AEA9}"/>
              </a:ext>
            </a:extLst>
          </p:cNvPr>
          <p:cNvSpPr txBox="1"/>
          <p:nvPr/>
        </p:nvSpPr>
        <p:spPr>
          <a:xfrm>
            <a:off x="6409180" y="6187942"/>
            <a:ext cx="3575643" cy="355482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pPr algn="l">
              <a:lnSpc>
                <a:spcPct val="95000"/>
              </a:lnSpc>
            </a:pPr>
            <a:r>
              <a:rPr lang="en-US" sz="1800" dirty="0">
                <a:latin typeface="18 VAG Rounded Light   02390" pitchFamily="2" charset="0"/>
              </a:rPr>
              <a:t>For JAL, “don’t care” about branch.</a:t>
            </a:r>
          </a:p>
        </p:txBody>
      </p:sp>
      <p:sp>
        <p:nvSpPr>
          <p:cNvPr id="183" name="Right Brace 182">
            <a:extLst>
              <a:ext uri="{FF2B5EF4-FFF2-40B4-BE49-F238E27FC236}">
                <a16:creationId xmlns:a16="http://schemas.microsoft.com/office/drawing/2014/main" id="{0446A39F-707F-8CD8-8C5C-06344F7408EC}"/>
              </a:ext>
            </a:extLst>
          </p:cNvPr>
          <p:cNvSpPr/>
          <p:nvPr/>
        </p:nvSpPr>
        <p:spPr>
          <a:xfrm rot="5400000">
            <a:off x="6891390" y="5623866"/>
            <a:ext cx="146412" cy="906099"/>
          </a:xfrm>
          <a:prstGeom prst="rightBrace">
            <a:avLst/>
          </a:prstGeom>
          <a:ln w="28575">
            <a:solidFill>
              <a:schemeClr val="accent3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06E2B9-836D-DE6E-6AFD-5C71F97E48C9}"/>
              </a:ext>
            </a:extLst>
          </p:cNvPr>
          <p:cNvSpPr txBox="1"/>
          <p:nvPr/>
        </p:nvSpPr>
        <p:spPr>
          <a:xfrm>
            <a:off x="3302715" y="3211102"/>
            <a:ext cx="1119217" cy="8053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Bef>
                <a:spcPts val="800"/>
              </a:spcBef>
            </a:pPr>
            <a:r>
              <a:rPr lang="en-US" sz="11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inst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[11:7]</a:t>
            </a:r>
          </a:p>
          <a:p>
            <a:pPr algn="l">
              <a:spcBef>
                <a:spcPts val="800"/>
              </a:spcBef>
            </a:pPr>
            <a:r>
              <a:rPr lang="en-US" sz="11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inst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[19:15]</a:t>
            </a:r>
          </a:p>
          <a:p>
            <a:pPr algn="l">
              <a:spcBef>
                <a:spcPts val="800"/>
              </a:spcBef>
            </a:pPr>
            <a:r>
              <a:rPr lang="en-US" sz="11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inst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[24:20]</a:t>
            </a:r>
          </a:p>
        </p:txBody>
      </p: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3A8FE387-8FAF-6ADB-7A80-1067CB415066}"/>
              </a:ext>
            </a:extLst>
          </p:cNvPr>
          <p:cNvGrpSpPr/>
          <p:nvPr/>
        </p:nvGrpSpPr>
        <p:grpSpPr>
          <a:xfrm>
            <a:off x="7685590" y="4427042"/>
            <a:ext cx="599285" cy="120728"/>
            <a:chOff x="7685590" y="4427042"/>
            <a:chExt cx="599285" cy="120728"/>
          </a:xfrm>
        </p:grpSpPr>
        <p:cxnSp>
          <p:nvCxnSpPr>
            <p:cNvPr id="452" name="Straight Arrow Connector 451">
              <a:extLst>
                <a:ext uri="{FF2B5EF4-FFF2-40B4-BE49-F238E27FC236}">
                  <a16:creationId xmlns:a16="http://schemas.microsoft.com/office/drawing/2014/main" id="{3EE726C7-57A3-3464-4489-259AD188B064}"/>
                </a:ext>
              </a:extLst>
            </p:cNvPr>
            <p:cNvCxnSpPr>
              <a:cxnSpLocks/>
            </p:cNvCxnSpPr>
            <p:nvPr/>
          </p:nvCxnSpPr>
          <p:spPr>
            <a:xfrm>
              <a:off x="7983123" y="4427042"/>
              <a:ext cx="301752" cy="1490"/>
            </a:xfrm>
            <a:prstGeom prst="straightConnector1">
              <a:avLst/>
            </a:prstGeom>
            <a:ln w="57150">
              <a:solidFill>
                <a:schemeClr val="accent5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8" name="Freeform 457">
              <a:extLst>
                <a:ext uri="{FF2B5EF4-FFF2-40B4-BE49-F238E27FC236}">
                  <a16:creationId xmlns:a16="http://schemas.microsoft.com/office/drawing/2014/main" id="{471B82DE-6C69-E014-8865-C58F1DAA28EA}"/>
                </a:ext>
              </a:extLst>
            </p:cNvPr>
            <p:cNvSpPr/>
            <p:nvPr/>
          </p:nvSpPr>
          <p:spPr>
            <a:xfrm>
              <a:off x="7685590" y="4433105"/>
              <a:ext cx="405114" cy="114665"/>
            </a:xfrm>
            <a:custGeom>
              <a:avLst/>
              <a:gdLst>
                <a:gd name="connsiteX0" fmla="*/ 0 w 405114"/>
                <a:gd name="connsiteY0" fmla="*/ 150471 h 162045"/>
                <a:gd name="connsiteX1" fmla="*/ 57873 w 405114"/>
                <a:gd name="connsiteY1" fmla="*/ 162045 h 162045"/>
                <a:gd name="connsiteX2" fmla="*/ 104172 w 405114"/>
                <a:gd name="connsiteY2" fmla="*/ 150471 h 162045"/>
                <a:gd name="connsiteX3" fmla="*/ 208344 w 405114"/>
                <a:gd name="connsiteY3" fmla="*/ 92597 h 162045"/>
                <a:gd name="connsiteX4" fmla="*/ 254643 w 405114"/>
                <a:gd name="connsiteY4" fmla="*/ 46298 h 162045"/>
                <a:gd name="connsiteX5" fmla="*/ 358815 w 405114"/>
                <a:gd name="connsiteY5" fmla="*/ 0 h 162045"/>
                <a:gd name="connsiteX6" fmla="*/ 405114 w 405114"/>
                <a:gd name="connsiteY6" fmla="*/ 0 h 162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5114" h="162045">
                  <a:moveTo>
                    <a:pt x="0" y="150471"/>
                  </a:moveTo>
                  <a:cubicBezTo>
                    <a:pt x="19291" y="154329"/>
                    <a:pt x="38200" y="162045"/>
                    <a:pt x="57873" y="162045"/>
                  </a:cubicBezTo>
                  <a:cubicBezTo>
                    <a:pt x="73781" y="162045"/>
                    <a:pt x="88876" y="154841"/>
                    <a:pt x="104172" y="150471"/>
                  </a:cubicBezTo>
                  <a:cubicBezTo>
                    <a:pt x="144925" y="138827"/>
                    <a:pt x="175184" y="125757"/>
                    <a:pt x="208344" y="92597"/>
                  </a:cubicBezTo>
                  <a:cubicBezTo>
                    <a:pt x="223777" y="77164"/>
                    <a:pt x="236483" y="58405"/>
                    <a:pt x="254643" y="46298"/>
                  </a:cubicBezTo>
                  <a:cubicBezTo>
                    <a:pt x="286113" y="25318"/>
                    <a:pt x="317492" y="0"/>
                    <a:pt x="358815" y="0"/>
                  </a:cubicBezTo>
                  <a:lnTo>
                    <a:pt x="405114" y="0"/>
                  </a:lnTo>
                </a:path>
              </a:pathLst>
            </a:custGeom>
            <a:noFill/>
            <a:ln w="57150">
              <a:solidFill>
                <a:schemeClr val="accent5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EC66CA67-38E7-34E8-E7FC-AAD1AEB58582}"/>
              </a:ext>
            </a:extLst>
          </p:cNvPr>
          <p:cNvGrpSpPr/>
          <p:nvPr/>
        </p:nvGrpSpPr>
        <p:grpSpPr>
          <a:xfrm>
            <a:off x="6261052" y="4187510"/>
            <a:ext cx="2859576" cy="605832"/>
            <a:chOff x="6261052" y="4187510"/>
            <a:chExt cx="2859576" cy="605832"/>
          </a:xfrm>
        </p:grpSpPr>
        <p:cxnSp>
          <p:nvCxnSpPr>
            <p:cNvPr id="420" name="Elbow Connector 419">
              <a:extLst>
                <a:ext uri="{FF2B5EF4-FFF2-40B4-BE49-F238E27FC236}">
                  <a16:creationId xmlns:a16="http://schemas.microsoft.com/office/drawing/2014/main" id="{DE0A5376-D330-42E2-FB65-5A8544619591}"/>
                </a:ext>
              </a:extLst>
            </p:cNvPr>
            <p:cNvCxnSpPr/>
            <p:nvPr/>
          </p:nvCxnSpPr>
          <p:spPr>
            <a:xfrm>
              <a:off x="6389559" y="4187510"/>
              <a:ext cx="2501519" cy="605832"/>
            </a:xfrm>
            <a:prstGeom prst="bentConnector3">
              <a:avLst>
                <a:gd name="adj1" fmla="val -363"/>
              </a:avLst>
            </a:prstGeom>
            <a:ln w="28575">
              <a:solidFill>
                <a:schemeClr val="bg1"/>
              </a:solidFill>
              <a:headEnd type="oval"/>
              <a:tailEnd type="none" w="lg" len="lg"/>
            </a:ln>
            <a:effectLst>
              <a:glow rad="88900">
                <a:srgbClr val="011223">
                  <a:alpha val="90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1" name="Elbow Connector 420">
              <a:extLst>
                <a:ext uri="{FF2B5EF4-FFF2-40B4-BE49-F238E27FC236}">
                  <a16:creationId xmlns:a16="http://schemas.microsoft.com/office/drawing/2014/main" id="{356B3A68-0F26-F67A-1004-D091F831F6EB}"/>
                </a:ext>
              </a:extLst>
            </p:cNvPr>
            <p:cNvCxnSpPr>
              <a:cxnSpLocks/>
              <a:endCxn id="419" idx="1"/>
            </p:cNvCxnSpPr>
            <p:nvPr/>
          </p:nvCxnSpPr>
          <p:spPr>
            <a:xfrm rot="5400000" flipH="1" flipV="1">
              <a:off x="8879358" y="4552072"/>
              <a:ext cx="252992" cy="229548"/>
            </a:xfrm>
            <a:prstGeom prst="bentConnector2">
              <a:avLst/>
            </a:prstGeom>
            <a:ln w="28575">
              <a:solidFill>
                <a:schemeClr val="bg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4" name="Elbow Connector 423">
              <a:extLst>
                <a:ext uri="{FF2B5EF4-FFF2-40B4-BE49-F238E27FC236}">
                  <a16:creationId xmlns:a16="http://schemas.microsoft.com/office/drawing/2014/main" id="{8C12DBEE-9119-E687-12AE-4F54DD2F9145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7322511" y="4361210"/>
              <a:ext cx="518548" cy="328277"/>
            </a:xfrm>
            <a:prstGeom prst="bentConnector2">
              <a:avLst/>
            </a:prstGeom>
            <a:ln w="28575">
              <a:solidFill>
                <a:schemeClr val="bg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4" name="Straight Arrow Connector 393">
              <a:extLst>
                <a:ext uri="{FF2B5EF4-FFF2-40B4-BE49-F238E27FC236}">
                  <a16:creationId xmlns:a16="http://schemas.microsoft.com/office/drawing/2014/main" id="{296AC102-0DC9-9CA8-A46D-84AEF8599F88}"/>
                </a:ext>
              </a:extLst>
            </p:cNvPr>
            <p:cNvCxnSpPr/>
            <p:nvPr/>
          </p:nvCxnSpPr>
          <p:spPr>
            <a:xfrm flipV="1">
              <a:off x="6261052" y="4187510"/>
              <a:ext cx="365760" cy="0"/>
            </a:xfrm>
            <a:prstGeom prst="straightConnector1">
              <a:avLst/>
            </a:prstGeom>
            <a:ln w="28575">
              <a:solidFill>
                <a:schemeClr val="bg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1" name="TextBox 510">
            <a:extLst>
              <a:ext uri="{FF2B5EF4-FFF2-40B4-BE49-F238E27FC236}">
                <a16:creationId xmlns:a16="http://schemas.microsoft.com/office/drawing/2014/main" id="{226C60BB-AB03-AFE0-4A5F-79A9E939E32D}"/>
              </a:ext>
            </a:extLst>
          </p:cNvPr>
          <p:cNvSpPr txBox="1"/>
          <p:nvPr/>
        </p:nvSpPr>
        <p:spPr>
          <a:xfrm>
            <a:off x="1733676" y="3681144"/>
            <a:ext cx="35458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pc</a:t>
            </a:r>
            <a:endParaRPr lang="en-US" sz="2000" dirty="0">
              <a:solidFill>
                <a:schemeClr val="bg1"/>
              </a:solidFill>
              <a:latin typeface="18 VAG Rounded Light   02390" pitchFamily="2" charset="0"/>
            </a:endParaRPr>
          </a:p>
        </p:txBody>
      </p:sp>
      <p:grpSp>
        <p:nvGrpSpPr>
          <p:cNvPr id="500" name="Group 499">
            <a:extLst>
              <a:ext uri="{FF2B5EF4-FFF2-40B4-BE49-F238E27FC236}">
                <a16:creationId xmlns:a16="http://schemas.microsoft.com/office/drawing/2014/main" id="{9869664F-BA82-B307-19A8-5C1E14F4B647}"/>
              </a:ext>
            </a:extLst>
          </p:cNvPr>
          <p:cNvGrpSpPr/>
          <p:nvPr/>
        </p:nvGrpSpPr>
        <p:grpSpPr>
          <a:xfrm>
            <a:off x="1772305" y="2249603"/>
            <a:ext cx="8799455" cy="1431541"/>
            <a:chOff x="1772305" y="2249603"/>
            <a:chExt cx="8799455" cy="1431541"/>
          </a:xfrm>
        </p:grpSpPr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5AD3647B-B5F1-F685-9978-B84A252DEB9B}"/>
                </a:ext>
              </a:extLst>
            </p:cNvPr>
            <p:cNvCxnSpPr>
              <a:cxnSpLocks/>
            </p:cNvCxnSpPr>
            <p:nvPr/>
          </p:nvCxnSpPr>
          <p:spPr>
            <a:xfrm>
              <a:off x="3385133" y="2271859"/>
              <a:ext cx="6695229" cy="0"/>
            </a:xfrm>
            <a:prstGeom prst="line">
              <a:avLst/>
            </a:prstGeom>
            <a:ln w="63500">
              <a:solidFill>
                <a:schemeClr val="accent2"/>
              </a:solidFill>
              <a:tailEnd type="none" w="lg" len="lg"/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1C4A76A7-7597-5E84-A1CE-27B31F07DC90}"/>
                </a:ext>
              </a:extLst>
            </p:cNvPr>
            <p:cNvGrpSpPr/>
            <p:nvPr/>
          </p:nvGrpSpPr>
          <p:grpSpPr>
            <a:xfrm>
              <a:off x="1772305" y="2249603"/>
              <a:ext cx="8799455" cy="1431541"/>
              <a:chOff x="1772305" y="2249603"/>
              <a:chExt cx="8799455" cy="1431541"/>
            </a:xfrm>
          </p:grpSpPr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2D3B6616-1FE2-8649-B85D-E0E84BD9CFC4}"/>
                  </a:ext>
                </a:extLst>
              </p:cNvPr>
              <p:cNvGrpSpPr/>
              <p:nvPr/>
            </p:nvGrpSpPr>
            <p:grpSpPr>
              <a:xfrm>
                <a:off x="1910968" y="2760283"/>
                <a:ext cx="5834958" cy="733940"/>
                <a:chOff x="1910968" y="2760283"/>
                <a:chExt cx="5834958" cy="733940"/>
              </a:xfrm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</p:grpSpPr>
            <p:cxnSp>
              <p:nvCxnSpPr>
                <p:cNvPr id="61" name="Elbow Connector 60">
                  <a:extLst>
                    <a:ext uri="{FF2B5EF4-FFF2-40B4-BE49-F238E27FC236}">
                      <a16:creationId xmlns:a16="http://schemas.microsoft.com/office/drawing/2014/main" id="{D5E5425F-18BB-0F7D-D090-40A65D66DFED}"/>
                    </a:ext>
                  </a:extLst>
                </p:cNvPr>
                <p:cNvCxnSpPr/>
                <p:nvPr/>
              </p:nvCxnSpPr>
              <p:spPr>
                <a:xfrm flipV="1">
                  <a:off x="1910968" y="2769647"/>
                  <a:ext cx="1658892" cy="436843"/>
                </a:xfrm>
                <a:prstGeom prst="bentConnector4">
                  <a:avLst>
                    <a:gd name="adj1" fmla="val 100039"/>
                    <a:gd name="adj2" fmla="val 45344"/>
                  </a:avLst>
                </a:prstGeom>
                <a:ln w="57150">
                  <a:solidFill>
                    <a:schemeClr val="accent2"/>
                  </a:solidFill>
                  <a:headEnd type="oval" w="sm" len="sm"/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Straight Connector 61">
                  <a:extLst>
                    <a:ext uri="{FF2B5EF4-FFF2-40B4-BE49-F238E27FC236}">
                      <a16:creationId xmlns:a16="http://schemas.microsoft.com/office/drawing/2014/main" id="{2A0345A4-7522-8A7E-D6E6-6F048601C76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546252" y="2760283"/>
                  <a:ext cx="4032504" cy="0"/>
                </a:xfrm>
                <a:prstGeom prst="line">
                  <a:avLst/>
                </a:prstGeom>
                <a:ln w="57150">
                  <a:solidFill>
                    <a:schemeClr val="accent2"/>
                  </a:solidFill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0" name="Elbow Connector 449">
                  <a:extLst>
                    <a:ext uri="{FF2B5EF4-FFF2-40B4-BE49-F238E27FC236}">
                      <a16:creationId xmlns:a16="http://schemas.microsoft.com/office/drawing/2014/main" id="{9F6C02BC-2700-05E4-4FC5-D4CFC6DD83E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H="1">
                  <a:off x="7285314" y="3033611"/>
                  <a:ext cx="733939" cy="187285"/>
                </a:xfrm>
                <a:prstGeom prst="bentConnector3">
                  <a:avLst>
                    <a:gd name="adj1" fmla="val 99835"/>
                  </a:avLst>
                </a:prstGeom>
                <a:ln w="57150">
                  <a:solidFill>
                    <a:schemeClr val="accent2"/>
                  </a:solidFill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2" name="Group 131">
                <a:extLst>
                  <a:ext uri="{FF2B5EF4-FFF2-40B4-BE49-F238E27FC236}">
                    <a16:creationId xmlns:a16="http://schemas.microsoft.com/office/drawing/2014/main" id="{72DBD720-6815-EE29-1A72-49180AE83075}"/>
                  </a:ext>
                </a:extLst>
              </p:cNvPr>
              <p:cNvGrpSpPr/>
              <p:nvPr/>
            </p:nvGrpSpPr>
            <p:grpSpPr>
              <a:xfrm>
                <a:off x="1780532" y="2249603"/>
                <a:ext cx="8791228" cy="1431541"/>
                <a:chOff x="1780532" y="2238028"/>
                <a:chExt cx="8791228" cy="1431541"/>
              </a:xfrm>
            </p:grpSpPr>
            <p:grpSp>
              <p:nvGrpSpPr>
                <p:cNvPr id="144" name="Group 143">
                  <a:extLst>
                    <a:ext uri="{FF2B5EF4-FFF2-40B4-BE49-F238E27FC236}">
                      <a16:creationId xmlns:a16="http://schemas.microsoft.com/office/drawing/2014/main" id="{07E75EFE-C9F4-A315-0D31-1F4CCA5501B7}"/>
                    </a:ext>
                  </a:extLst>
                </p:cNvPr>
                <p:cNvGrpSpPr/>
                <p:nvPr/>
              </p:nvGrpSpPr>
              <p:grpSpPr>
                <a:xfrm>
                  <a:off x="1780532" y="2965993"/>
                  <a:ext cx="673038" cy="703576"/>
                  <a:chOff x="1780532" y="2965993"/>
                  <a:chExt cx="673038" cy="703576"/>
                </a:xfrm>
              </p:grpSpPr>
              <p:cxnSp>
                <p:nvCxnSpPr>
                  <p:cNvPr id="155" name="Elbow Connector 154">
                    <a:extLst>
                      <a:ext uri="{FF2B5EF4-FFF2-40B4-BE49-F238E27FC236}">
                        <a16:creationId xmlns:a16="http://schemas.microsoft.com/office/drawing/2014/main" id="{DDF3573F-7ACE-A8A6-3B64-BE9F5458E3B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400000" flipH="1" flipV="1">
                    <a:off x="1830481" y="3046480"/>
                    <a:ext cx="703576" cy="542602"/>
                  </a:xfrm>
                  <a:prstGeom prst="bentConnector3">
                    <a:avLst>
                      <a:gd name="adj1" fmla="val 100542"/>
                    </a:avLst>
                  </a:prstGeom>
                  <a:ln w="57150">
                    <a:solidFill>
                      <a:schemeClr val="accent2"/>
                    </a:solidFill>
                    <a:headEnd type="oval" w="sm" len="sm"/>
                    <a:tailEnd type="triangl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6" name="Straight Connector 155">
                    <a:extLst>
                      <a:ext uri="{FF2B5EF4-FFF2-40B4-BE49-F238E27FC236}">
                        <a16:creationId xmlns:a16="http://schemas.microsoft.com/office/drawing/2014/main" id="{E14CE913-BE67-B302-91EB-670D21F0167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80532" y="3655540"/>
                    <a:ext cx="130436" cy="0"/>
                  </a:xfrm>
                  <a:prstGeom prst="line">
                    <a:avLst/>
                  </a:prstGeom>
                  <a:ln w="57150">
                    <a:solidFill>
                      <a:schemeClr val="accent2"/>
                    </a:solidFill>
                    <a:tailEnd type="non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151" name="Elbow Connector 150">
                  <a:extLst>
                    <a:ext uri="{FF2B5EF4-FFF2-40B4-BE49-F238E27FC236}">
                      <a16:creationId xmlns:a16="http://schemas.microsoft.com/office/drawing/2014/main" id="{CBB00D16-68F7-E047-405B-F24D3DD3A14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 flipH="1" flipV="1">
                  <a:off x="3004479" y="2389869"/>
                  <a:ext cx="493173" cy="234008"/>
                </a:xfrm>
                <a:prstGeom prst="bentConnector3">
                  <a:avLst>
                    <a:gd name="adj1" fmla="val 1283"/>
                  </a:avLst>
                </a:prstGeom>
                <a:ln w="57150">
                  <a:solidFill>
                    <a:schemeClr val="accent2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3" name="Elbow Connector 152">
                  <a:extLst>
                    <a:ext uri="{FF2B5EF4-FFF2-40B4-BE49-F238E27FC236}">
                      <a16:creationId xmlns:a16="http://schemas.microsoft.com/office/drawing/2014/main" id="{4EB87DF4-E5E0-9379-41B7-884B69D0B17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H="1">
                  <a:off x="9862016" y="2426926"/>
                  <a:ext cx="898642" cy="520846"/>
                </a:xfrm>
                <a:prstGeom prst="bentConnector3">
                  <a:avLst>
                    <a:gd name="adj1" fmla="val 99694"/>
                  </a:avLst>
                </a:prstGeom>
                <a:ln w="57150">
                  <a:solidFill>
                    <a:schemeClr val="accent2"/>
                  </a:solidFill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507" name="Straight Arrow Connector 506">
                <a:extLst>
                  <a:ext uri="{FF2B5EF4-FFF2-40B4-BE49-F238E27FC236}">
                    <a16:creationId xmlns:a16="http://schemas.microsoft.com/office/drawing/2014/main" id="{4BF4BB91-5989-2387-4B6F-D7785F8A6AF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772305" y="3669569"/>
                <a:ext cx="365760" cy="0"/>
              </a:xfrm>
              <a:prstGeom prst="straightConnector1">
                <a:avLst/>
              </a:prstGeom>
              <a:ln w="57150">
                <a:solidFill>
                  <a:schemeClr val="accent2"/>
                </a:solidFill>
                <a:tailEnd type="triangle" w="med" len="sm"/>
              </a:ln>
              <a:effectLst>
                <a:glow rad="38100">
                  <a:schemeClr val="accent2">
                    <a:satMod val="175000"/>
                    <a:alpha val="4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7C3DAD2E-9D07-2C8A-FA1B-50318605F15B}"/>
              </a:ext>
            </a:extLst>
          </p:cNvPr>
          <p:cNvSpPr txBox="1"/>
          <p:nvPr/>
        </p:nvSpPr>
        <p:spPr>
          <a:xfrm>
            <a:off x="3131237" y="4777354"/>
            <a:ext cx="103425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en-US" sz="110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inst</a:t>
            </a:r>
            <a:r>
              <a:rPr kumimoji="0" lang="en-US" sz="11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[31:7]</a:t>
            </a:r>
            <a:endParaRPr lang="en-US" sz="2000" dirty="0">
              <a:solidFill>
                <a:schemeClr val="bg1"/>
              </a:solidFill>
              <a:latin typeface="18 VAG Rounded Light   02390" pitchFamily="2" charset="0"/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A404E36-BA96-FE73-40D5-333C6AEF4AE4}"/>
              </a:ext>
            </a:extLst>
          </p:cNvPr>
          <p:cNvGrpSpPr/>
          <p:nvPr/>
        </p:nvGrpSpPr>
        <p:grpSpPr>
          <a:xfrm>
            <a:off x="3802643" y="2375192"/>
            <a:ext cx="7334708" cy="1031999"/>
            <a:chOff x="3802643" y="2375192"/>
            <a:chExt cx="7334708" cy="1031999"/>
          </a:xfrm>
          <a:effectLst>
            <a:glow rad="101600">
              <a:srgbClr val="011223">
                <a:alpha val="75938"/>
              </a:srgbClr>
            </a:glow>
          </a:effectLst>
        </p:grpSpPr>
        <p:cxnSp>
          <p:nvCxnSpPr>
            <p:cNvPr id="37" name="Elbow Connector 36">
              <a:extLst>
                <a:ext uri="{FF2B5EF4-FFF2-40B4-BE49-F238E27FC236}">
                  <a16:creationId xmlns:a16="http://schemas.microsoft.com/office/drawing/2014/main" id="{9C60AD7C-B588-18E2-D94B-9444C81DD4CE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3970539" y="2216906"/>
              <a:ext cx="657210" cy="993002"/>
            </a:xfrm>
            <a:prstGeom prst="bentConnector2">
              <a:avLst/>
            </a:prstGeom>
            <a:ln w="28575">
              <a:solidFill>
                <a:schemeClr val="bg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A75DDA0F-30A4-3DEB-173D-613E55F715EA}"/>
                </a:ext>
              </a:extLst>
            </p:cNvPr>
            <p:cNvCxnSpPr>
              <a:cxnSpLocks/>
            </p:cNvCxnSpPr>
            <p:nvPr/>
          </p:nvCxnSpPr>
          <p:spPr>
            <a:xfrm>
              <a:off x="3802643" y="2384802"/>
              <a:ext cx="7334708" cy="0"/>
            </a:xfrm>
            <a:prstGeom prst="line">
              <a:avLst/>
            </a:prstGeom>
            <a:ln w="28575">
              <a:solidFill>
                <a:schemeClr val="bg1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Elbow Connector 38">
              <a:extLst>
                <a:ext uri="{FF2B5EF4-FFF2-40B4-BE49-F238E27FC236}">
                  <a16:creationId xmlns:a16="http://schemas.microsoft.com/office/drawing/2014/main" id="{01883BF0-A8A2-CBA5-327A-F187B9FD7B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17058" y="2375192"/>
              <a:ext cx="320293" cy="1031999"/>
            </a:xfrm>
            <a:prstGeom prst="bentConnector2">
              <a:avLst/>
            </a:prstGeom>
            <a:ln w="28575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8B0EC1A-AFB6-770B-6FB2-B090DE023A2F}"/>
              </a:ext>
            </a:extLst>
          </p:cNvPr>
          <p:cNvGrpSpPr/>
          <p:nvPr/>
        </p:nvGrpSpPr>
        <p:grpSpPr>
          <a:xfrm>
            <a:off x="3778820" y="2354053"/>
            <a:ext cx="7363499" cy="1050552"/>
            <a:chOff x="3782323" y="2354336"/>
            <a:chExt cx="7363499" cy="1050552"/>
          </a:xfrm>
          <a:effectLst>
            <a:glow rad="50800">
              <a:srgbClr val="011223">
                <a:alpha val="61376"/>
              </a:srgbClr>
            </a:glow>
          </a:effectLst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0EA7EFFF-6690-3752-5EF5-5A58EA997817}"/>
                </a:ext>
              </a:extLst>
            </p:cNvPr>
            <p:cNvGrpSpPr/>
            <p:nvPr/>
          </p:nvGrpSpPr>
          <p:grpSpPr>
            <a:xfrm>
              <a:off x="3812655" y="2354336"/>
              <a:ext cx="7333167" cy="1050552"/>
              <a:chOff x="3812655" y="2354336"/>
              <a:chExt cx="7333167" cy="1050552"/>
            </a:xfrm>
          </p:grpSpPr>
          <p:sp>
            <p:nvSpPr>
              <p:cNvPr id="33" name="Freeform 32">
                <a:extLst>
                  <a:ext uri="{FF2B5EF4-FFF2-40B4-BE49-F238E27FC236}">
                    <a16:creationId xmlns:a16="http://schemas.microsoft.com/office/drawing/2014/main" id="{F6C189A3-17DC-2C00-165D-36A5E3E8AC83}"/>
                  </a:ext>
                </a:extLst>
              </p:cNvPr>
              <p:cNvSpPr/>
              <p:nvPr/>
            </p:nvSpPr>
            <p:spPr>
              <a:xfrm flipV="1">
                <a:off x="10517200" y="3145411"/>
                <a:ext cx="377320" cy="259477"/>
              </a:xfrm>
              <a:custGeom>
                <a:avLst/>
                <a:gdLst>
                  <a:gd name="connsiteX0" fmla="*/ 0 w 405114"/>
                  <a:gd name="connsiteY0" fmla="*/ 150471 h 162045"/>
                  <a:gd name="connsiteX1" fmla="*/ 57873 w 405114"/>
                  <a:gd name="connsiteY1" fmla="*/ 162045 h 162045"/>
                  <a:gd name="connsiteX2" fmla="*/ 104172 w 405114"/>
                  <a:gd name="connsiteY2" fmla="*/ 150471 h 162045"/>
                  <a:gd name="connsiteX3" fmla="*/ 208344 w 405114"/>
                  <a:gd name="connsiteY3" fmla="*/ 92597 h 162045"/>
                  <a:gd name="connsiteX4" fmla="*/ 254643 w 405114"/>
                  <a:gd name="connsiteY4" fmla="*/ 46298 h 162045"/>
                  <a:gd name="connsiteX5" fmla="*/ 358815 w 405114"/>
                  <a:gd name="connsiteY5" fmla="*/ 0 h 162045"/>
                  <a:gd name="connsiteX6" fmla="*/ 405114 w 405114"/>
                  <a:gd name="connsiteY6" fmla="*/ 0 h 1620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05114" h="162045">
                    <a:moveTo>
                      <a:pt x="0" y="150471"/>
                    </a:moveTo>
                    <a:cubicBezTo>
                      <a:pt x="19291" y="154329"/>
                      <a:pt x="38200" y="162045"/>
                      <a:pt x="57873" y="162045"/>
                    </a:cubicBezTo>
                    <a:cubicBezTo>
                      <a:pt x="73781" y="162045"/>
                      <a:pt x="88876" y="154841"/>
                      <a:pt x="104172" y="150471"/>
                    </a:cubicBezTo>
                    <a:cubicBezTo>
                      <a:pt x="144925" y="138827"/>
                      <a:pt x="175184" y="125757"/>
                      <a:pt x="208344" y="92597"/>
                    </a:cubicBezTo>
                    <a:cubicBezTo>
                      <a:pt x="223777" y="77164"/>
                      <a:pt x="236483" y="58405"/>
                      <a:pt x="254643" y="46298"/>
                    </a:cubicBezTo>
                    <a:cubicBezTo>
                      <a:pt x="286113" y="25318"/>
                      <a:pt x="317492" y="0"/>
                      <a:pt x="358815" y="0"/>
                    </a:cubicBezTo>
                    <a:lnTo>
                      <a:pt x="405114" y="0"/>
                    </a:lnTo>
                  </a:path>
                </a:pathLst>
              </a:custGeom>
              <a:noFill/>
              <a:ln w="57150">
                <a:solidFill>
                  <a:schemeClr val="accent4"/>
                </a:solidFill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4" name="Elbow Connector 33">
                <a:extLst>
                  <a:ext uri="{FF2B5EF4-FFF2-40B4-BE49-F238E27FC236}">
                    <a16:creationId xmlns:a16="http://schemas.microsoft.com/office/drawing/2014/main" id="{6A96DC31-1A08-54ED-50EA-1DC9174FA65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825529" y="2354336"/>
                <a:ext cx="320293" cy="1031999"/>
              </a:xfrm>
              <a:prstGeom prst="bentConnector2">
                <a:avLst/>
              </a:prstGeom>
              <a:ln w="57150">
                <a:solidFill>
                  <a:schemeClr val="accent4"/>
                </a:solidFill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Elbow Connector 34">
                <a:extLst>
                  <a:ext uri="{FF2B5EF4-FFF2-40B4-BE49-F238E27FC236}">
                    <a16:creationId xmlns:a16="http://schemas.microsoft.com/office/drawing/2014/main" id="{37FC7A0B-7D4C-EF2F-17B5-7C35FC32AAA1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3980551" y="2218003"/>
                <a:ext cx="657210" cy="993002"/>
              </a:xfrm>
              <a:prstGeom prst="bentConnector2">
                <a:avLst/>
              </a:prstGeom>
              <a:ln w="57150">
                <a:solidFill>
                  <a:schemeClr val="accent4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E19AE9CB-27C3-6978-EF3B-B59993CCF359}"/>
                </a:ext>
              </a:extLst>
            </p:cNvPr>
            <p:cNvCxnSpPr/>
            <p:nvPr/>
          </p:nvCxnSpPr>
          <p:spPr>
            <a:xfrm>
              <a:off x="3782323" y="2384802"/>
              <a:ext cx="7360920" cy="0"/>
            </a:xfrm>
            <a:prstGeom prst="line">
              <a:avLst/>
            </a:prstGeom>
            <a:ln w="57150">
              <a:solidFill>
                <a:schemeClr val="accent4"/>
              </a:solidFill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4BE17408-0F44-07FF-B9A2-F868705D2E88}"/>
              </a:ext>
            </a:extLst>
          </p:cNvPr>
          <p:cNvSpPr txBox="1"/>
          <p:nvPr/>
        </p:nvSpPr>
        <p:spPr>
          <a:xfrm>
            <a:off x="122782" y="1581025"/>
            <a:ext cx="293669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38125" marR="0" lvl="0" indent="-238125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C6DAC3"/>
                </a:solidFill>
                <a:effectLst/>
                <a:uLnTx/>
                <a:uFillTx/>
                <a:latin typeface="18 VAG Rounded Light   02390" pitchFamily="2" charset="0"/>
                <a:ea typeface="+mn-ea"/>
                <a:cs typeface="+mn-cs"/>
              </a:rPr>
              <a:t>Write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BDE2"/>
                </a:solidFill>
                <a:effectLst/>
                <a:uLnTx/>
                <a:uFillTx/>
                <a:latin typeface="18 VAG Rounded Light   02390" pitchFamily="2" charset="0"/>
                <a:ea typeface="+mn-ea"/>
                <a:cs typeface="+mn-cs"/>
              </a:rPr>
              <a:t>ALU output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C6DAC3"/>
                </a:solidFill>
                <a:effectLst/>
                <a:uLnTx/>
                <a:uFillTx/>
                <a:latin typeface="18 VAG Rounded Light   02390" pitchFamily="2" charset="0"/>
                <a:ea typeface="+mn-ea"/>
                <a:cs typeface="+mn-cs"/>
              </a:rPr>
              <a:t>to PC.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F977D66F-124B-C4BA-7A87-BE909775A6DB}"/>
              </a:ext>
            </a:extLst>
          </p:cNvPr>
          <p:cNvGrpSpPr/>
          <p:nvPr/>
        </p:nvGrpSpPr>
        <p:grpSpPr>
          <a:xfrm>
            <a:off x="7709119" y="3492839"/>
            <a:ext cx="585916" cy="180461"/>
            <a:chOff x="7709119" y="3492839"/>
            <a:chExt cx="585916" cy="180461"/>
          </a:xfrm>
        </p:grpSpPr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DB4B95E8-0F8F-736F-FD52-B5A4863C0181}"/>
                </a:ext>
              </a:extLst>
            </p:cNvPr>
            <p:cNvCxnSpPr>
              <a:cxnSpLocks/>
            </p:cNvCxnSpPr>
            <p:nvPr/>
          </p:nvCxnSpPr>
          <p:spPr>
            <a:xfrm>
              <a:off x="7993283" y="3671810"/>
              <a:ext cx="301752" cy="1490"/>
            </a:xfrm>
            <a:prstGeom prst="straightConnector1">
              <a:avLst/>
            </a:prstGeom>
            <a:ln w="57150">
              <a:solidFill>
                <a:schemeClr val="accent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5FD69CA3-C565-1E16-F95C-9BADC2F91686}"/>
                </a:ext>
              </a:extLst>
            </p:cNvPr>
            <p:cNvSpPr/>
            <p:nvPr/>
          </p:nvSpPr>
          <p:spPr>
            <a:xfrm>
              <a:off x="7709119" y="3492839"/>
              <a:ext cx="310910" cy="173786"/>
            </a:xfrm>
            <a:custGeom>
              <a:avLst/>
              <a:gdLst>
                <a:gd name="connsiteX0" fmla="*/ 0 w 532436"/>
                <a:gd name="connsiteY0" fmla="*/ 0 h 219937"/>
                <a:gd name="connsiteX1" fmla="*/ 57874 w 532436"/>
                <a:gd name="connsiteY1" fmla="*/ 23150 h 219937"/>
                <a:gd name="connsiteX2" fmla="*/ 127322 w 532436"/>
                <a:gd name="connsiteY2" fmla="*/ 34724 h 219937"/>
                <a:gd name="connsiteX3" fmla="*/ 208344 w 532436"/>
                <a:gd name="connsiteY3" fmla="*/ 57874 h 219937"/>
                <a:gd name="connsiteX4" fmla="*/ 231494 w 532436"/>
                <a:gd name="connsiteY4" fmla="*/ 81023 h 219937"/>
                <a:gd name="connsiteX5" fmla="*/ 300942 w 532436"/>
                <a:gd name="connsiteY5" fmla="*/ 127322 h 219937"/>
                <a:gd name="connsiteX6" fmla="*/ 324091 w 532436"/>
                <a:gd name="connsiteY6" fmla="*/ 162046 h 219937"/>
                <a:gd name="connsiteX7" fmla="*/ 393539 w 532436"/>
                <a:gd name="connsiteY7" fmla="*/ 185195 h 219937"/>
                <a:gd name="connsiteX8" fmla="*/ 416689 w 532436"/>
                <a:gd name="connsiteY8" fmla="*/ 208345 h 219937"/>
                <a:gd name="connsiteX9" fmla="*/ 497712 w 532436"/>
                <a:gd name="connsiteY9" fmla="*/ 208345 h 219937"/>
                <a:gd name="connsiteX10" fmla="*/ 532436 w 532436"/>
                <a:gd name="connsiteY10" fmla="*/ 173621 h 219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32436" h="219937">
                  <a:moveTo>
                    <a:pt x="0" y="0"/>
                  </a:moveTo>
                  <a:cubicBezTo>
                    <a:pt x="19291" y="7717"/>
                    <a:pt x="37829" y="17683"/>
                    <a:pt x="57874" y="23150"/>
                  </a:cubicBezTo>
                  <a:cubicBezTo>
                    <a:pt x="80516" y="29325"/>
                    <a:pt x="104309" y="30121"/>
                    <a:pt x="127322" y="34724"/>
                  </a:cubicBezTo>
                  <a:cubicBezTo>
                    <a:pt x="163652" y="41990"/>
                    <a:pt x="175252" y="46843"/>
                    <a:pt x="208344" y="57874"/>
                  </a:cubicBezTo>
                  <a:cubicBezTo>
                    <a:pt x="216061" y="65590"/>
                    <a:pt x="222764" y="74475"/>
                    <a:pt x="231494" y="81023"/>
                  </a:cubicBezTo>
                  <a:cubicBezTo>
                    <a:pt x="253752" y="97716"/>
                    <a:pt x="300942" y="127322"/>
                    <a:pt x="300942" y="127322"/>
                  </a:cubicBezTo>
                  <a:cubicBezTo>
                    <a:pt x="308658" y="138897"/>
                    <a:pt x="312295" y="154673"/>
                    <a:pt x="324091" y="162046"/>
                  </a:cubicBezTo>
                  <a:cubicBezTo>
                    <a:pt x="344783" y="174979"/>
                    <a:pt x="393539" y="185195"/>
                    <a:pt x="393539" y="185195"/>
                  </a:cubicBezTo>
                  <a:cubicBezTo>
                    <a:pt x="401256" y="192912"/>
                    <a:pt x="407331" y="202730"/>
                    <a:pt x="416689" y="208345"/>
                  </a:cubicBezTo>
                  <a:cubicBezTo>
                    <a:pt x="450875" y="228856"/>
                    <a:pt x="459955" y="217784"/>
                    <a:pt x="497712" y="208345"/>
                  </a:cubicBezTo>
                  <a:lnTo>
                    <a:pt x="532436" y="173621"/>
                  </a:lnTo>
                </a:path>
              </a:pathLst>
            </a:custGeom>
            <a:noFill/>
            <a:ln w="57150">
              <a:solidFill>
                <a:schemeClr val="accent1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196FF7BF-A67B-A867-5171-D897F030A7B2}"/>
              </a:ext>
            </a:extLst>
          </p:cNvPr>
          <p:cNvSpPr txBox="1"/>
          <p:nvPr/>
        </p:nvSpPr>
        <p:spPr>
          <a:xfrm>
            <a:off x="6851313" y="1365558"/>
            <a:ext cx="2541732" cy="3589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US" sz="1800" dirty="0">
                <a:solidFill>
                  <a:schemeClr val="accent1"/>
                </a:solidFill>
                <a:latin typeface="18 VAG Rounded Light   02390" pitchFamily="2" charset="0"/>
              </a:rPr>
              <a:t>Compute </a:t>
            </a:r>
            <a:r>
              <a:rPr lang="en-US" sz="18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PC + </a:t>
            </a:r>
            <a:r>
              <a:rPr lang="en-US" sz="1800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imm</a:t>
            </a:r>
            <a:r>
              <a:rPr lang="en-US" sz="1800" dirty="0">
                <a:solidFill>
                  <a:schemeClr val="accent1"/>
                </a:solidFill>
                <a:latin typeface="18 VAG Rounded Light   02390" pitchFamily="2" charset="0"/>
              </a:rPr>
              <a:t>.</a:t>
            </a:r>
            <a:endParaRPr lang="en-US" sz="1800" b="1" dirty="0">
              <a:solidFill>
                <a:schemeClr val="accent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914D6DB-ED5C-7233-E60C-6279312497DD}"/>
              </a:ext>
            </a:extLst>
          </p:cNvPr>
          <p:cNvSpPr txBox="1"/>
          <p:nvPr/>
        </p:nvSpPr>
        <p:spPr>
          <a:xfrm>
            <a:off x="9295334" y="75910"/>
            <a:ext cx="2590774" cy="7340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9525" marR="0" lvl="1" algn="r" defTabSz="6858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PC = PC +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imm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  <a:p>
            <a:pPr marL="9525" marR="0" lvl="1" algn="r" defTabSz="6858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rd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= PC + 4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9AE1029-CD43-A070-FC29-A9155EF33312}"/>
              </a:ext>
            </a:extLst>
          </p:cNvPr>
          <p:cNvSpPr txBox="1"/>
          <p:nvPr/>
        </p:nvSpPr>
        <p:spPr>
          <a:xfrm>
            <a:off x="8170665" y="1728050"/>
            <a:ext cx="2667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18 VAG Rounded Light   02390" pitchFamily="2" charset="0"/>
              </a:rPr>
              <a:t>Don’t write to memory.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D7DBF4C3-68F7-7D45-226C-BF10A59F30D9}"/>
              </a:ext>
            </a:extLst>
          </p:cNvPr>
          <p:cNvSpPr txBox="1"/>
          <p:nvPr/>
        </p:nvSpPr>
        <p:spPr>
          <a:xfrm>
            <a:off x="3121370" y="1063996"/>
            <a:ext cx="30474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dirty="0">
                <a:solidFill>
                  <a:schemeClr val="accent5"/>
                </a:solidFill>
                <a:latin typeface="18 VAG Rounded Light   02390" pitchFamily="2" charset="0"/>
              </a:rPr>
              <a:t>Generate byte offset </a:t>
            </a:r>
            <a:r>
              <a:rPr lang="en-US" sz="20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imm</a:t>
            </a:r>
            <a:r>
              <a:rPr lang="en-US" sz="2000" dirty="0">
                <a:solidFill>
                  <a:schemeClr val="accent5"/>
                </a:solidFill>
                <a:latin typeface="18 VAG Rounded Light   02390" pitchFamily="2" charset="0"/>
              </a:rPr>
              <a:t> for 20-bit PC-relative jump.</a:t>
            </a:r>
          </a:p>
        </p:txBody>
      </p:sp>
      <p:grpSp>
        <p:nvGrpSpPr>
          <p:cNvPr id="502" name="Group 501">
            <a:extLst>
              <a:ext uri="{FF2B5EF4-FFF2-40B4-BE49-F238E27FC236}">
                <a16:creationId xmlns:a16="http://schemas.microsoft.com/office/drawing/2014/main" id="{592C45DB-A83A-9021-AA41-8AA67F80445B}"/>
              </a:ext>
            </a:extLst>
          </p:cNvPr>
          <p:cNvGrpSpPr/>
          <p:nvPr/>
        </p:nvGrpSpPr>
        <p:grpSpPr>
          <a:xfrm>
            <a:off x="881793" y="3655539"/>
            <a:ext cx="562890" cy="120155"/>
            <a:chOff x="881793" y="3655539"/>
            <a:chExt cx="562890" cy="120155"/>
          </a:xfrm>
          <a:effectLst>
            <a:glow rad="63500">
              <a:schemeClr val="accent2">
                <a:satMod val="175000"/>
                <a:alpha val="40000"/>
              </a:schemeClr>
            </a:glow>
          </a:effectLst>
        </p:grpSpPr>
        <p:sp>
          <p:nvSpPr>
            <p:cNvPr id="135" name="Freeform 134">
              <a:extLst>
                <a:ext uri="{FF2B5EF4-FFF2-40B4-BE49-F238E27FC236}">
                  <a16:creationId xmlns:a16="http://schemas.microsoft.com/office/drawing/2014/main" id="{1AEF8526-FC35-C9E3-5F4C-5B3FE90A0842}"/>
                </a:ext>
              </a:extLst>
            </p:cNvPr>
            <p:cNvSpPr/>
            <p:nvPr/>
          </p:nvSpPr>
          <p:spPr>
            <a:xfrm>
              <a:off x="881793" y="3657768"/>
              <a:ext cx="405114" cy="117926"/>
            </a:xfrm>
            <a:custGeom>
              <a:avLst/>
              <a:gdLst>
                <a:gd name="connsiteX0" fmla="*/ 0 w 405114"/>
                <a:gd name="connsiteY0" fmla="*/ 150471 h 162045"/>
                <a:gd name="connsiteX1" fmla="*/ 57873 w 405114"/>
                <a:gd name="connsiteY1" fmla="*/ 162045 h 162045"/>
                <a:gd name="connsiteX2" fmla="*/ 104172 w 405114"/>
                <a:gd name="connsiteY2" fmla="*/ 150471 h 162045"/>
                <a:gd name="connsiteX3" fmla="*/ 208344 w 405114"/>
                <a:gd name="connsiteY3" fmla="*/ 92597 h 162045"/>
                <a:gd name="connsiteX4" fmla="*/ 254643 w 405114"/>
                <a:gd name="connsiteY4" fmla="*/ 46298 h 162045"/>
                <a:gd name="connsiteX5" fmla="*/ 358815 w 405114"/>
                <a:gd name="connsiteY5" fmla="*/ 0 h 162045"/>
                <a:gd name="connsiteX6" fmla="*/ 405114 w 405114"/>
                <a:gd name="connsiteY6" fmla="*/ 0 h 162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5114" h="162045">
                  <a:moveTo>
                    <a:pt x="0" y="150471"/>
                  </a:moveTo>
                  <a:cubicBezTo>
                    <a:pt x="19291" y="154329"/>
                    <a:pt x="38200" y="162045"/>
                    <a:pt x="57873" y="162045"/>
                  </a:cubicBezTo>
                  <a:cubicBezTo>
                    <a:pt x="73781" y="162045"/>
                    <a:pt x="88876" y="154841"/>
                    <a:pt x="104172" y="150471"/>
                  </a:cubicBezTo>
                  <a:cubicBezTo>
                    <a:pt x="144925" y="138827"/>
                    <a:pt x="175184" y="125757"/>
                    <a:pt x="208344" y="92597"/>
                  </a:cubicBezTo>
                  <a:cubicBezTo>
                    <a:pt x="223777" y="77164"/>
                    <a:pt x="236483" y="58405"/>
                    <a:pt x="254643" y="46298"/>
                  </a:cubicBezTo>
                  <a:cubicBezTo>
                    <a:pt x="286113" y="25318"/>
                    <a:pt x="317492" y="0"/>
                    <a:pt x="358815" y="0"/>
                  </a:cubicBezTo>
                  <a:lnTo>
                    <a:pt x="405114" y="0"/>
                  </a:lnTo>
                </a:path>
              </a:pathLst>
            </a:custGeom>
            <a:noFill/>
            <a:ln w="57150">
              <a:solidFill>
                <a:schemeClr val="accent2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01" name="Straight Arrow Connector 500">
              <a:extLst>
                <a:ext uri="{FF2B5EF4-FFF2-40B4-BE49-F238E27FC236}">
                  <a16:creationId xmlns:a16="http://schemas.microsoft.com/office/drawing/2014/main" id="{2B908F1C-B0A4-EC1A-626A-C1B95FA8B6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70363" y="3655539"/>
              <a:ext cx="274320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3" name="TextBox 502">
            <a:extLst>
              <a:ext uri="{FF2B5EF4-FFF2-40B4-BE49-F238E27FC236}">
                <a16:creationId xmlns:a16="http://schemas.microsoft.com/office/drawing/2014/main" id="{C9D44F78-3250-46C5-8057-35912CD50EFD}"/>
              </a:ext>
            </a:extLst>
          </p:cNvPr>
          <p:cNvSpPr txBox="1"/>
          <p:nvPr/>
        </p:nvSpPr>
        <p:spPr>
          <a:xfrm>
            <a:off x="1240668" y="6480818"/>
            <a:ext cx="40929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18 VAG Rounded Light   02390" pitchFamily="2" charset="0"/>
              </a:rPr>
              <a:t>(unselected data lines omitted from lighting)</a:t>
            </a:r>
          </a:p>
        </p:txBody>
      </p: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9F1D8500-89E9-E670-138B-4C52E107B7A4}"/>
              </a:ext>
            </a:extLst>
          </p:cNvPr>
          <p:cNvGrpSpPr/>
          <p:nvPr/>
        </p:nvGrpSpPr>
        <p:grpSpPr>
          <a:xfrm>
            <a:off x="3062791" y="3425699"/>
            <a:ext cx="4683138" cy="2111811"/>
            <a:chOff x="3062791" y="3425699"/>
            <a:chExt cx="4683138" cy="2111811"/>
          </a:xfrm>
        </p:grpSpPr>
        <p:grpSp>
          <p:nvGrpSpPr>
            <p:cNvPr id="463" name="Group 462">
              <a:extLst>
                <a:ext uri="{FF2B5EF4-FFF2-40B4-BE49-F238E27FC236}">
                  <a16:creationId xmlns:a16="http://schemas.microsoft.com/office/drawing/2014/main" id="{6F155832-E9E4-A884-CB3F-B5CB44372136}"/>
                </a:ext>
              </a:extLst>
            </p:cNvPr>
            <p:cNvGrpSpPr/>
            <p:nvPr/>
          </p:nvGrpSpPr>
          <p:grpSpPr>
            <a:xfrm>
              <a:off x="3071337" y="3952953"/>
              <a:ext cx="4674592" cy="1584557"/>
              <a:chOff x="3071337" y="3952953"/>
              <a:chExt cx="4674592" cy="1584557"/>
            </a:xfrm>
          </p:grpSpPr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E7AB24A8-AD9D-2872-CD11-40DCC7914384}"/>
                  </a:ext>
                </a:extLst>
              </p:cNvPr>
              <p:cNvGrpSpPr/>
              <p:nvPr/>
            </p:nvGrpSpPr>
            <p:grpSpPr>
              <a:xfrm>
                <a:off x="3191225" y="3962068"/>
                <a:ext cx="4554704" cy="1575442"/>
                <a:chOff x="3191225" y="3962068"/>
                <a:chExt cx="4554704" cy="1575442"/>
              </a:xfrm>
            </p:grpSpPr>
            <p:cxnSp>
              <p:nvCxnSpPr>
                <p:cNvPr id="51" name="Straight Arrow Connector 50">
                  <a:extLst>
                    <a:ext uri="{FF2B5EF4-FFF2-40B4-BE49-F238E27FC236}">
                      <a16:creationId xmlns:a16="http://schemas.microsoft.com/office/drawing/2014/main" id="{79CB3101-A84F-07CE-45DD-1C2FFA9D1516}"/>
                    </a:ext>
                  </a:extLst>
                </p:cNvPr>
                <p:cNvCxnSpPr/>
                <p:nvPr/>
              </p:nvCxnSpPr>
              <p:spPr>
                <a:xfrm>
                  <a:off x="3193946" y="3962068"/>
                  <a:ext cx="0" cy="1575442"/>
                </a:xfrm>
                <a:prstGeom prst="straightConnector1">
                  <a:avLst/>
                </a:prstGeom>
                <a:ln w="57150">
                  <a:solidFill>
                    <a:schemeClr val="accent5"/>
                  </a:solidFill>
                  <a:headEnd type="oval" w="sm" len="sm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Straight Arrow Connector 51">
                  <a:extLst>
                    <a:ext uri="{FF2B5EF4-FFF2-40B4-BE49-F238E27FC236}">
                      <a16:creationId xmlns:a16="http://schemas.microsoft.com/office/drawing/2014/main" id="{6A3CAA29-6A12-E55F-8E46-8673F028CF8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191225" y="5015025"/>
                  <a:ext cx="932688" cy="0"/>
                </a:xfrm>
                <a:prstGeom prst="straightConnector1">
                  <a:avLst/>
                </a:prstGeom>
                <a:ln w="57150">
                  <a:solidFill>
                    <a:schemeClr val="accent5"/>
                  </a:solidFill>
                  <a:headEnd type="oval" w="sm" len="sm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1" name="Elbow Connector 450">
                  <a:extLst>
                    <a:ext uri="{FF2B5EF4-FFF2-40B4-BE49-F238E27FC236}">
                      <a16:creationId xmlns:a16="http://schemas.microsoft.com/office/drawing/2014/main" id="{7023819B-575F-88E8-CDB7-30DC3BF4D8B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 flipH="1">
                  <a:off x="4808959" y="4530234"/>
                  <a:ext cx="2936970" cy="596712"/>
                </a:xfrm>
                <a:prstGeom prst="bentConnector3">
                  <a:avLst>
                    <a:gd name="adj1" fmla="val 92537"/>
                  </a:avLst>
                </a:prstGeom>
                <a:ln w="57150">
                  <a:solidFill>
                    <a:schemeClr val="accent5"/>
                  </a:solidFill>
                  <a:tailEnd type="triangle" w="med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60" name="Straight Arrow Connector 459">
                <a:extLst>
                  <a:ext uri="{FF2B5EF4-FFF2-40B4-BE49-F238E27FC236}">
                    <a16:creationId xmlns:a16="http://schemas.microsoft.com/office/drawing/2014/main" id="{DDC3684F-3C36-EAC8-9334-4CAEC7696D7C}"/>
                  </a:ext>
                </a:extLst>
              </p:cNvPr>
              <p:cNvCxnSpPr/>
              <p:nvPr/>
            </p:nvCxnSpPr>
            <p:spPr>
              <a:xfrm>
                <a:off x="3071337" y="3952953"/>
                <a:ext cx="182880" cy="0"/>
              </a:xfrm>
              <a:prstGeom prst="straightConnector1">
                <a:avLst/>
              </a:prstGeom>
              <a:ln w="57150">
                <a:solidFill>
                  <a:schemeClr val="accent5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04" name="Elbow Connector 503">
              <a:extLst>
                <a:ext uri="{FF2B5EF4-FFF2-40B4-BE49-F238E27FC236}">
                  <a16:creationId xmlns:a16="http://schemas.microsoft.com/office/drawing/2014/main" id="{87387715-40BA-2900-33F0-1A2601DE979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62791" y="3425699"/>
              <a:ext cx="1753043" cy="524103"/>
            </a:xfrm>
            <a:prstGeom prst="bentConnector3">
              <a:avLst>
                <a:gd name="adj1" fmla="val 17967"/>
              </a:avLst>
            </a:prstGeom>
            <a:ln w="57150">
              <a:solidFill>
                <a:schemeClr val="accent5"/>
              </a:solidFill>
              <a:headEnd w="sm" len="sm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01518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9" grpId="0"/>
      <p:bldP spid="182" grpId="0"/>
      <p:bldP spid="176" grpId="0" animBg="1"/>
      <p:bldP spid="183" grpId="0" animBg="1"/>
      <p:bldP spid="41" grpId="0"/>
      <p:bldP spid="46" grpId="0"/>
      <p:bldP spid="54" grpId="0"/>
      <p:bldP spid="5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6">
            <a:extLst>
              <a:ext uri="{FF2B5EF4-FFF2-40B4-BE49-F238E27FC236}">
                <a16:creationId xmlns:a16="http://schemas.microsoft.com/office/drawing/2014/main" id="{5CDBCFAD-6FBE-C93E-EA64-1673F47714ED}"/>
              </a:ext>
            </a:extLst>
          </p:cNvPr>
          <p:cNvSpPr txBox="1">
            <a:spLocks/>
          </p:cNvSpPr>
          <p:nvPr/>
        </p:nvSpPr>
        <p:spPr>
          <a:xfrm>
            <a:off x="298598" y="3169920"/>
            <a:ext cx="11739073" cy="3423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67772" indent="-383108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Tx/>
              <a:buSzPct val="95000"/>
              <a:buFont typeface="Wingdings" pitchFamily="2" charset="2"/>
              <a:buChar char="§"/>
              <a:tabLst/>
              <a:defRPr sz="3600" b="1" i="0" kern="1200">
                <a:ln>
                  <a:noFill/>
                </a:ln>
                <a:solidFill>
                  <a:schemeClr val="bg1">
                    <a:alpha val="99000"/>
                  </a:schemeClr>
                </a:solidFill>
                <a:latin typeface="18 VAG Rounded Bold   07390" pitchFamily="2" charset="0"/>
                <a:ea typeface="+mn-ea"/>
                <a:cs typeface="+mn-cs"/>
              </a:defRPr>
            </a:lvl1pPr>
            <a:lvl2pPr marL="768331" indent="-311143" algn="l" defTabSz="914377" rtl="0" eaLnBrk="1" latinLnBrk="0" hangingPunct="1">
              <a:lnSpc>
                <a:spcPct val="100000"/>
              </a:lnSpc>
              <a:spcBef>
                <a:spcPts val="500"/>
              </a:spcBef>
              <a:buSzPct val="90000"/>
              <a:buFont typeface=".Hiragino Kaku Gothic Interface W3"/>
              <a:buChar char="▫"/>
              <a:tabLst/>
              <a:defRPr sz="3200" b="0" i="0" kern="1200">
                <a:solidFill>
                  <a:schemeClr val="accent2"/>
                </a:solidFill>
                <a:latin typeface="18 VAG Rounded Light   02390" pitchFamily="2" charset="0"/>
                <a:ea typeface="+mn-ea"/>
                <a:cs typeface="+mn-cs"/>
              </a:defRPr>
            </a:lvl2pPr>
            <a:lvl3pPr marL="1066773" indent="-298443" algn="l" defTabSz="914377" rtl="0" eaLnBrk="1" latinLnBrk="0" hangingPunct="1">
              <a:lnSpc>
                <a:spcPct val="100000"/>
              </a:lnSpc>
              <a:spcBef>
                <a:spcPts val="500"/>
              </a:spcBef>
              <a:buFont typeface=".Hiragino Kaku Gothic Interface W3"/>
              <a:buChar char="▪"/>
              <a:tabLst/>
              <a:defRPr sz="2800" b="0" i="0" kern="1200">
                <a:solidFill>
                  <a:schemeClr val="accent1"/>
                </a:solidFill>
                <a:latin typeface="18 VAG Rounded Light   02390" pitchFamily="2" charset="0"/>
                <a:ea typeface="+mn-ea"/>
                <a:cs typeface="+mn-cs"/>
              </a:defRPr>
            </a:lvl3pPr>
            <a:lvl4pPr marL="1449881" indent="-298443" algn="l" defTabSz="914377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b="0" i="0" kern="1200">
                <a:solidFill>
                  <a:schemeClr val="accent3"/>
                </a:solidFill>
                <a:latin typeface="18 VAG Rounded Light   02390" pitchFamily="2" charset="0"/>
                <a:ea typeface="+mn-ea"/>
                <a:cs typeface="+mn-cs"/>
              </a:defRPr>
            </a:lvl4pPr>
            <a:lvl5pPr marL="1763140" indent="-226478" algn="l" defTabSz="914377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b="0" i="0" kern="1200">
                <a:solidFill>
                  <a:schemeClr val="bg2"/>
                </a:solidFill>
                <a:latin typeface="18 VAG Rounded Light   02390" pitchFamily="2" charset="0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Two changes to state:</a:t>
            </a:r>
          </a:p>
          <a:p>
            <a:pPr lvl="1"/>
            <a:r>
              <a:rPr lang="en-US" sz="2800" dirty="0"/>
              <a:t>PC		</a:t>
            </a:r>
            <a:r>
              <a:rPr lang="en-US" sz="28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PC = R[rs1] + </a:t>
            </a:r>
            <a:r>
              <a:rPr lang="en-US" sz="28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imm</a:t>
            </a:r>
            <a:r>
              <a:rPr lang="en-US" sz="2800" dirty="0"/>
              <a:t> 	(absolute addressing)</a:t>
            </a:r>
          </a:p>
          <a:p>
            <a:pPr lvl="1"/>
            <a:r>
              <a:rPr lang="en-US" sz="2800" dirty="0" err="1"/>
              <a:t>RegFile</a:t>
            </a:r>
            <a:r>
              <a:rPr lang="en-US" sz="2800" dirty="0"/>
              <a:t>		</a:t>
            </a:r>
            <a:r>
              <a:rPr lang="en-US" sz="28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R[</a:t>
            </a:r>
            <a:r>
              <a:rPr lang="en-US" sz="2800" b="1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rd</a:t>
            </a:r>
            <a:r>
              <a:rPr lang="en-US" sz="28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= PC + 4</a:t>
            </a:r>
            <a:endParaRPr lang="en-US" sz="2800" dirty="0"/>
          </a:p>
          <a:p>
            <a:r>
              <a:rPr lang="en-US" sz="3200" dirty="0"/>
              <a:t>I-Format means </a:t>
            </a:r>
            <a:r>
              <a:rPr lang="en-US" sz="32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jalr</a:t>
            </a:r>
            <a:r>
              <a:rPr lang="en-US" sz="3200" dirty="0"/>
              <a:t> uses the same </a:t>
            </a:r>
            <a:br>
              <a:rPr lang="en-US" sz="3200" dirty="0"/>
            </a:br>
            <a:r>
              <a:rPr lang="en-US" sz="3200" dirty="0" err="1"/>
              <a:t>immediates</a:t>
            </a:r>
            <a:r>
              <a:rPr lang="en-US" sz="3200" dirty="0"/>
              <a:t> as arithmetic/loads!</a:t>
            </a:r>
          </a:p>
          <a:p>
            <a:pPr lvl="1"/>
            <a:r>
              <a:rPr lang="en-US" sz="2800" dirty="0"/>
              <a:t>In other words, </a:t>
            </a:r>
            <a:r>
              <a:rPr 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imm</a:t>
            </a:r>
            <a:r>
              <a:rPr lang="en-US" sz="2800" dirty="0"/>
              <a:t> is already a byte offset.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827A5B-28F7-78D0-CFAB-0E3BCFB309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I-Format Instruction Layout: </a:t>
            </a:r>
            <a:r>
              <a:rPr lang="en-US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jalr</a:t>
            </a:r>
            <a:endParaRPr lang="en-US" dirty="0">
              <a:solidFill>
                <a:schemeClr val="bg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8" name="Content Placeholder 37">
            <a:extLst>
              <a:ext uri="{FF2B5EF4-FFF2-40B4-BE49-F238E27FC236}">
                <a16:creationId xmlns:a16="http://schemas.microsoft.com/office/drawing/2014/main" id="{1AAAEDF2-2111-FB63-3C8C-5595E21358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413" y="916710"/>
            <a:ext cx="11332079" cy="646331"/>
          </a:xfrm>
        </p:spPr>
        <p:txBody>
          <a:bodyPr>
            <a:noAutofit/>
          </a:bodyPr>
          <a:lstStyle/>
          <a:p>
            <a:r>
              <a:rPr lang="en-US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jalr</a:t>
            </a:r>
            <a:r>
              <a:rPr lang="en-US" sz="3200" dirty="0"/>
              <a:t> uses </a:t>
            </a:r>
            <a:r>
              <a:rPr lang="en-US" sz="3200" b="0" dirty="0">
                <a:solidFill>
                  <a:schemeClr val="accent4"/>
                </a:solidFill>
                <a:latin typeface="18 VAG Rounded Light   02390" pitchFamily="2" charset="0"/>
              </a:rPr>
              <a:t>I-Format</a:t>
            </a:r>
            <a:r>
              <a:rPr lang="en-US" sz="3200" dirty="0"/>
              <a:t>:</a:t>
            </a:r>
          </a:p>
        </p:txBody>
      </p:sp>
      <p:graphicFrame>
        <p:nvGraphicFramePr>
          <p:cNvPr id="33" name="Table 5">
            <a:extLst>
              <a:ext uri="{FF2B5EF4-FFF2-40B4-BE49-F238E27FC236}">
                <a16:creationId xmlns:a16="http://schemas.microsoft.com/office/drawing/2014/main" id="{B393B6A9-9CB8-DD92-142E-D2AD7D258F2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15766674"/>
              </p:ext>
            </p:extLst>
          </p:nvPr>
        </p:nvGraphicFramePr>
        <p:xfrm>
          <a:off x="899841" y="2230426"/>
          <a:ext cx="10396734" cy="98449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49796">
                  <a:extLst>
                    <a:ext uri="{9D8B030D-6E8A-4147-A177-3AD203B41FA5}">
                      <a16:colId xmlns:a16="http://schemas.microsoft.com/office/drawing/2014/main" val="1624853830"/>
                    </a:ext>
                  </a:extLst>
                </a:gridCol>
                <a:gridCol w="324898">
                  <a:extLst>
                    <a:ext uri="{9D8B030D-6E8A-4147-A177-3AD203B41FA5}">
                      <a16:colId xmlns:a16="http://schemas.microsoft.com/office/drawing/2014/main" val="888743132"/>
                    </a:ext>
                  </a:extLst>
                </a:gridCol>
                <a:gridCol w="324898">
                  <a:extLst>
                    <a:ext uri="{9D8B030D-6E8A-4147-A177-3AD203B41FA5}">
                      <a16:colId xmlns:a16="http://schemas.microsoft.com/office/drawing/2014/main" val="928495398"/>
                    </a:ext>
                  </a:extLst>
                </a:gridCol>
                <a:gridCol w="324898">
                  <a:extLst>
                    <a:ext uri="{9D8B030D-6E8A-4147-A177-3AD203B41FA5}">
                      <a16:colId xmlns:a16="http://schemas.microsoft.com/office/drawing/2014/main" val="4258887520"/>
                    </a:ext>
                  </a:extLst>
                </a:gridCol>
                <a:gridCol w="649796">
                  <a:extLst>
                    <a:ext uri="{9D8B030D-6E8A-4147-A177-3AD203B41FA5}">
                      <a16:colId xmlns:a16="http://schemas.microsoft.com/office/drawing/2014/main" val="4279900494"/>
                    </a:ext>
                  </a:extLst>
                </a:gridCol>
                <a:gridCol w="649796">
                  <a:extLst>
                    <a:ext uri="{9D8B030D-6E8A-4147-A177-3AD203B41FA5}">
                      <a16:colId xmlns:a16="http://schemas.microsoft.com/office/drawing/2014/main" val="797878386"/>
                    </a:ext>
                  </a:extLst>
                </a:gridCol>
                <a:gridCol w="324898">
                  <a:extLst>
                    <a:ext uri="{9D8B030D-6E8A-4147-A177-3AD203B41FA5}">
                      <a16:colId xmlns:a16="http://schemas.microsoft.com/office/drawing/2014/main" val="3004986411"/>
                    </a:ext>
                  </a:extLst>
                </a:gridCol>
                <a:gridCol w="649796">
                  <a:extLst>
                    <a:ext uri="{9D8B030D-6E8A-4147-A177-3AD203B41FA5}">
                      <a16:colId xmlns:a16="http://schemas.microsoft.com/office/drawing/2014/main" val="62611582"/>
                    </a:ext>
                  </a:extLst>
                </a:gridCol>
                <a:gridCol w="649796">
                  <a:extLst>
                    <a:ext uri="{9D8B030D-6E8A-4147-A177-3AD203B41FA5}">
                      <a16:colId xmlns:a16="http://schemas.microsoft.com/office/drawing/2014/main" val="1657610230"/>
                    </a:ext>
                  </a:extLst>
                </a:gridCol>
                <a:gridCol w="324898">
                  <a:extLst>
                    <a:ext uri="{9D8B030D-6E8A-4147-A177-3AD203B41FA5}">
                      <a16:colId xmlns:a16="http://schemas.microsoft.com/office/drawing/2014/main" val="2935468491"/>
                    </a:ext>
                  </a:extLst>
                </a:gridCol>
                <a:gridCol w="649796">
                  <a:extLst>
                    <a:ext uri="{9D8B030D-6E8A-4147-A177-3AD203B41FA5}">
                      <a16:colId xmlns:a16="http://schemas.microsoft.com/office/drawing/2014/main" val="1797088917"/>
                    </a:ext>
                  </a:extLst>
                </a:gridCol>
                <a:gridCol w="487347">
                  <a:extLst>
                    <a:ext uri="{9D8B030D-6E8A-4147-A177-3AD203B41FA5}">
                      <a16:colId xmlns:a16="http://schemas.microsoft.com/office/drawing/2014/main" val="953689441"/>
                    </a:ext>
                  </a:extLst>
                </a:gridCol>
                <a:gridCol w="487347">
                  <a:extLst>
                    <a:ext uri="{9D8B030D-6E8A-4147-A177-3AD203B41FA5}">
                      <a16:colId xmlns:a16="http://schemas.microsoft.com/office/drawing/2014/main" val="1552716741"/>
                    </a:ext>
                  </a:extLst>
                </a:gridCol>
                <a:gridCol w="649796">
                  <a:extLst>
                    <a:ext uri="{9D8B030D-6E8A-4147-A177-3AD203B41FA5}">
                      <a16:colId xmlns:a16="http://schemas.microsoft.com/office/drawing/2014/main" val="2842259910"/>
                    </a:ext>
                  </a:extLst>
                </a:gridCol>
                <a:gridCol w="324898">
                  <a:extLst>
                    <a:ext uri="{9D8B030D-6E8A-4147-A177-3AD203B41FA5}">
                      <a16:colId xmlns:a16="http://schemas.microsoft.com/office/drawing/2014/main" val="264973538"/>
                    </a:ext>
                  </a:extLst>
                </a:gridCol>
                <a:gridCol w="649796">
                  <a:extLst>
                    <a:ext uri="{9D8B030D-6E8A-4147-A177-3AD203B41FA5}">
                      <a16:colId xmlns:a16="http://schemas.microsoft.com/office/drawing/2014/main" val="3901696933"/>
                    </a:ext>
                  </a:extLst>
                </a:gridCol>
                <a:gridCol w="649796">
                  <a:extLst>
                    <a:ext uri="{9D8B030D-6E8A-4147-A177-3AD203B41FA5}">
                      <a16:colId xmlns:a16="http://schemas.microsoft.com/office/drawing/2014/main" val="2051879303"/>
                    </a:ext>
                  </a:extLst>
                </a:gridCol>
                <a:gridCol w="324898">
                  <a:extLst>
                    <a:ext uri="{9D8B030D-6E8A-4147-A177-3AD203B41FA5}">
                      <a16:colId xmlns:a16="http://schemas.microsoft.com/office/drawing/2014/main" val="854787181"/>
                    </a:ext>
                  </a:extLst>
                </a:gridCol>
                <a:gridCol w="324898">
                  <a:extLst>
                    <a:ext uri="{9D8B030D-6E8A-4147-A177-3AD203B41FA5}">
                      <a16:colId xmlns:a16="http://schemas.microsoft.com/office/drawing/2014/main" val="3270592488"/>
                    </a:ext>
                  </a:extLst>
                </a:gridCol>
                <a:gridCol w="324898">
                  <a:extLst>
                    <a:ext uri="{9D8B030D-6E8A-4147-A177-3AD203B41FA5}">
                      <a16:colId xmlns:a16="http://schemas.microsoft.com/office/drawing/2014/main" val="2901077752"/>
                    </a:ext>
                  </a:extLst>
                </a:gridCol>
                <a:gridCol w="649794">
                  <a:extLst>
                    <a:ext uri="{9D8B030D-6E8A-4147-A177-3AD203B41FA5}">
                      <a16:colId xmlns:a16="http://schemas.microsoft.com/office/drawing/2014/main" val="4059237148"/>
                    </a:ext>
                  </a:extLst>
                </a:gridCol>
              </a:tblGrid>
              <a:tr h="333922">
                <a:tc>
                  <a:txBody>
                    <a:bodyPr/>
                    <a:lstStyle/>
                    <a:p>
                      <a:pPr algn="l"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31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endParaRPr lang="en-US" sz="1600" b="0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endParaRPr lang="en-US" sz="1600" b="0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endParaRPr lang="en-US" sz="1600" b="0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90000"/>
                        </a:lnSpc>
                      </a:pPr>
                      <a:endParaRPr lang="en-US" sz="1600" b="0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endParaRPr lang="en-US" sz="1600" b="0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endParaRPr lang="en-US" sz="1600" b="0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20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19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endParaRPr lang="en-US" sz="1600" b="0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15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14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12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11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endParaRPr lang="en-US" sz="1600" b="0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7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6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endParaRPr lang="en-US" sz="1600" b="0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endParaRPr lang="en-US" sz="1600" b="0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endParaRPr lang="en-US" sz="1600" b="0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83741400"/>
                  </a:ext>
                </a:extLst>
              </a:tr>
              <a:tr h="306168">
                <a:tc gridSpan="8"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700" b="1" i="0" dirty="0" err="1">
                          <a:solidFill>
                            <a:schemeClr val="accent5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imm</a:t>
                      </a:r>
                      <a:r>
                        <a:rPr lang="en-US" sz="1700" b="1" i="0" dirty="0">
                          <a:solidFill>
                            <a:schemeClr val="accent5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[11:0]</a:t>
                      </a: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sz="1700" b="1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rs2</a:t>
                      </a: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700" b="1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rs1</a:t>
                      </a: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700" b="1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funct3</a:t>
                      </a: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700" b="1" i="0" dirty="0" err="1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rd</a:t>
                      </a:r>
                      <a:endParaRPr lang="en-US" sz="1700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700" b="1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opcode</a:t>
                      </a: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6246549"/>
                  </a:ext>
                </a:extLst>
              </a:tr>
              <a:tr h="319480">
                <a:tc gridSpan="8"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12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T w="12700" cmpd="sng">
                      <a:noFill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b="0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T w="12700" cmpd="sng">
                      <a:noFill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5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T w="12700" cmpd="sng">
                      <a:noFill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3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5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T w="12700" cmpd="sng">
                      <a:noFill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7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T w="12700" cmpd="sng">
                      <a:noFill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0275478"/>
                  </a:ext>
                </a:extLst>
              </a:tr>
            </a:tbl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E51E55AC-2FDF-E67E-565D-4B8CB58B3321}"/>
              </a:ext>
            </a:extLst>
          </p:cNvPr>
          <p:cNvSpPr/>
          <p:nvPr/>
        </p:nvSpPr>
        <p:spPr>
          <a:xfrm>
            <a:off x="2909451" y="1401710"/>
            <a:ext cx="64601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5007" indent="-75007" algn="ctr"/>
            <a:r>
              <a:rPr lang="en-US" sz="3600" b="1" dirty="0" err="1">
                <a:solidFill>
                  <a:schemeClr val="bg1"/>
                </a:solidFill>
                <a:latin typeface="Courier New"/>
                <a:cs typeface="Courier New"/>
              </a:rPr>
              <a:t>jalr</a:t>
            </a:r>
            <a:r>
              <a:rPr lang="en-US" sz="3600" b="1" dirty="0">
                <a:solidFill>
                  <a:schemeClr val="bg1"/>
                </a:solidFill>
                <a:latin typeface="Courier New"/>
                <a:cs typeface="Courier New"/>
              </a:rPr>
              <a:t> rd,rs1,imm</a:t>
            </a:r>
            <a:endParaRPr lang="en-US" sz="3600" b="1" dirty="0">
              <a:solidFill>
                <a:schemeClr val="accent5"/>
              </a:solidFill>
              <a:latin typeface="Courier"/>
              <a:cs typeface="Courier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A72EB60-1B9B-FEC3-779B-8CA6DB647E9A}"/>
              </a:ext>
            </a:extLst>
          </p:cNvPr>
          <p:cNvSpPr/>
          <p:nvPr/>
        </p:nvSpPr>
        <p:spPr>
          <a:xfrm>
            <a:off x="7868638" y="5148168"/>
            <a:ext cx="4169033" cy="1171352"/>
          </a:xfrm>
          <a:prstGeom prst="rect">
            <a:avLst/>
          </a:prstGeom>
          <a:solidFill>
            <a:schemeClr val="accent3"/>
          </a:solidFill>
          <a:ln w="28575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>
              <a:lnSpc>
                <a:spcPct val="85000"/>
              </a:lnSpc>
            </a:pPr>
            <a:r>
              <a:rPr lang="en-US" sz="2400" dirty="0">
                <a:latin typeface="18 VAG Rounded Light   02390" pitchFamily="2" charset="0"/>
              </a:rPr>
              <a:t>Control </a:t>
            </a:r>
            <a:r>
              <a:rPr lang="en-US" sz="2400" dirty="0" err="1">
                <a:latin typeface="18 VAG Rounded Light   02390" pitchFamily="2" charset="0"/>
              </a:rPr>
              <a:t>ImmSel</a:t>
            </a:r>
            <a:r>
              <a:rPr lang="en-US" sz="2400" dirty="0">
                <a:latin typeface="18 VAG Rounded Light   02390" pitchFamily="2" charset="0"/>
              </a:rPr>
              <a:t> is based on instruction format, not instruction. So far: 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I,S,B,J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E6D9FB-AB63-0060-F341-FE1C217D1DD1}"/>
              </a:ext>
            </a:extLst>
          </p:cNvPr>
          <p:cNvSpPr txBox="1"/>
          <p:nvPr/>
        </p:nvSpPr>
        <p:spPr>
          <a:xfrm>
            <a:off x="8878534" y="3027293"/>
            <a:ext cx="25702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JALR</a:t>
            </a:r>
          </a:p>
        </p:txBody>
      </p:sp>
    </p:spTree>
    <p:extLst>
      <p:ext uri="{BB962C8B-B14F-4D97-AF65-F5344CB8AC3E}">
        <p14:creationId xmlns:p14="http://schemas.microsoft.com/office/powerpoint/2010/main" val="4242240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7" name="Group 496">
            <a:extLst>
              <a:ext uri="{FF2B5EF4-FFF2-40B4-BE49-F238E27FC236}">
                <a16:creationId xmlns:a16="http://schemas.microsoft.com/office/drawing/2014/main" id="{A1F0BFEB-AC54-7322-B7D1-6233C484F19D}"/>
              </a:ext>
            </a:extLst>
          </p:cNvPr>
          <p:cNvGrpSpPr/>
          <p:nvPr/>
        </p:nvGrpSpPr>
        <p:grpSpPr>
          <a:xfrm>
            <a:off x="669619" y="2248996"/>
            <a:ext cx="2712208" cy="1271016"/>
            <a:chOff x="669619" y="2248996"/>
            <a:chExt cx="2712208" cy="1271016"/>
          </a:xfrm>
        </p:grpSpPr>
        <p:grpSp>
          <p:nvGrpSpPr>
            <p:cNvPr id="498" name="Group 497">
              <a:extLst>
                <a:ext uri="{FF2B5EF4-FFF2-40B4-BE49-F238E27FC236}">
                  <a16:creationId xmlns:a16="http://schemas.microsoft.com/office/drawing/2014/main" id="{041DB35D-AAE9-D35E-1B44-651F7B030BD7}"/>
                </a:ext>
              </a:extLst>
            </p:cNvPr>
            <p:cNvGrpSpPr/>
            <p:nvPr/>
          </p:nvGrpSpPr>
          <p:grpSpPr>
            <a:xfrm>
              <a:off x="669619" y="2260284"/>
              <a:ext cx="2712208" cy="1242570"/>
              <a:chOff x="669619" y="2260284"/>
              <a:chExt cx="2712208" cy="1242570"/>
            </a:xfrm>
          </p:grpSpPr>
          <p:grpSp>
            <p:nvGrpSpPr>
              <p:cNvPr id="500" name="Group 499">
                <a:extLst>
                  <a:ext uri="{FF2B5EF4-FFF2-40B4-BE49-F238E27FC236}">
                    <a16:creationId xmlns:a16="http://schemas.microsoft.com/office/drawing/2014/main" id="{108079F9-88BD-FF05-AC77-8E5D53958D3B}"/>
                  </a:ext>
                </a:extLst>
              </p:cNvPr>
              <p:cNvGrpSpPr/>
              <p:nvPr/>
            </p:nvGrpSpPr>
            <p:grpSpPr>
              <a:xfrm>
                <a:off x="675203" y="2260284"/>
                <a:ext cx="2706624" cy="477526"/>
                <a:chOff x="675203" y="2260284"/>
                <a:chExt cx="2706624" cy="477526"/>
              </a:xfrm>
            </p:grpSpPr>
            <p:cxnSp>
              <p:nvCxnSpPr>
                <p:cNvPr id="502" name="Elbow Connector 501">
                  <a:extLst>
                    <a:ext uri="{FF2B5EF4-FFF2-40B4-BE49-F238E27FC236}">
                      <a16:creationId xmlns:a16="http://schemas.microsoft.com/office/drawing/2014/main" id="{625C7E2F-918C-C1BB-23AE-BC60F31AD0A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 flipH="1" flipV="1">
                  <a:off x="2999590" y="2363686"/>
                  <a:ext cx="477525" cy="270723"/>
                </a:xfrm>
                <a:prstGeom prst="bentConnector3">
                  <a:avLst>
                    <a:gd name="adj1" fmla="val -2954"/>
                  </a:avLst>
                </a:prstGeom>
                <a:ln w="28575">
                  <a:solidFill>
                    <a:schemeClr val="bg1"/>
                  </a:solidFill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3" name="Straight Connector 502">
                  <a:extLst>
                    <a:ext uri="{FF2B5EF4-FFF2-40B4-BE49-F238E27FC236}">
                      <a16:creationId xmlns:a16="http://schemas.microsoft.com/office/drawing/2014/main" id="{6E4BAFC3-1FFC-D8D8-B159-65C0625D04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75203" y="2260284"/>
                  <a:ext cx="2706624" cy="1985"/>
                </a:xfrm>
                <a:prstGeom prst="line">
                  <a:avLst/>
                </a:prstGeom>
                <a:ln w="28575">
                  <a:solidFill>
                    <a:schemeClr val="bg1"/>
                  </a:solidFill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501" name="Straight Arrow Connector 500">
                <a:extLst>
                  <a:ext uri="{FF2B5EF4-FFF2-40B4-BE49-F238E27FC236}">
                    <a16:creationId xmlns:a16="http://schemas.microsoft.com/office/drawing/2014/main" id="{2126040D-4F7B-5B04-2F2F-CB2E284C197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9619" y="3502852"/>
                <a:ext cx="274320" cy="2"/>
              </a:xfrm>
              <a:prstGeom prst="straightConnector1">
                <a:avLst/>
              </a:prstGeom>
              <a:ln w="28575">
                <a:solidFill>
                  <a:schemeClr val="bg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99" name="Straight Connector 498">
              <a:extLst>
                <a:ext uri="{FF2B5EF4-FFF2-40B4-BE49-F238E27FC236}">
                  <a16:creationId xmlns:a16="http://schemas.microsoft.com/office/drawing/2014/main" id="{9F265D17-2F22-D520-FD9E-F80BC47EFC67}"/>
                </a:ext>
              </a:extLst>
            </p:cNvPr>
            <p:cNvCxnSpPr/>
            <p:nvPr/>
          </p:nvCxnSpPr>
          <p:spPr>
            <a:xfrm flipH="1">
              <a:off x="675203" y="2248996"/>
              <a:ext cx="0" cy="1271016"/>
            </a:xfrm>
            <a:prstGeom prst="line">
              <a:avLst/>
            </a:prstGeom>
            <a:ln w="28575">
              <a:solidFill>
                <a:schemeClr val="bg1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4" name="Group 483">
            <a:extLst>
              <a:ext uri="{FF2B5EF4-FFF2-40B4-BE49-F238E27FC236}">
                <a16:creationId xmlns:a16="http://schemas.microsoft.com/office/drawing/2014/main" id="{02904B35-D4D4-A371-3023-E2787B6F43F5}"/>
              </a:ext>
            </a:extLst>
          </p:cNvPr>
          <p:cNvGrpSpPr/>
          <p:nvPr/>
        </p:nvGrpSpPr>
        <p:grpSpPr>
          <a:xfrm>
            <a:off x="3097347" y="2260284"/>
            <a:ext cx="7448869" cy="887961"/>
            <a:chOff x="3097347" y="2260284"/>
            <a:chExt cx="7448869" cy="887961"/>
          </a:xfrm>
        </p:grpSpPr>
        <p:cxnSp>
          <p:nvCxnSpPr>
            <p:cNvPr id="485" name="Elbow Connector 484">
              <a:extLst>
                <a:ext uri="{FF2B5EF4-FFF2-40B4-BE49-F238E27FC236}">
                  <a16:creationId xmlns:a16="http://schemas.microsoft.com/office/drawing/2014/main" id="{CF38C6A9-4B57-034A-AF09-0B738B0402BB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2993946" y="2363686"/>
              <a:ext cx="477525" cy="270723"/>
            </a:xfrm>
            <a:prstGeom prst="bentConnector3">
              <a:avLst>
                <a:gd name="adj1" fmla="val -5318"/>
              </a:avLst>
            </a:prstGeom>
            <a:ln w="28575">
              <a:solidFill>
                <a:schemeClr val="bg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0" name="Elbow Connector 489">
              <a:extLst>
                <a:ext uri="{FF2B5EF4-FFF2-40B4-BE49-F238E27FC236}">
                  <a16:creationId xmlns:a16="http://schemas.microsoft.com/office/drawing/2014/main" id="{33AFD754-B827-A3A1-A1BB-BB0A9D8AC896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9863617" y="2465646"/>
              <a:ext cx="887961" cy="477237"/>
            </a:xfrm>
            <a:prstGeom prst="bentConnector3">
              <a:avLst>
                <a:gd name="adj1" fmla="val 99200"/>
              </a:avLst>
            </a:prstGeom>
            <a:ln w="28575">
              <a:solidFill>
                <a:schemeClr val="bg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1" name="Straight Connector 490">
              <a:extLst>
                <a:ext uri="{FF2B5EF4-FFF2-40B4-BE49-F238E27FC236}">
                  <a16:creationId xmlns:a16="http://schemas.microsoft.com/office/drawing/2014/main" id="{7C0552BA-C834-CDBA-B692-1212152584C3}"/>
                </a:ext>
              </a:extLst>
            </p:cNvPr>
            <p:cNvCxnSpPr>
              <a:cxnSpLocks/>
            </p:cNvCxnSpPr>
            <p:nvPr/>
          </p:nvCxnSpPr>
          <p:spPr>
            <a:xfrm>
              <a:off x="3368069" y="2260284"/>
              <a:ext cx="6711696" cy="0"/>
            </a:xfrm>
            <a:prstGeom prst="line">
              <a:avLst/>
            </a:prstGeom>
            <a:ln w="28575">
              <a:solidFill>
                <a:schemeClr val="bg1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76" name="Straight Arrow Connector 475">
            <a:extLst>
              <a:ext uri="{FF2B5EF4-FFF2-40B4-BE49-F238E27FC236}">
                <a16:creationId xmlns:a16="http://schemas.microsoft.com/office/drawing/2014/main" id="{542881D0-E006-5FD1-06B4-BF7FDE875101}"/>
              </a:ext>
            </a:extLst>
          </p:cNvPr>
          <p:cNvCxnSpPr>
            <a:cxnSpLocks/>
          </p:cNvCxnSpPr>
          <p:nvPr/>
        </p:nvCxnSpPr>
        <p:spPr>
          <a:xfrm>
            <a:off x="6985475" y="4381734"/>
            <a:ext cx="0" cy="1184173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8" name="Straight Arrow Connector 477">
            <a:extLst>
              <a:ext uri="{FF2B5EF4-FFF2-40B4-BE49-F238E27FC236}">
                <a16:creationId xmlns:a16="http://schemas.microsoft.com/office/drawing/2014/main" id="{DB1CA216-A44B-94A2-491B-0FE076CC9699}"/>
              </a:ext>
            </a:extLst>
          </p:cNvPr>
          <p:cNvCxnSpPr>
            <a:cxnSpLocks/>
          </p:cNvCxnSpPr>
          <p:nvPr/>
        </p:nvCxnSpPr>
        <p:spPr>
          <a:xfrm>
            <a:off x="7198463" y="4391981"/>
            <a:ext cx="0" cy="1173926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id="{C4CABF1C-C840-9F3E-AB67-F1D6561813BC}"/>
              </a:ext>
            </a:extLst>
          </p:cNvPr>
          <p:cNvCxnSpPr>
            <a:cxnSpLocks/>
          </p:cNvCxnSpPr>
          <p:nvPr/>
        </p:nvCxnSpPr>
        <p:spPr>
          <a:xfrm rot="10800000" flipH="1">
            <a:off x="4808959" y="4530234"/>
            <a:ext cx="2936970" cy="596712"/>
          </a:xfrm>
          <a:prstGeom prst="bentConnector3">
            <a:avLst>
              <a:gd name="adj1" fmla="val 92537"/>
            </a:avLst>
          </a:prstGeom>
          <a:ln w="28575">
            <a:solidFill>
              <a:schemeClr val="bg1"/>
            </a:solidFill>
            <a:tailEnd type="triangle" w="lg" len="lg"/>
          </a:ln>
          <a:effectLst>
            <a:glow rad="63500">
              <a:srgbClr val="00264A">
                <a:alpha val="92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1" name="Trapezoid 350">
            <a:extLst>
              <a:ext uri="{FF2B5EF4-FFF2-40B4-BE49-F238E27FC236}">
                <a16:creationId xmlns:a16="http://schemas.microsoft.com/office/drawing/2014/main" id="{EB82FBEA-F502-0767-0254-4658C894B6A3}"/>
              </a:ext>
            </a:extLst>
          </p:cNvPr>
          <p:cNvSpPr/>
          <p:nvPr/>
        </p:nvSpPr>
        <p:spPr>
          <a:xfrm rot="5400000">
            <a:off x="7564091" y="4309794"/>
            <a:ext cx="598172" cy="234496"/>
          </a:xfrm>
          <a:prstGeom prst="trapezoid">
            <a:avLst>
              <a:gd name="adj" fmla="val 62818"/>
            </a:avLst>
          </a:prstGeom>
          <a:noFill/>
          <a:ln w="1905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vert270" rtlCol="0" anchor="ctr"/>
          <a:lstStyle/>
          <a:p>
            <a:pPr algn="ctr">
              <a:spcBef>
                <a:spcPts val="600"/>
              </a:spcBef>
            </a:pPr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  <a:p>
            <a:pPr algn="ctr">
              <a:spcBef>
                <a:spcPts val="600"/>
              </a:spcBef>
            </a:pPr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cxnSp>
        <p:nvCxnSpPr>
          <p:cNvPr id="426" name="Straight Arrow Connector 425">
            <a:extLst>
              <a:ext uri="{FF2B5EF4-FFF2-40B4-BE49-F238E27FC236}">
                <a16:creationId xmlns:a16="http://schemas.microsoft.com/office/drawing/2014/main" id="{E4D1DEAE-7AAB-4FA5-9AC7-CEF254DF6C1E}"/>
              </a:ext>
            </a:extLst>
          </p:cNvPr>
          <p:cNvCxnSpPr>
            <a:cxnSpLocks/>
          </p:cNvCxnSpPr>
          <p:nvPr/>
        </p:nvCxnSpPr>
        <p:spPr>
          <a:xfrm>
            <a:off x="7983123" y="4427042"/>
            <a:ext cx="301752" cy="1490"/>
          </a:xfrm>
          <a:prstGeom prst="straightConnector1">
            <a:avLst/>
          </a:prstGeom>
          <a:ln w="28575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163182A8-AAC2-5CFD-2ED1-D6AE1F385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tabLst>
                <a:tab pos="10280650" algn="r"/>
              </a:tabLst>
            </a:pPr>
            <a:r>
              <a:rPr lang="en-US" dirty="0"/>
              <a:t>Lighting the </a:t>
            </a:r>
            <a:r>
              <a:rPr lang="en-US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JALR</a:t>
            </a:r>
            <a:r>
              <a:rPr lang="en-US" dirty="0"/>
              <a:t> Datapath</a:t>
            </a:r>
            <a:endParaRPr lang="en-US" dirty="0">
              <a:solidFill>
                <a:schemeClr val="bg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84" name="Line 86">
            <a:extLst>
              <a:ext uri="{FF2B5EF4-FFF2-40B4-BE49-F238E27FC236}">
                <a16:creationId xmlns:a16="http://schemas.microsoft.com/office/drawing/2014/main" id="{06A984C2-C1BE-5F6D-FBBD-BEB503CEC828}"/>
              </a:ext>
            </a:extLst>
          </p:cNvPr>
          <p:cNvSpPr>
            <a:spLocks noChangeShapeType="1"/>
          </p:cNvSpPr>
          <p:nvPr/>
        </p:nvSpPr>
        <p:spPr bwMode="auto">
          <a:xfrm>
            <a:off x="3802643" y="2384802"/>
            <a:ext cx="7082471" cy="11296"/>
          </a:xfrm>
          <a:prstGeom prst="line">
            <a:avLst/>
          </a:prstGeom>
          <a:noFill/>
          <a:ln w="28575" cap="rnd">
            <a:solidFill>
              <a:schemeClr val="bg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125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VAG Rundschrift D Light"/>
              <a:ea typeface="ＭＳ Ｐゴシック" pitchFamily="-1" charset="-128"/>
            </a:endParaRPr>
          </a:p>
        </p:txBody>
      </p:sp>
      <p:sp>
        <p:nvSpPr>
          <p:cNvPr id="307" name="Rectangle 306">
            <a:extLst>
              <a:ext uri="{FF2B5EF4-FFF2-40B4-BE49-F238E27FC236}">
                <a16:creationId xmlns:a16="http://schemas.microsoft.com/office/drawing/2014/main" id="{5E2B3D3E-7682-F6FD-4010-CC6BCDC1F9BA}"/>
              </a:ext>
            </a:extLst>
          </p:cNvPr>
          <p:cNvSpPr/>
          <p:nvPr/>
        </p:nvSpPr>
        <p:spPr>
          <a:xfrm>
            <a:off x="2124990" y="3375224"/>
            <a:ext cx="934483" cy="1152150"/>
          </a:xfrm>
          <a:prstGeom prst="rect">
            <a:avLst/>
          </a:prstGeom>
          <a:noFill/>
          <a:ln w="28575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b"/>
          <a:lstStyle/>
          <a:p>
            <a:r>
              <a:rPr lang="en-US" sz="1400" i="1" dirty="0" err="1">
                <a:solidFill>
                  <a:schemeClr val="bg1"/>
                </a:solidFill>
                <a:latin typeface="18 VAG Rounded Light   02390" pitchFamily="2" charset="0"/>
              </a:rPr>
              <a:t>addr</a:t>
            </a:r>
            <a:endParaRPr lang="en-US" sz="1400" i="1" dirty="0">
              <a:solidFill>
                <a:schemeClr val="bg1"/>
              </a:solidFill>
              <a:latin typeface="18 VAG Rounded Light   02390" pitchFamily="2" charset="0"/>
            </a:endParaRPr>
          </a:p>
          <a:p>
            <a:pPr algn="r"/>
            <a:r>
              <a:rPr lang="en-US" sz="1400" i="1" dirty="0" err="1">
                <a:solidFill>
                  <a:schemeClr val="bg1"/>
                </a:solidFill>
                <a:latin typeface="18 VAG Rounded Light   02390" pitchFamily="2" charset="0"/>
              </a:rPr>
              <a:t>inst</a:t>
            </a:r>
            <a:endParaRPr lang="en-US" sz="1400" i="1" dirty="0">
              <a:solidFill>
                <a:schemeClr val="bg1"/>
              </a:solidFill>
              <a:latin typeface="18 VAG Rounded Light   02390" pitchFamily="2" charset="0"/>
            </a:endParaRPr>
          </a:p>
          <a:p>
            <a:endParaRPr lang="en-US" sz="1600" dirty="0">
              <a:solidFill>
                <a:schemeClr val="bg1"/>
              </a:solidFill>
              <a:latin typeface="18 VAG Rounded Light   02390" pitchFamily="2" charset="0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IMEM</a:t>
            </a:r>
          </a:p>
        </p:txBody>
      </p:sp>
      <p:sp>
        <p:nvSpPr>
          <p:cNvPr id="320" name="Rounded Rectangle 319">
            <a:extLst>
              <a:ext uri="{FF2B5EF4-FFF2-40B4-BE49-F238E27FC236}">
                <a16:creationId xmlns:a16="http://schemas.microsoft.com/office/drawing/2014/main" id="{4FDE1979-E809-7A50-A64F-A7DC871340D6}"/>
              </a:ext>
            </a:extLst>
          </p:cNvPr>
          <p:cNvSpPr/>
          <p:nvPr/>
        </p:nvSpPr>
        <p:spPr>
          <a:xfrm>
            <a:off x="6623312" y="3477823"/>
            <a:ext cx="723547" cy="890604"/>
          </a:xfrm>
          <a:prstGeom prst="roundRect">
            <a:avLst/>
          </a:prstGeom>
          <a:noFill/>
          <a:ln w="28575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bg1"/>
                </a:solidFill>
                <a:latin typeface="18 VAG Rounded Light   02390" pitchFamily="2" charset="0"/>
              </a:rPr>
              <a:t>Branch Comp.</a:t>
            </a:r>
          </a:p>
        </p:txBody>
      </p:sp>
      <p:sp>
        <p:nvSpPr>
          <p:cNvPr id="324" name="Freeform 323">
            <a:extLst>
              <a:ext uri="{FF2B5EF4-FFF2-40B4-BE49-F238E27FC236}">
                <a16:creationId xmlns:a16="http://schemas.microsoft.com/office/drawing/2014/main" id="{C3F319D4-E9C9-BF79-1D0B-B024CF36D456}"/>
              </a:ext>
            </a:extLst>
          </p:cNvPr>
          <p:cNvSpPr>
            <a:spLocks/>
          </p:cNvSpPr>
          <p:nvPr/>
        </p:nvSpPr>
        <p:spPr>
          <a:xfrm>
            <a:off x="2458278" y="2385959"/>
            <a:ext cx="644039" cy="714015"/>
          </a:xfrm>
          <a:custGeom>
            <a:avLst/>
            <a:gdLst>
              <a:gd name="connsiteX0" fmla="*/ 0 w 1793965"/>
              <a:gd name="connsiteY0" fmla="*/ 0 h 4650377"/>
              <a:gd name="connsiteX1" fmla="*/ 0 w 1793965"/>
              <a:gd name="connsiteY1" fmla="*/ 1898469 h 4650377"/>
              <a:gd name="connsiteX2" fmla="*/ 478971 w 1793965"/>
              <a:gd name="connsiteY2" fmla="*/ 2333897 h 4650377"/>
              <a:gd name="connsiteX3" fmla="*/ 0 w 1793965"/>
              <a:gd name="connsiteY3" fmla="*/ 2778034 h 4650377"/>
              <a:gd name="connsiteX4" fmla="*/ 0 w 1793965"/>
              <a:gd name="connsiteY4" fmla="*/ 4650377 h 4650377"/>
              <a:gd name="connsiteX5" fmla="*/ 1793965 w 1793965"/>
              <a:gd name="connsiteY5" fmla="*/ 3666309 h 4650377"/>
              <a:gd name="connsiteX6" fmla="*/ 1793965 w 1793965"/>
              <a:gd name="connsiteY6" fmla="*/ 984069 h 4650377"/>
              <a:gd name="connsiteX7" fmla="*/ 0 w 1793965"/>
              <a:gd name="connsiteY7" fmla="*/ 0 h 4650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3965" h="4650377">
                <a:moveTo>
                  <a:pt x="0" y="0"/>
                </a:moveTo>
                <a:lnTo>
                  <a:pt x="0" y="1898469"/>
                </a:lnTo>
                <a:lnTo>
                  <a:pt x="478971" y="2333897"/>
                </a:lnTo>
                <a:lnTo>
                  <a:pt x="0" y="2778034"/>
                </a:lnTo>
                <a:lnTo>
                  <a:pt x="0" y="4650377"/>
                </a:lnTo>
                <a:lnTo>
                  <a:pt x="1793965" y="3666309"/>
                </a:lnTo>
                <a:lnTo>
                  <a:pt x="1793965" y="984069"/>
                </a:lnTo>
                <a:lnTo>
                  <a:pt x="0" y="0"/>
                </a:lnTo>
                <a:close/>
              </a:path>
            </a:pathLst>
          </a:custGeom>
          <a:noFill/>
          <a:ln w="28575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rtlCol="0" anchor="ctr"/>
          <a:lstStyle/>
          <a:p>
            <a:pPr algn="r"/>
            <a:r>
              <a:rPr lang="en-US" sz="1600" dirty="0">
                <a:solidFill>
                  <a:schemeClr val="bg1"/>
                </a:solidFill>
                <a:latin typeface="18 VAG Rounded Light   02390" pitchFamily="2" charset="0"/>
              </a:rPr>
              <a:t>add</a:t>
            </a:r>
          </a:p>
        </p:txBody>
      </p:sp>
      <p:sp>
        <p:nvSpPr>
          <p:cNvPr id="325" name="Rounded Rectangle 324">
            <a:extLst>
              <a:ext uri="{FF2B5EF4-FFF2-40B4-BE49-F238E27FC236}">
                <a16:creationId xmlns:a16="http://schemas.microsoft.com/office/drawing/2014/main" id="{DE938227-1E4D-9C95-BFDC-595B19E389B1}"/>
              </a:ext>
            </a:extLst>
          </p:cNvPr>
          <p:cNvSpPr/>
          <p:nvPr/>
        </p:nvSpPr>
        <p:spPr>
          <a:xfrm>
            <a:off x="4095066" y="4684066"/>
            <a:ext cx="734547" cy="615137"/>
          </a:xfrm>
          <a:prstGeom prst="roundRect">
            <a:avLst/>
          </a:prstGeom>
          <a:noFill/>
          <a:ln w="1905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r>
              <a:rPr lang="en-US" sz="1400" dirty="0" err="1">
                <a:solidFill>
                  <a:schemeClr val="bg1"/>
                </a:solidFill>
                <a:latin typeface="18 VAG Rounded Light   02390" pitchFamily="2" charset="0"/>
              </a:rPr>
              <a:t>Imm</a:t>
            </a:r>
            <a:r>
              <a:rPr lang="en-US" sz="1400" dirty="0">
                <a:solidFill>
                  <a:schemeClr val="bg1"/>
                </a:solidFill>
                <a:latin typeface="18 VAG Rounded Light   02390" pitchFamily="2" charset="0"/>
              </a:rPr>
              <a:t>. Gen</a:t>
            </a:r>
          </a:p>
        </p:txBody>
      </p:sp>
      <p:sp>
        <p:nvSpPr>
          <p:cNvPr id="327" name="Isosceles Triangle 59">
            <a:extLst>
              <a:ext uri="{FF2B5EF4-FFF2-40B4-BE49-F238E27FC236}">
                <a16:creationId xmlns:a16="http://schemas.microsoft.com/office/drawing/2014/main" id="{EFECB578-3A21-E891-8D71-0213F089D1C0}"/>
              </a:ext>
            </a:extLst>
          </p:cNvPr>
          <p:cNvSpPr>
            <a:spLocks noChangeAspect="1"/>
          </p:cNvSpPr>
          <p:nvPr/>
        </p:nvSpPr>
        <p:spPr>
          <a:xfrm>
            <a:off x="5943281" y="4428532"/>
            <a:ext cx="182880" cy="142528"/>
          </a:xfrm>
          <a:prstGeom prst="triangle">
            <a:avLst/>
          </a:prstGeom>
          <a:noFill/>
          <a:ln w="28575" cap="flat" cmpd="sng" algn="ctr">
            <a:solidFill>
              <a:schemeClr val="bg1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18 VAG Rounded Light   02390" pitchFamily="2" charset="0"/>
            </a:endParaRPr>
          </a:p>
        </p:txBody>
      </p:sp>
      <p:sp>
        <p:nvSpPr>
          <p:cNvPr id="329" name="Isosceles Triangle 59">
            <a:extLst>
              <a:ext uri="{FF2B5EF4-FFF2-40B4-BE49-F238E27FC236}">
                <a16:creationId xmlns:a16="http://schemas.microsoft.com/office/drawing/2014/main" id="{4BB69EA9-5AFD-ECF3-6FBC-565768226B64}"/>
              </a:ext>
            </a:extLst>
          </p:cNvPr>
          <p:cNvSpPr/>
          <p:nvPr/>
        </p:nvSpPr>
        <p:spPr>
          <a:xfrm>
            <a:off x="9886099" y="4540637"/>
            <a:ext cx="182880" cy="172777"/>
          </a:xfrm>
          <a:prstGeom prst="triangle">
            <a:avLst/>
          </a:prstGeom>
          <a:noFill/>
          <a:ln w="28575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18 VAG Rounded Light   02390" pitchFamily="2" charset="0"/>
            </a:endParaRPr>
          </a:p>
        </p:txBody>
      </p:sp>
      <p:grpSp>
        <p:nvGrpSpPr>
          <p:cNvPr id="330" name="Group 329">
            <a:extLst>
              <a:ext uri="{FF2B5EF4-FFF2-40B4-BE49-F238E27FC236}">
                <a16:creationId xmlns:a16="http://schemas.microsoft.com/office/drawing/2014/main" id="{B7F7F169-A5F4-56F1-6936-D7E5E795DF1A}"/>
              </a:ext>
            </a:extLst>
          </p:cNvPr>
          <p:cNvGrpSpPr/>
          <p:nvPr/>
        </p:nvGrpSpPr>
        <p:grpSpPr>
          <a:xfrm>
            <a:off x="1430760" y="3270286"/>
            <a:ext cx="349772" cy="747357"/>
            <a:chOff x="959047" y="3126189"/>
            <a:chExt cx="415675" cy="914792"/>
          </a:xfrm>
        </p:grpSpPr>
        <p:sp>
          <p:nvSpPr>
            <p:cNvPr id="331" name="Rectangle 330">
              <a:extLst>
                <a:ext uri="{FF2B5EF4-FFF2-40B4-BE49-F238E27FC236}">
                  <a16:creationId xmlns:a16="http://schemas.microsoft.com/office/drawing/2014/main" id="{A5C8CA32-3065-E6B7-1BD4-077B2DB839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9047" y="3126189"/>
              <a:ext cx="415675" cy="914792"/>
            </a:xfrm>
            <a:prstGeom prst="rect">
              <a:avLst/>
            </a:prstGeom>
            <a:noFill/>
            <a:ln w="28575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lIns="68580" tIns="34290" rIns="68580" bIns="34290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urier New" panose="02070309020205020404" pitchFamily="49" charset="0"/>
                  <a:ea typeface="ＭＳ Ｐゴシック" pitchFamily="-1" charset="-128"/>
                  <a:cs typeface="Courier New" panose="02070309020205020404" pitchFamily="49" charset="0"/>
                </a:rPr>
                <a:t>PC</a:t>
              </a:r>
            </a:p>
          </p:txBody>
        </p:sp>
        <p:sp>
          <p:nvSpPr>
            <p:cNvPr id="332" name="Isosceles Triangle 58">
              <a:extLst>
                <a:ext uri="{FF2B5EF4-FFF2-40B4-BE49-F238E27FC236}">
                  <a16:creationId xmlns:a16="http://schemas.microsoft.com/office/drawing/2014/main" id="{CC9BC0A6-4DFD-877B-775C-BD92FA021900}"/>
                </a:ext>
              </a:extLst>
            </p:cNvPr>
            <p:cNvSpPr/>
            <p:nvPr/>
          </p:nvSpPr>
          <p:spPr>
            <a:xfrm>
              <a:off x="1069894" y="3868203"/>
              <a:ext cx="221693" cy="172777"/>
            </a:xfrm>
            <a:prstGeom prst="triangle">
              <a:avLst/>
            </a:prstGeom>
            <a:noFill/>
            <a:ln w="28575" cap="flat" cmpd="sng" algn="ctr">
              <a:solidFill>
                <a:schemeClr val="bg1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18 VAG Rounded Light   02390" pitchFamily="2" charset="0"/>
              </a:endParaRPr>
            </a:p>
          </p:txBody>
        </p:sp>
      </p:grpSp>
      <p:sp>
        <p:nvSpPr>
          <p:cNvPr id="321" name="Trapezoid 320">
            <a:extLst>
              <a:ext uri="{FF2B5EF4-FFF2-40B4-BE49-F238E27FC236}">
                <a16:creationId xmlns:a16="http://schemas.microsoft.com/office/drawing/2014/main" id="{ECBEF9E8-B02F-BA9B-96D9-F02F037F011A}"/>
              </a:ext>
            </a:extLst>
          </p:cNvPr>
          <p:cNvSpPr/>
          <p:nvPr/>
        </p:nvSpPr>
        <p:spPr>
          <a:xfrm rot="5400000">
            <a:off x="630315" y="3510125"/>
            <a:ext cx="823357" cy="267680"/>
          </a:xfrm>
          <a:prstGeom prst="trapezoid">
            <a:avLst>
              <a:gd name="adj" fmla="val 85591"/>
            </a:avLst>
          </a:prstGeom>
          <a:noFill/>
          <a:ln w="1905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vert270" rtlCol="0" anchor="ctr"/>
          <a:lstStyle/>
          <a:p>
            <a:pPr algn="ctr">
              <a:spcBef>
                <a:spcPts val="600"/>
              </a:spcBef>
            </a:pPr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  <a:p>
            <a:pPr algn="ctr">
              <a:spcBef>
                <a:spcPts val="600"/>
              </a:spcBef>
            </a:pPr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cxnSp>
        <p:nvCxnSpPr>
          <p:cNvPr id="375" name="Elbow Connector 374">
            <a:extLst>
              <a:ext uri="{FF2B5EF4-FFF2-40B4-BE49-F238E27FC236}">
                <a16:creationId xmlns:a16="http://schemas.microsoft.com/office/drawing/2014/main" id="{8CB4FC43-FB1E-DAD9-6933-1031DF7B151C}"/>
              </a:ext>
            </a:extLst>
          </p:cNvPr>
          <p:cNvCxnSpPr>
            <a:cxnSpLocks/>
          </p:cNvCxnSpPr>
          <p:nvPr/>
        </p:nvCxnSpPr>
        <p:spPr>
          <a:xfrm flipV="1">
            <a:off x="3059473" y="3420761"/>
            <a:ext cx="1734699" cy="530538"/>
          </a:xfrm>
          <a:prstGeom prst="bentConnector3">
            <a:avLst>
              <a:gd name="adj1" fmla="val 17787"/>
            </a:avLst>
          </a:prstGeom>
          <a:ln w="28575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6" name="Straight Arrow Connector 375">
            <a:extLst>
              <a:ext uri="{FF2B5EF4-FFF2-40B4-BE49-F238E27FC236}">
                <a16:creationId xmlns:a16="http://schemas.microsoft.com/office/drawing/2014/main" id="{06C5600C-FF32-7B65-A838-616535BD3D13}"/>
              </a:ext>
            </a:extLst>
          </p:cNvPr>
          <p:cNvCxnSpPr/>
          <p:nvPr/>
        </p:nvCxnSpPr>
        <p:spPr>
          <a:xfrm>
            <a:off x="3357586" y="3685070"/>
            <a:ext cx="1452348" cy="0"/>
          </a:xfrm>
          <a:prstGeom prst="straightConnector1">
            <a:avLst/>
          </a:prstGeom>
          <a:ln w="28575">
            <a:solidFill>
              <a:schemeClr val="bg1"/>
            </a:solidFill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7" name="Straight Arrow Connector 376">
            <a:extLst>
              <a:ext uri="{FF2B5EF4-FFF2-40B4-BE49-F238E27FC236}">
                <a16:creationId xmlns:a16="http://schemas.microsoft.com/office/drawing/2014/main" id="{205D2502-C217-CFAD-90DA-7224BAC69EC5}"/>
              </a:ext>
            </a:extLst>
          </p:cNvPr>
          <p:cNvCxnSpPr/>
          <p:nvPr/>
        </p:nvCxnSpPr>
        <p:spPr>
          <a:xfrm>
            <a:off x="3357586" y="3951299"/>
            <a:ext cx="1452348" cy="0"/>
          </a:xfrm>
          <a:prstGeom prst="straightConnector1">
            <a:avLst/>
          </a:prstGeom>
          <a:ln w="28575">
            <a:solidFill>
              <a:schemeClr val="bg1"/>
            </a:solidFill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6" name="Straight Arrow Connector 385">
            <a:extLst>
              <a:ext uri="{FF2B5EF4-FFF2-40B4-BE49-F238E27FC236}">
                <a16:creationId xmlns:a16="http://schemas.microsoft.com/office/drawing/2014/main" id="{5795E669-F7FD-51D5-9708-7B3C9BD34CCE}"/>
              </a:ext>
            </a:extLst>
          </p:cNvPr>
          <p:cNvCxnSpPr/>
          <p:nvPr/>
        </p:nvCxnSpPr>
        <p:spPr>
          <a:xfrm>
            <a:off x="3190630" y="3951299"/>
            <a:ext cx="0" cy="1575442"/>
          </a:xfrm>
          <a:prstGeom prst="straightConnector1">
            <a:avLst/>
          </a:prstGeom>
          <a:ln w="28575">
            <a:solidFill>
              <a:schemeClr val="bg1"/>
            </a:solidFill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7" name="Straight Arrow Connector 386">
            <a:extLst>
              <a:ext uri="{FF2B5EF4-FFF2-40B4-BE49-F238E27FC236}">
                <a16:creationId xmlns:a16="http://schemas.microsoft.com/office/drawing/2014/main" id="{A5D422CF-1692-106D-093A-8F6E171C79D9}"/>
              </a:ext>
            </a:extLst>
          </p:cNvPr>
          <p:cNvCxnSpPr>
            <a:cxnSpLocks/>
          </p:cNvCxnSpPr>
          <p:nvPr/>
        </p:nvCxnSpPr>
        <p:spPr>
          <a:xfrm flipV="1">
            <a:off x="3187909" y="5013221"/>
            <a:ext cx="914400" cy="0"/>
          </a:xfrm>
          <a:prstGeom prst="straightConnector1">
            <a:avLst/>
          </a:prstGeom>
          <a:ln w="28575">
            <a:solidFill>
              <a:schemeClr val="bg1"/>
            </a:solidFill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3" name="Straight Arrow Connector 392">
            <a:extLst>
              <a:ext uri="{FF2B5EF4-FFF2-40B4-BE49-F238E27FC236}">
                <a16:creationId xmlns:a16="http://schemas.microsoft.com/office/drawing/2014/main" id="{29E1759E-8C1A-B8F6-C0AE-84288FE3023D}"/>
              </a:ext>
            </a:extLst>
          </p:cNvPr>
          <p:cNvCxnSpPr>
            <a:cxnSpLocks/>
          </p:cNvCxnSpPr>
          <p:nvPr/>
        </p:nvCxnSpPr>
        <p:spPr>
          <a:xfrm flipV="1">
            <a:off x="6246033" y="3676635"/>
            <a:ext cx="365760" cy="0"/>
          </a:xfrm>
          <a:prstGeom prst="straightConnector1">
            <a:avLst/>
          </a:prstGeom>
          <a:ln w="28575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9" name="Elbow Connector 398">
            <a:extLst>
              <a:ext uri="{FF2B5EF4-FFF2-40B4-BE49-F238E27FC236}">
                <a16:creationId xmlns:a16="http://schemas.microsoft.com/office/drawing/2014/main" id="{81177FA1-F44B-D412-678F-D0996FE371E5}"/>
              </a:ext>
            </a:extLst>
          </p:cNvPr>
          <p:cNvCxnSpPr>
            <a:cxnSpLocks/>
          </p:cNvCxnSpPr>
          <p:nvPr/>
        </p:nvCxnSpPr>
        <p:spPr>
          <a:xfrm rot="16200000" flipH="1">
            <a:off x="7031628" y="3034682"/>
            <a:ext cx="94632" cy="1367664"/>
          </a:xfrm>
          <a:prstGeom prst="bentConnector4">
            <a:avLst>
              <a:gd name="adj1" fmla="val -456294"/>
              <a:gd name="adj2" fmla="val 76963"/>
            </a:avLst>
          </a:prstGeom>
          <a:ln w="28575">
            <a:solidFill>
              <a:schemeClr val="bg1"/>
            </a:solidFill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5" name="TextBox 404">
            <a:extLst>
              <a:ext uri="{FF2B5EF4-FFF2-40B4-BE49-F238E27FC236}">
                <a16:creationId xmlns:a16="http://schemas.microsoft.com/office/drawing/2014/main" id="{FEB16DF6-43AA-9A5F-FFF9-30CB1A3DA5D6}"/>
              </a:ext>
            </a:extLst>
          </p:cNvPr>
          <p:cNvSpPr txBox="1"/>
          <p:nvPr/>
        </p:nvSpPr>
        <p:spPr>
          <a:xfrm>
            <a:off x="6349656" y="3011006"/>
            <a:ext cx="6944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R[rs1]</a:t>
            </a:r>
            <a:endParaRPr lang="en-US" sz="2000" dirty="0">
              <a:solidFill>
                <a:schemeClr val="bg1"/>
              </a:solidFill>
              <a:latin typeface="18 VAG Rounded Light   02390" pitchFamily="2" charset="0"/>
            </a:endParaRPr>
          </a:p>
        </p:txBody>
      </p:sp>
      <p:grpSp>
        <p:nvGrpSpPr>
          <p:cNvPr id="466" name="Group 465">
            <a:extLst>
              <a:ext uri="{FF2B5EF4-FFF2-40B4-BE49-F238E27FC236}">
                <a16:creationId xmlns:a16="http://schemas.microsoft.com/office/drawing/2014/main" id="{D9AC5A45-167B-FAFC-8F95-7FB83C097F1E}"/>
              </a:ext>
            </a:extLst>
          </p:cNvPr>
          <p:cNvGrpSpPr/>
          <p:nvPr/>
        </p:nvGrpSpPr>
        <p:grpSpPr>
          <a:xfrm>
            <a:off x="9120628" y="3586419"/>
            <a:ext cx="1021734" cy="1127284"/>
            <a:chOff x="9120628" y="3586419"/>
            <a:chExt cx="1021734" cy="1127284"/>
          </a:xfrm>
        </p:grpSpPr>
        <p:sp>
          <p:nvSpPr>
            <p:cNvPr id="309" name="Rectangle 308">
              <a:extLst>
                <a:ext uri="{FF2B5EF4-FFF2-40B4-BE49-F238E27FC236}">
                  <a16:creationId xmlns:a16="http://schemas.microsoft.com/office/drawing/2014/main" id="{6BC64DA7-A1B1-1E33-61B5-D83764BAC155}"/>
                </a:ext>
              </a:extLst>
            </p:cNvPr>
            <p:cNvSpPr/>
            <p:nvPr/>
          </p:nvSpPr>
          <p:spPr>
            <a:xfrm>
              <a:off x="9120628" y="3586419"/>
              <a:ext cx="1021734" cy="1127284"/>
            </a:xfrm>
            <a:prstGeom prst="rect">
              <a:avLst/>
            </a:prstGeom>
            <a:noFill/>
            <a:ln w="28575">
              <a:solidFill>
                <a:schemeClr val="bg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b"/>
            <a:lstStyle/>
            <a:p>
              <a:pPr>
                <a:spcBef>
                  <a:spcPts val="400"/>
                </a:spcBef>
                <a:tabLst>
                  <a:tab pos="1249363" algn="r"/>
                </a:tabLst>
              </a:pPr>
              <a:r>
                <a:rPr lang="en-US" sz="1400" i="1" dirty="0">
                  <a:solidFill>
                    <a:schemeClr val="bg1"/>
                  </a:solidFill>
                  <a:latin typeface="18 VAG Rounded Light   02390" pitchFamily="2" charset="0"/>
                </a:rPr>
                <a:t>	</a:t>
              </a:r>
              <a:r>
                <a:rPr lang="en-US" sz="1400" i="1" dirty="0" err="1">
                  <a:solidFill>
                    <a:schemeClr val="bg1"/>
                  </a:solidFill>
                  <a:latin typeface="18 VAG Rounded Light   02390" pitchFamily="2" charset="0"/>
                </a:rPr>
                <a:t>dataR</a:t>
              </a:r>
              <a:endParaRPr lang="en-US" sz="1400" i="1" dirty="0">
                <a:solidFill>
                  <a:schemeClr val="bg1"/>
                </a:solidFill>
                <a:latin typeface="18 VAG Rounded Light   02390" pitchFamily="2" charset="0"/>
              </a:endParaRPr>
            </a:p>
            <a:p>
              <a:pPr>
                <a:spcBef>
                  <a:spcPts val="400"/>
                </a:spcBef>
                <a:tabLst>
                  <a:tab pos="1249363" algn="r"/>
                </a:tabLst>
              </a:pPr>
              <a:r>
                <a:rPr lang="en-US" sz="1400" i="1" dirty="0" err="1">
                  <a:solidFill>
                    <a:schemeClr val="bg1"/>
                  </a:solidFill>
                  <a:latin typeface="18 VAG Rounded Light   02390" pitchFamily="2" charset="0"/>
                </a:rPr>
                <a:t>addr</a:t>
              </a:r>
              <a:endParaRPr lang="en-US" sz="1400" i="1" dirty="0">
                <a:solidFill>
                  <a:schemeClr val="bg1"/>
                </a:solidFill>
                <a:latin typeface="18 VAG Rounded Light   02390" pitchFamily="2" charset="0"/>
              </a:endParaRPr>
            </a:p>
            <a:p>
              <a:pPr algn="r">
                <a:spcBef>
                  <a:spcPts val="400"/>
                </a:spcBef>
                <a:tabLst>
                  <a:tab pos="1249363" algn="r"/>
                </a:tabLst>
              </a:pPr>
              <a:r>
                <a:rPr lang="en-US" sz="1600" b="1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DMEM</a:t>
              </a:r>
            </a:p>
            <a:p>
              <a:pPr>
                <a:spcBef>
                  <a:spcPts val="400"/>
                </a:spcBef>
                <a:spcAft>
                  <a:spcPts val="400"/>
                </a:spcAft>
                <a:tabLst>
                  <a:tab pos="1249363" algn="r"/>
                </a:tabLst>
              </a:pPr>
              <a:r>
                <a:rPr lang="en-US" sz="1200" i="1" dirty="0" err="1">
                  <a:solidFill>
                    <a:schemeClr val="bg1"/>
                  </a:solidFill>
                  <a:latin typeface="18 VAG ROUNDED LIGHT   02390" pitchFamily="2" charset="0"/>
                  <a:cs typeface="Courier New" panose="02070309020205020404" pitchFamily="49" charset="0"/>
                </a:rPr>
                <a:t>dataW</a:t>
              </a:r>
              <a:r>
                <a:rPr lang="en-US" sz="1600" i="1" dirty="0">
                  <a:solidFill>
                    <a:schemeClr val="bg1"/>
                  </a:solidFill>
                  <a:latin typeface="18 VAG ROUNDED LIGHT   02390" pitchFamily="2" charset="0"/>
                  <a:cs typeface="Courier New" panose="02070309020205020404" pitchFamily="49" charset="0"/>
                </a:rPr>
                <a:t> </a:t>
              </a:r>
              <a:endParaRPr lang="en-US" sz="1200" i="1" dirty="0">
                <a:solidFill>
                  <a:schemeClr val="bg1"/>
                </a:solidFill>
                <a:latin typeface="18 VAG ROUNDED LIGHT   02390" pitchFamily="2" charset="0"/>
                <a:cs typeface="Courier New" panose="02070309020205020404" pitchFamily="49" charset="0"/>
              </a:endParaRPr>
            </a:p>
          </p:txBody>
        </p:sp>
        <p:sp>
          <p:nvSpPr>
            <p:cNvPr id="419" name="Rectangle 418">
              <a:extLst>
                <a:ext uri="{FF2B5EF4-FFF2-40B4-BE49-F238E27FC236}">
                  <a16:creationId xmlns:a16="http://schemas.microsoft.com/office/drawing/2014/main" id="{A49D0FB0-BFA2-EDA4-4ABE-999F6FEBA857}"/>
                </a:ext>
              </a:extLst>
            </p:cNvPr>
            <p:cNvSpPr/>
            <p:nvPr/>
          </p:nvSpPr>
          <p:spPr>
            <a:xfrm>
              <a:off x="9120628" y="4444602"/>
              <a:ext cx="165031" cy="191496"/>
            </a:xfrm>
            <a:prstGeom prst="rect">
              <a:avLst/>
            </a:prstGeom>
            <a:noFill/>
            <a:ln w="28575">
              <a:noFill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bg1"/>
                </a:solidFill>
                <a:latin typeface="18 VAG Rounded Light   02390" pitchFamily="2" charset="0"/>
              </a:endParaRPr>
            </a:p>
          </p:txBody>
        </p:sp>
      </p:grpSp>
      <p:cxnSp>
        <p:nvCxnSpPr>
          <p:cNvPr id="427" name="Straight Arrow Connector 426">
            <a:extLst>
              <a:ext uri="{FF2B5EF4-FFF2-40B4-BE49-F238E27FC236}">
                <a16:creationId xmlns:a16="http://schemas.microsoft.com/office/drawing/2014/main" id="{67A46396-A71B-E5C3-E2EC-583B4A603C90}"/>
              </a:ext>
            </a:extLst>
          </p:cNvPr>
          <p:cNvCxnSpPr>
            <a:cxnSpLocks/>
          </p:cNvCxnSpPr>
          <p:nvPr/>
        </p:nvCxnSpPr>
        <p:spPr>
          <a:xfrm>
            <a:off x="7983123" y="3661650"/>
            <a:ext cx="301752" cy="1490"/>
          </a:xfrm>
          <a:prstGeom prst="straightConnector1">
            <a:avLst/>
          </a:prstGeom>
          <a:ln w="28575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5" name="Straight Arrow Connector 444">
            <a:extLst>
              <a:ext uri="{FF2B5EF4-FFF2-40B4-BE49-F238E27FC236}">
                <a16:creationId xmlns:a16="http://schemas.microsoft.com/office/drawing/2014/main" id="{2D1A0F8A-F1AA-0736-73BB-5204DAFA85B2}"/>
              </a:ext>
            </a:extLst>
          </p:cNvPr>
          <p:cNvCxnSpPr>
            <a:cxnSpLocks/>
          </p:cNvCxnSpPr>
          <p:nvPr/>
        </p:nvCxnSpPr>
        <p:spPr>
          <a:xfrm flipV="1">
            <a:off x="1043816" y="3915845"/>
            <a:ext cx="0" cy="1621636"/>
          </a:xfrm>
          <a:prstGeom prst="straightConnector1">
            <a:avLst/>
          </a:prstGeom>
          <a:ln w="127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9" name="Straight Arrow Connector 448">
            <a:extLst>
              <a:ext uri="{FF2B5EF4-FFF2-40B4-BE49-F238E27FC236}">
                <a16:creationId xmlns:a16="http://schemas.microsoft.com/office/drawing/2014/main" id="{98CA2B2E-5BEF-6E19-FC37-311D08B845B0}"/>
              </a:ext>
            </a:extLst>
          </p:cNvPr>
          <p:cNvCxnSpPr>
            <a:cxnSpLocks/>
          </p:cNvCxnSpPr>
          <p:nvPr/>
        </p:nvCxnSpPr>
        <p:spPr>
          <a:xfrm flipV="1">
            <a:off x="9596488" y="4736341"/>
            <a:ext cx="0" cy="801140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4" name="TextBox 453">
            <a:extLst>
              <a:ext uri="{FF2B5EF4-FFF2-40B4-BE49-F238E27FC236}">
                <a16:creationId xmlns:a16="http://schemas.microsoft.com/office/drawing/2014/main" id="{B01F1A18-F34F-006C-C71D-DCC3DF9FCB76}"/>
              </a:ext>
            </a:extLst>
          </p:cNvPr>
          <p:cNvSpPr txBox="1"/>
          <p:nvPr/>
        </p:nvSpPr>
        <p:spPr>
          <a:xfrm>
            <a:off x="1442540" y="4120124"/>
            <a:ext cx="3417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00" dirty="0" err="1">
                <a:solidFill>
                  <a:schemeClr val="bg1"/>
                </a:solidFill>
                <a:latin typeface="18 VAG Rounded Light   02390" pitchFamily="2" charset="0"/>
              </a:rPr>
              <a:t>clk</a:t>
            </a:r>
            <a:endParaRPr lang="en-US" sz="1100" dirty="0">
              <a:solidFill>
                <a:schemeClr val="bg1"/>
              </a:solidFill>
              <a:latin typeface="18 VAG Rounded Light   02390" pitchFamily="2" charset="0"/>
            </a:endParaRPr>
          </a:p>
        </p:txBody>
      </p:sp>
      <p:cxnSp>
        <p:nvCxnSpPr>
          <p:cNvPr id="456" name="Straight Connector 455">
            <a:extLst>
              <a:ext uri="{FF2B5EF4-FFF2-40B4-BE49-F238E27FC236}">
                <a16:creationId xmlns:a16="http://schemas.microsoft.com/office/drawing/2014/main" id="{245940B4-83F7-A371-DDED-84DC79891141}"/>
              </a:ext>
            </a:extLst>
          </p:cNvPr>
          <p:cNvCxnSpPr>
            <a:cxnSpLocks/>
            <a:stCxn id="454" idx="0"/>
            <a:endCxn id="332" idx="3"/>
          </p:cNvCxnSpPr>
          <p:nvPr/>
        </p:nvCxnSpPr>
        <p:spPr>
          <a:xfrm flipV="1">
            <a:off x="1613420" y="4017643"/>
            <a:ext cx="3886" cy="102481"/>
          </a:xfrm>
          <a:prstGeom prst="line">
            <a:avLst/>
          </a:prstGeom>
          <a:ln w="19050">
            <a:solidFill>
              <a:schemeClr val="accent6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7" name="TextBox 456">
            <a:extLst>
              <a:ext uri="{FF2B5EF4-FFF2-40B4-BE49-F238E27FC236}">
                <a16:creationId xmlns:a16="http://schemas.microsoft.com/office/drawing/2014/main" id="{5F1F7DB0-6CD9-15D8-A9C7-594A704DE0B1}"/>
              </a:ext>
            </a:extLst>
          </p:cNvPr>
          <p:cNvSpPr txBox="1"/>
          <p:nvPr/>
        </p:nvSpPr>
        <p:spPr>
          <a:xfrm>
            <a:off x="5853568" y="4679996"/>
            <a:ext cx="3417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00" dirty="0" err="1">
                <a:solidFill>
                  <a:schemeClr val="bg1"/>
                </a:solidFill>
                <a:latin typeface="18 VAG Rounded Light   02390" pitchFamily="2" charset="0"/>
              </a:rPr>
              <a:t>clk</a:t>
            </a:r>
            <a:endParaRPr lang="en-US" sz="1100" dirty="0">
              <a:solidFill>
                <a:schemeClr val="bg1"/>
              </a:solidFill>
              <a:latin typeface="18 VAG Rounded Light   02390" pitchFamily="2" charset="0"/>
            </a:endParaRPr>
          </a:p>
        </p:txBody>
      </p:sp>
      <p:sp>
        <p:nvSpPr>
          <p:cNvPr id="461" name="TextBox 460">
            <a:extLst>
              <a:ext uri="{FF2B5EF4-FFF2-40B4-BE49-F238E27FC236}">
                <a16:creationId xmlns:a16="http://schemas.microsoft.com/office/drawing/2014/main" id="{FE738B2C-2C36-2578-E323-38E7D6FA3739}"/>
              </a:ext>
            </a:extLst>
          </p:cNvPr>
          <p:cNvSpPr txBox="1"/>
          <p:nvPr/>
        </p:nvSpPr>
        <p:spPr>
          <a:xfrm>
            <a:off x="9813943" y="4842550"/>
            <a:ext cx="3417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00" dirty="0" err="1">
                <a:solidFill>
                  <a:schemeClr val="bg1"/>
                </a:solidFill>
                <a:latin typeface="18 VAG Rounded Light   02390" pitchFamily="2" charset="0"/>
              </a:rPr>
              <a:t>clk</a:t>
            </a:r>
            <a:endParaRPr lang="en-US" sz="1100" dirty="0">
              <a:solidFill>
                <a:schemeClr val="bg1"/>
              </a:solidFill>
              <a:latin typeface="18 VAG Rounded Light   02390" pitchFamily="2" charset="0"/>
            </a:endParaRPr>
          </a:p>
        </p:txBody>
      </p:sp>
      <p:cxnSp>
        <p:nvCxnSpPr>
          <p:cNvPr id="462" name="Straight Connector 461">
            <a:extLst>
              <a:ext uri="{FF2B5EF4-FFF2-40B4-BE49-F238E27FC236}">
                <a16:creationId xmlns:a16="http://schemas.microsoft.com/office/drawing/2014/main" id="{C60DDE42-432D-6CCE-975F-C92E5D285C26}"/>
              </a:ext>
            </a:extLst>
          </p:cNvPr>
          <p:cNvCxnSpPr>
            <a:cxnSpLocks/>
            <a:stCxn id="461" idx="0"/>
          </p:cNvCxnSpPr>
          <p:nvPr/>
        </p:nvCxnSpPr>
        <p:spPr>
          <a:xfrm flipV="1">
            <a:off x="9984823" y="4713414"/>
            <a:ext cx="0" cy="129136"/>
          </a:xfrm>
          <a:prstGeom prst="line">
            <a:avLst/>
          </a:prstGeom>
          <a:ln w="19050">
            <a:solidFill>
              <a:schemeClr val="accent6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5" name="TextBox 464">
            <a:extLst>
              <a:ext uri="{FF2B5EF4-FFF2-40B4-BE49-F238E27FC236}">
                <a16:creationId xmlns:a16="http://schemas.microsoft.com/office/drawing/2014/main" id="{C7F68ECD-ACAD-374E-B7B5-00E15FD21DCB}"/>
              </a:ext>
            </a:extLst>
          </p:cNvPr>
          <p:cNvSpPr txBox="1"/>
          <p:nvPr/>
        </p:nvSpPr>
        <p:spPr>
          <a:xfrm>
            <a:off x="8489762" y="3245823"/>
            <a:ext cx="4395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alu</a:t>
            </a:r>
            <a:endParaRPr lang="en-US" sz="2000" dirty="0">
              <a:solidFill>
                <a:schemeClr val="bg1"/>
              </a:solidFill>
              <a:latin typeface="18 VAG Rounded Light   02390" pitchFamily="2" charset="0"/>
            </a:endParaRPr>
          </a:p>
        </p:txBody>
      </p:sp>
      <p:cxnSp>
        <p:nvCxnSpPr>
          <p:cNvPr id="472" name="Straight Arrow Connector 471">
            <a:extLst>
              <a:ext uri="{FF2B5EF4-FFF2-40B4-BE49-F238E27FC236}">
                <a16:creationId xmlns:a16="http://schemas.microsoft.com/office/drawing/2014/main" id="{908456E4-D4F5-2EA1-FF19-789AA5C3F8DA}"/>
              </a:ext>
            </a:extLst>
          </p:cNvPr>
          <p:cNvCxnSpPr>
            <a:cxnSpLocks/>
          </p:cNvCxnSpPr>
          <p:nvPr/>
        </p:nvCxnSpPr>
        <p:spPr>
          <a:xfrm flipH="1" flipV="1">
            <a:off x="5816885" y="4604793"/>
            <a:ext cx="0" cy="932688"/>
          </a:xfrm>
          <a:prstGeom prst="straightConnector1">
            <a:avLst/>
          </a:prstGeom>
          <a:ln w="127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5" name="Straight Arrow Connector 474">
            <a:extLst>
              <a:ext uri="{FF2B5EF4-FFF2-40B4-BE49-F238E27FC236}">
                <a16:creationId xmlns:a16="http://schemas.microsoft.com/office/drawing/2014/main" id="{908607ED-5082-B8EB-0CB6-ED344CA1BE73}"/>
              </a:ext>
            </a:extLst>
          </p:cNvPr>
          <p:cNvCxnSpPr>
            <a:cxnSpLocks/>
          </p:cNvCxnSpPr>
          <p:nvPr/>
        </p:nvCxnSpPr>
        <p:spPr>
          <a:xfrm flipV="1">
            <a:off x="4408736" y="5301220"/>
            <a:ext cx="0" cy="236261"/>
          </a:xfrm>
          <a:prstGeom prst="straightConnector1">
            <a:avLst/>
          </a:prstGeom>
          <a:ln w="127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5" name="Elbow Connector 434">
            <a:extLst>
              <a:ext uri="{FF2B5EF4-FFF2-40B4-BE49-F238E27FC236}">
                <a16:creationId xmlns:a16="http://schemas.microsoft.com/office/drawing/2014/main" id="{424B80CA-05F9-1646-30DD-53D39995ABBD}"/>
              </a:ext>
            </a:extLst>
          </p:cNvPr>
          <p:cNvCxnSpPr>
            <a:cxnSpLocks/>
          </p:cNvCxnSpPr>
          <p:nvPr/>
        </p:nvCxnSpPr>
        <p:spPr>
          <a:xfrm rot="16200000" flipV="1">
            <a:off x="7177509" y="4577033"/>
            <a:ext cx="1646116" cy="274779"/>
          </a:xfrm>
          <a:prstGeom prst="bentConnector3">
            <a:avLst>
              <a:gd name="adj1" fmla="val 91265"/>
            </a:avLst>
          </a:prstGeom>
          <a:ln w="127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2" name="Straight Arrow Connector 441">
            <a:extLst>
              <a:ext uri="{FF2B5EF4-FFF2-40B4-BE49-F238E27FC236}">
                <a16:creationId xmlns:a16="http://schemas.microsoft.com/office/drawing/2014/main" id="{77D15A79-CBAA-3476-E953-9E88EC542CAD}"/>
              </a:ext>
            </a:extLst>
          </p:cNvPr>
          <p:cNvCxnSpPr>
            <a:cxnSpLocks/>
          </p:cNvCxnSpPr>
          <p:nvPr/>
        </p:nvCxnSpPr>
        <p:spPr>
          <a:xfrm flipV="1">
            <a:off x="7883379" y="4657965"/>
            <a:ext cx="0" cy="879516"/>
          </a:xfrm>
          <a:prstGeom prst="straightConnector1">
            <a:avLst/>
          </a:prstGeom>
          <a:ln w="127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8" name="Straight Arrow Connector 447">
            <a:extLst>
              <a:ext uri="{FF2B5EF4-FFF2-40B4-BE49-F238E27FC236}">
                <a16:creationId xmlns:a16="http://schemas.microsoft.com/office/drawing/2014/main" id="{30435E35-829A-9B0E-3C1B-8AC96951ACA1}"/>
              </a:ext>
            </a:extLst>
          </p:cNvPr>
          <p:cNvCxnSpPr>
            <a:cxnSpLocks/>
          </p:cNvCxnSpPr>
          <p:nvPr/>
        </p:nvCxnSpPr>
        <p:spPr>
          <a:xfrm flipH="1" flipV="1">
            <a:off x="8608065" y="4473876"/>
            <a:ext cx="0" cy="1063605"/>
          </a:xfrm>
          <a:prstGeom prst="straightConnector1">
            <a:avLst/>
          </a:prstGeom>
          <a:ln w="127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9" name="Straight Arrow Connector 468">
            <a:extLst>
              <a:ext uri="{FF2B5EF4-FFF2-40B4-BE49-F238E27FC236}">
                <a16:creationId xmlns:a16="http://schemas.microsoft.com/office/drawing/2014/main" id="{D38A11AD-8791-608A-0552-C121A94FF645}"/>
              </a:ext>
            </a:extLst>
          </p:cNvPr>
          <p:cNvCxnSpPr>
            <a:cxnSpLocks/>
          </p:cNvCxnSpPr>
          <p:nvPr/>
        </p:nvCxnSpPr>
        <p:spPr>
          <a:xfrm flipV="1">
            <a:off x="6768025" y="4402393"/>
            <a:ext cx="0" cy="1135088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EC66CA67-38E7-34E8-E7FC-AAD1AEB58582}"/>
              </a:ext>
            </a:extLst>
          </p:cNvPr>
          <p:cNvGrpSpPr/>
          <p:nvPr/>
        </p:nvGrpSpPr>
        <p:grpSpPr>
          <a:xfrm>
            <a:off x="6261052" y="4187510"/>
            <a:ext cx="2859576" cy="605832"/>
            <a:chOff x="6261052" y="4187510"/>
            <a:chExt cx="2859576" cy="605832"/>
          </a:xfrm>
        </p:grpSpPr>
        <p:cxnSp>
          <p:nvCxnSpPr>
            <p:cNvPr id="420" name="Elbow Connector 419">
              <a:extLst>
                <a:ext uri="{FF2B5EF4-FFF2-40B4-BE49-F238E27FC236}">
                  <a16:creationId xmlns:a16="http://schemas.microsoft.com/office/drawing/2014/main" id="{DE0A5376-D330-42E2-FB65-5A8544619591}"/>
                </a:ext>
              </a:extLst>
            </p:cNvPr>
            <p:cNvCxnSpPr/>
            <p:nvPr/>
          </p:nvCxnSpPr>
          <p:spPr>
            <a:xfrm>
              <a:off x="6389559" y="4187510"/>
              <a:ext cx="2501519" cy="605832"/>
            </a:xfrm>
            <a:prstGeom prst="bentConnector3">
              <a:avLst>
                <a:gd name="adj1" fmla="val -363"/>
              </a:avLst>
            </a:prstGeom>
            <a:ln w="28575">
              <a:solidFill>
                <a:schemeClr val="bg1"/>
              </a:solidFill>
              <a:headEnd type="oval"/>
              <a:tailEnd type="none" w="lg" len="lg"/>
            </a:ln>
            <a:effectLst>
              <a:glow rad="88900">
                <a:srgbClr val="011223">
                  <a:alpha val="90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1" name="Elbow Connector 420">
              <a:extLst>
                <a:ext uri="{FF2B5EF4-FFF2-40B4-BE49-F238E27FC236}">
                  <a16:creationId xmlns:a16="http://schemas.microsoft.com/office/drawing/2014/main" id="{356B3A68-0F26-F67A-1004-D091F831F6EB}"/>
                </a:ext>
              </a:extLst>
            </p:cNvPr>
            <p:cNvCxnSpPr>
              <a:cxnSpLocks/>
              <a:endCxn id="419" idx="1"/>
            </p:cNvCxnSpPr>
            <p:nvPr/>
          </p:nvCxnSpPr>
          <p:spPr>
            <a:xfrm rot="5400000" flipH="1" flipV="1">
              <a:off x="8879358" y="4552072"/>
              <a:ext cx="252992" cy="229548"/>
            </a:xfrm>
            <a:prstGeom prst="bentConnector2">
              <a:avLst/>
            </a:prstGeom>
            <a:ln w="28575">
              <a:solidFill>
                <a:schemeClr val="bg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4" name="Elbow Connector 423">
              <a:extLst>
                <a:ext uri="{FF2B5EF4-FFF2-40B4-BE49-F238E27FC236}">
                  <a16:creationId xmlns:a16="http://schemas.microsoft.com/office/drawing/2014/main" id="{8C12DBEE-9119-E687-12AE-4F54DD2F9145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7322511" y="4361210"/>
              <a:ext cx="518548" cy="328277"/>
            </a:xfrm>
            <a:prstGeom prst="bentConnector2">
              <a:avLst/>
            </a:prstGeom>
            <a:ln w="28575">
              <a:solidFill>
                <a:schemeClr val="bg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4" name="Straight Arrow Connector 393">
              <a:extLst>
                <a:ext uri="{FF2B5EF4-FFF2-40B4-BE49-F238E27FC236}">
                  <a16:creationId xmlns:a16="http://schemas.microsoft.com/office/drawing/2014/main" id="{296AC102-0DC9-9CA8-A46D-84AEF8599F88}"/>
                </a:ext>
              </a:extLst>
            </p:cNvPr>
            <p:cNvCxnSpPr/>
            <p:nvPr/>
          </p:nvCxnSpPr>
          <p:spPr>
            <a:xfrm flipV="1">
              <a:off x="6261052" y="4187510"/>
              <a:ext cx="365760" cy="0"/>
            </a:xfrm>
            <a:prstGeom prst="straightConnector1">
              <a:avLst/>
            </a:prstGeom>
            <a:ln w="28575">
              <a:solidFill>
                <a:schemeClr val="bg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2" name="TextBox 421">
            <a:extLst>
              <a:ext uri="{FF2B5EF4-FFF2-40B4-BE49-F238E27FC236}">
                <a16:creationId xmlns:a16="http://schemas.microsoft.com/office/drawing/2014/main" id="{C2019ECA-1D43-2798-7640-624AE67C748A}"/>
              </a:ext>
            </a:extLst>
          </p:cNvPr>
          <p:cNvSpPr txBox="1"/>
          <p:nvPr/>
        </p:nvSpPr>
        <p:spPr>
          <a:xfrm>
            <a:off x="6156892" y="4747081"/>
            <a:ext cx="6944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R[rs2]</a:t>
            </a:r>
            <a:endParaRPr lang="en-US" sz="2000" dirty="0">
              <a:solidFill>
                <a:schemeClr val="bg1"/>
              </a:solidFill>
              <a:latin typeface="18 VAG Rounded Light   0239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A1D8640-1BD8-BEED-DD26-8BB1044FBB16}"/>
              </a:ext>
            </a:extLst>
          </p:cNvPr>
          <p:cNvSpPr txBox="1"/>
          <p:nvPr/>
        </p:nvSpPr>
        <p:spPr>
          <a:xfrm>
            <a:off x="4789384" y="4884927"/>
            <a:ext cx="94929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imm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[31:0]</a:t>
            </a:r>
            <a:endParaRPr lang="en-US" sz="2000" dirty="0">
              <a:solidFill>
                <a:schemeClr val="bg1"/>
              </a:solidFill>
              <a:latin typeface="18 VAG Rounded Light   02390" pitchFamily="2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F8A3D43-23D6-8073-FA9C-E13A73CB5D24}"/>
              </a:ext>
            </a:extLst>
          </p:cNvPr>
          <p:cNvSpPr txBox="1"/>
          <p:nvPr/>
        </p:nvSpPr>
        <p:spPr>
          <a:xfrm>
            <a:off x="1733676" y="3669569"/>
            <a:ext cx="35458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pc</a:t>
            </a:r>
            <a:endParaRPr lang="en-US" sz="2000" dirty="0">
              <a:solidFill>
                <a:schemeClr val="bg1"/>
              </a:solidFill>
              <a:latin typeface="18 VAG Rounded Light   02390" pitchFamily="2" charset="0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27B03F4-4F70-EB67-2FC8-0AEE5100B90D}"/>
              </a:ext>
            </a:extLst>
          </p:cNvPr>
          <p:cNvCxnSpPr>
            <a:cxnSpLocks/>
          </p:cNvCxnSpPr>
          <p:nvPr/>
        </p:nvCxnSpPr>
        <p:spPr>
          <a:xfrm flipV="1">
            <a:off x="1772305" y="3654124"/>
            <a:ext cx="365760" cy="0"/>
          </a:xfrm>
          <a:prstGeom prst="straightConnector1">
            <a:avLst/>
          </a:prstGeom>
          <a:ln w="28575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4EECC671-A924-2356-B7DC-DE13636CBDA5}"/>
              </a:ext>
            </a:extLst>
          </p:cNvPr>
          <p:cNvSpPr txBox="1"/>
          <p:nvPr/>
        </p:nvSpPr>
        <p:spPr>
          <a:xfrm>
            <a:off x="1968985" y="2379486"/>
            <a:ext cx="35458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+4</a:t>
            </a:r>
            <a:endParaRPr lang="en-US" sz="2000" dirty="0">
              <a:solidFill>
                <a:schemeClr val="bg1"/>
              </a:solidFill>
              <a:latin typeface="18 VAG Rounded Light   02390" pitchFamily="2" charset="0"/>
            </a:endParaRP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BA7E8C0-8665-164F-DB94-DAE69967F440}"/>
              </a:ext>
            </a:extLst>
          </p:cNvPr>
          <p:cNvCxnSpPr>
            <a:cxnSpLocks/>
          </p:cNvCxnSpPr>
          <p:nvPr/>
        </p:nvCxnSpPr>
        <p:spPr>
          <a:xfrm flipH="1">
            <a:off x="2270690" y="2496757"/>
            <a:ext cx="182880" cy="0"/>
          </a:xfrm>
          <a:prstGeom prst="line">
            <a:avLst/>
          </a:prstGeom>
          <a:ln w="19050">
            <a:solidFill>
              <a:schemeClr val="bg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74264EDC-6D20-221A-1FA0-C23197F903B2}"/>
              </a:ext>
            </a:extLst>
          </p:cNvPr>
          <p:cNvCxnSpPr>
            <a:cxnSpLocks/>
            <a:stCxn id="20" idx="0"/>
          </p:cNvCxnSpPr>
          <p:nvPr/>
        </p:nvCxnSpPr>
        <p:spPr>
          <a:xfrm rot="5400000" flipH="1" flipV="1">
            <a:off x="1830481" y="3046480"/>
            <a:ext cx="703576" cy="542602"/>
          </a:xfrm>
          <a:prstGeom prst="bentConnector3">
            <a:avLst>
              <a:gd name="adj1" fmla="val 100542"/>
            </a:avLst>
          </a:prstGeom>
          <a:ln w="28575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4" name="TextBox 473">
            <a:extLst>
              <a:ext uri="{FF2B5EF4-FFF2-40B4-BE49-F238E27FC236}">
                <a16:creationId xmlns:a16="http://schemas.microsoft.com/office/drawing/2014/main" id="{EADA092F-D4E9-20EF-B62D-834B9B1CF63B}"/>
              </a:ext>
            </a:extLst>
          </p:cNvPr>
          <p:cNvSpPr txBox="1"/>
          <p:nvPr/>
        </p:nvSpPr>
        <p:spPr>
          <a:xfrm>
            <a:off x="10106672" y="3711143"/>
            <a:ext cx="4395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mem</a:t>
            </a:r>
            <a:endParaRPr lang="en-US" sz="2000" dirty="0">
              <a:solidFill>
                <a:schemeClr val="bg1"/>
              </a:solidFill>
              <a:latin typeface="18 VAG Rounded Light   02390" pitchFamily="2" charset="0"/>
            </a:endParaRPr>
          </a:p>
        </p:txBody>
      </p:sp>
      <p:cxnSp>
        <p:nvCxnSpPr>
          <p:cNvPr id="477" name="Straight Arrow Connector 476">
            <a:extLst>
              <a:ext uri="{FF2B5EF4-FFF2-40B4-BE49-F238E27FC236}">
                <a16:creationId xmlns:a16="http://schemas.microsoft.com/office/drawing/2014/main" id="{D784A5C8-32E2-3AA1-3DDB-295CDDAE88B9}"/>
              </a:ext>
            </a:extLst>
          </p:cNvPr>
          <p:cNvCxnSpPr>
            <a:cxnSpLocks/>
          </p:cNvCxnSpPr>
          <p:nvPr/>
        </p:nvCxnSpPr>
        <p:spPr>
          <a:xfrm flipV="1">
            <a:off x="10142760" y="3707112"/>
            <a:ext cx="403456" cy="7631"/>
          </a:xfrm>
          <a:prstGeom prst="straightConnector1">
            <a:avLst/>
          </a:prstGeom>
          <a:ln w="28575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9" name="TextBox 478">
            <a:extLst>
              <a:ext uri="{FF2B5EF4-FFF2-40B4-BE49-F238E27FC236}">
                <a16:creationId xmlns:a16="http://schemas.microsoft.com/office/drawing/2014/main" id="{2DED7013-C5E9-CBB1-99CD-9964AAD09670}"/>
              </a:ext>
            </a:extLst>
          </p:cNvPr>
          <p:cNvSpPr txBox="1"/>
          <p:nvPr/>
        </p:nvSpPr>
        <p:spPr>
          <a:xfrm>
            <a:off x="10063299" y="2866316"/>
            <a:ext cx="52450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pc+4</a:t>
            </a:r>
            <a:endParaRPr lang="en-US" sz="2000" dirty="0">
              <a:solidFill>
                <a:schemeClr val="bg1"/>
              </a:solidFill>
              <a:latin typeface="18 VAG Rounded Light   02390" pitchFamily="2" charset="0"/>
            </a:endParaRPr>
          </a:p>
        </p:txBody>
      </p:sp>
      <p:grpSp>
        <p:nvGrpSpPr>
          <p:cNvPr id="473" name="Group 472">
            <a:extLst>
              <a:ext uri="{FF2B5EF4-FFF2-40B4-BE49-F238E27FC236}">
                <a16:creationId xmlns:a16="http://schemas.microsoft.com/office/drawing/2014/main" id="{A55CBC4E-3F99-6A1A-ED53-27D7DCB45B96}"/>
              </a:ext>
            </a:extLst>
          </p:cNvPr>
          <p:cNvGrpSpPr/>
          <p:nvPr/>
        </p:nvGrpSpPr>
        <p:grpSpPr>
          <a:xfrm>
            <a:off x="3802643" y="2375192"/>
            <a:ext cx="7334708" cy="1031999"/>
            <a:chOff x="3802643" y="2375192"/>
            <a:chExt cx="7334708" cy="1031999"/>
          </a:xfrm>
          <a:effectLst>
            <a:glow rad="101600">
              <a:srgbClr val="011223">
                <a:alpha val="75938"/>
              </a:srgbClr>
            </a:glow>
          </a:effectLst>
        </p:grpSpPr>
        <p:cxnSp>
          <p:nvCxnSpPr>
            <p:cNvPr id="63" name="Elbow Connector 62">
              <a:extLst>
                <a:ext uri="{FF2B5EF4-FFF2-40B4-BE49-F238E27FC236}">
                  <a16:creationId xmlns:a16="http://schemas.microsoft.com/office/drawing/2014/main" id="{E192C444-756E-E8CF-390A-6E0B4FE752FD}"/>
                </a:ext>
              </a:extLst>
            </p:cNvPr>
            <p:cNvCxnSpPr>
              <a:cxnSpLocks/>
              <a:stCxn id="184" idx="0"/>
            </p:cNvCxnSpPr>
            <p:nvPr/>
          </p:nvCxnSpPr>
          <p:spPr>
            <a:xfrm rot="16200000" flipH="1">
              <a:off x="3970539" y="2216906"/>
              <a:ext cx="657210" cy="993002"/>
            </a:xfrm>
            <a:prstGeom prst="bentConnector2">
              <a:avLst/>
            </a:prstGeom>
            <a:ln w="28575">
              <a:solidFill>
                <a:schemeClr val="bg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9" name="Straight Connector 458">
              <a:extLst>
                <a:ext uri="{FF2B5EF4-FFF2-40B4-BE49-F238E27FC236}">
                  <a16:creationId xmlns:a16="http://schemas.microsoft.com/office/drawing/2014/main" id="{66292F7A-6202-ABC8-7BBE-EE2DB8DD49CA}"/>
                </a:ext>
              </a:extLst>
            </p:cNvPr>
            <p:cNvCxnSpPr>
              <a:stCxn id="184" idx="0"/>
            </p:cNvCxnSpPr>
            <p:nvPr/>
          </p:nvCxnSpPr>
          <p:spPr>
            <a:xfrm>
              <a:off x="3802643" y="2384802"/>
              <a:ext cx="7334708" cy="0"/>
            </a:xfrm>
            <a:prstGeom prst="line">
              <a:avLst/>
            </a:prstGeom>
            <a:ln w="28575">
              <a:solidFill>
                <a:schemeClr val="bg1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8" name="Elbow Connector 467">
              <a:extLst>
                <a:ext uri="{FF2B5EF4-FFF2-40B4-BE49-F238E27FC236}">
                  <a16:creationId xmlns:a16="http://schemas.microsoft.com/office/drawing/2014/main" id="{19745264-D758-7058-338A-8FE0A2DA62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17058" y="2375192"/>
              <a:ext cx="320293" cy="1031999"/>
            </a:xfrm>
            <a:prstGeom prst="bentConnector2">
              <a:avLst/>
            </a:prstGeom>
            <a:ln w="28575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D5574E08-8C14-422C-BD9C-969F4F3B25C2}"/>
              </a:ext>
            </a:extLst>
          </p:cNvPr>
          <p:cNvCxnSpPr>
            <a:cxnSpLocks/>
          </p:cNvCxnSpPr>
          <p:nvPr/>
        </p:nvCxnSpPr>
        <p:spPr>
          <a:xfrm flipV="1">
            <a:off x="10664370" y="3759701"/>
            <a:ext cx="0" cy="1767040"/>
          </a:xfrm>
          <a:prstGeom prst="straightConnector1">
            <a:avLst/>
          </a:prstGeom>
          <a:ln w="127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AC1D377E-FE43-1B1D-FCF0-12F1B82B4052}"/>
              </a:ext>
            </a:extLst>
          </p:cNvPr>
          <p:cNvGrpSpPr/>
          <p:nvPr/>
        </p:nvGrpSpPr>
        <p:grpSpPr>
          <a:xfrm>
            <a:off x="1910968" y="2760283"/>
            <a:ext cx="5834958" cy="733940"/>
            <a:chOff x="1910968" y="2760283"/>
            <a:chExt cx="5834958" cy="733940"/>
          </a:xfrm>
        </p:grpSpPr>
        <p:cxnSp>
          <p:nvCxnSpPr>
            <p:cNvPr id="173" name="Elbow Connector 172">
              <a:extLst>
                <a:ext uri="{FF2B5EF4-FFF2-40B4-BE49-F238E27FC236}">
                  <a16:creationId xmlns:a16="http://schemas.microsoft.com/office/drawing/2014/main" id="{E390CF13-3728-8277-3D3E-B31B8898A532}"/>
                </a:ext>
              </a:extLst>
            </p:cNvPr>
            <p:cNvCxnSpPr/>
            <p:nvPr/>
          </p:nvCxnSpPr>
          <p:spPr>
            <a:xfrm flipV="1">
              <a:off x="1910968" y="2769647"/>
              <a:ext cx="1658892" cy="436843"/>
            </a:xfrm>
            <a:prstGeom prst="bentConnector4">
              <a:avLst>
                <a:gd name="adj1" fmla="val 100039"/>
                <a:gd name="adj2" fmla="val 45344"/>
              </a:avLst>
            </a:prstGeom>
            <a:ln w="28575">
              <a:solidFill>
                <a:schemeClr val="bg1"/>
              </a:solidFill>
              <a:headEnd type="oval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EABE00C5-6753-0E18-2457-6761BCF0A196}"/>
                </a:ext>
              </a:extLst>
            </p:cNvPr>
            <p:cNvCxnSpPr>
              <a:cxnSpLocks/>
            </p:cNvCxnSpPr>
            <p:nvPr/>
          </p:nvCxnSpPr>
          <p:spPr>
            <a:xfrm>
              <a:off x="3559699" y="2760283"/>
              <a:ext cx="4023360" cy="0"/>
            </a:xfrm>
            <a:prstGeom prst="line">
              <a:avLst/>
            </a:prstGeom>
            <a:ln w="28575">
              <a:solidFill>
                <a:schemeClr val="bg1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Elbow Connector 174">
              <a:extLst>
                <a:ext uri="{FF2B5EF4-FFF2-40B4-BE49-F238E27FC236}">
                  <a16:creationId xmlns:a16="http://schemas.microsoft.com/office/drawing/2014/main" id="{05891022-9DF5-AB96-D32B-08916867D915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7285314" y="3033611"/>
              <a:ext cx="733939" cy="187285"/>
            </a:xfrm>
            <a:prstGeom prst="bentConnector3">
              <a:avLst>
                <a:gd name="adj1" fmla="val 99835"/>
              </a:avLst>
            </a:prstGeom>
            <a:ln w="28575">
              <a:solidFill>
                <a:schemeClr val="bg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9" name="TextBox 178">
            <a:extLst>
              <a:ext uri="{FF2B5EF4-FFF2-40B4-BE49-F238E27FC236}">
                <a16:creationId xmlns:a16="http://schemas.microsoft.com/office/drawing/2014/main" id="{923F0568-E9E4-877A-7058-7E9A97713EC2}"/>
              </a:ext>
            </a:extLst>
          </p:cNvPr>
          <p:cNvSpPr txBox="1"/>
          <p:nvPr/>
        </p:nvSpPr>
        <p:spPr>
          <a:xfrm>
            <a:off x="9804538" y="1063996"/>
            <a:ext cx="23325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dirty="0">
                <a:solidFill>
                  <a:schemeClr val="accent4"/>
                </a:solidFill>
                <a:latin typeface="18 VAG Rounded Light   02390" pitchFamily="2" charset="0"/>
              </a:rPr>
              <a:t>Write </a:t>
            </a:r>
            <a:r>
              <a:rPr lang="en-US" sz="2000" b="1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PC + 4</a:t>
            </a:r>
            <a:r>
              <a:rPr lang="en-US" sz="2000" dirty="0">
                <a:solidFill>
                  <a:schemeClr val="accent4"/>
                </a:solidFill>
                <a:latin typeface="18 VAG Rounded Light   02390" pitchFamily="2" charset="0"/>
              </a:rPr>
              <a:t> to destination register.</a:t>
            </a:r>
          </a:p>
        </p:txBody>
      </p:sp>
      <p:sp>
        <p:nvSpPr>
          <p:cNvPr id="180" name="Trapezoid 179">
            <a:extLst>
              <a:ext uri="{FF2B5EF4-FFF2-40B4-BE49-F238E27FC236}">
                <a16:creationId xmlns:a16="http://schemas.microsoft.com/office/drawing/2014/main" id="{50CB0154-72BF-EC38-CA63-C0C6A1FBAE95}"/>
              </a:ext>
            </a:extLst>
          </p:cNvPr>
          <p:cNvSpPr/>
          <p:nvPr/>
        </p:nvSpPr>
        <p:spPr>
          <a:xfrm rot="5400000">
            <a:off x="10246632" y="3273351"/>
            <a:ext cx="873172" cy="267680"/>
          </a:xfrm>
          <a:prstGeom prst="trapezoid">
            <a:avLst>
              <a:gd name="adj" fmla="val 62818"/>
            </a:avLst>
          </a:prstGeom>
          <a:noFill/>
          <a:ln w="1905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vert270" rtlCol="0" anchor="ctr"/>
          <a:lstStyle/>
          <a:p>
            <a:pPr algn="ctr">
              <a:spcBef>
                <a:spcPts val="600"/>
              </a:spcBef>
            </a:pPr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  <a:p>
            <a:pPr algn="ctr">
              <a:spcBef>
                <a:spcPts val="600"/>
              </a:spcBef>
            </a:pPr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  <a:p>
            <a:pPr algn="ctr">
              <a:spcBef>
                <a:spcPts val="600"/>
              </a:spcBef>
            </a:pPr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308" name="Rectangle 307">
            <a:extLst>
              <a:ext uri="{FF2B5EF4-FFF2-40B4-BE49-F238E27FC236}">
                <a16:creationId xmlns:a16="http://schemas.microsoft.com/office/drawing/2014/main" id="{B5F21712-74F9-1B1C-C348-211340BF727D}"/>
              </a:ext>
            </a:extLst>
          </p:cNvPr>
          <p:cNvSpPr/>
          <p:nvPr/>
        </p:nvSpPr>
        <p:spPr>
          <a:xfrm>
            <a:off x="4805939" y="2918076"/>
            <a:ext cx="1440473" cy="1655090"/>
          </a:xfrm>
          <a:prstGeom prst="rect">
            <a:avLst/>
          </a:prstGeom>
          <a:noFill/>
          <a:ln w="28575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b"/>
          <a:lstStyle/>
          <a:p>
            <a:pPr>
              <a:spcBef>
                <a:spcPts val="400"/>
              </a:spcBef>
            </a:pPr>
            <a:r>
              <a:rPr lang="en-US" sz="1400" i="1" dirty="0" err="1">
                <a:solidFill>
                  <a:schemeClr val="bg1"/>
                </a:solidFill>
                <a:latin typeface="18 VAG Rounded Light   02390" pitchFamily="2" charset="0"/>
              </a:rPr>
              <a:t>dataW</a:t>
            </a:r>
            <a:endParaRPr lang="en-US" sz="1400" i="1" dirty="0">
              <a:solidFill>
                <a:schemeClr val="bg1"/>
              </a:solidFill>
              <a:latin typeface="18 VAG Rounded Light   02390" pitchFamily="2" charset="0"/>
            </a:endParaRPr>
          </a:p>
          <a:p>
            <a:pPr>
              <a:spcBef>
                <a:spcPts val="1000"/>
              </a:spcBef>
            </a:pPr>
            <a:r>
              <a:rPr lang="en-US" sz="1400" i="1" dirty="0" err="1">
                <a:solidFill>
                  <a:schemeClr val="bg1"/>
                </a:solidFill>
                <a:latin typeface="18 VAG Rounded Light   02390" pitchFamily="2" charset="0"/>
              </a:rPr>
              <a:t>rsW</a:t>
            </a:r>
            <a:endParaRPr lang="en-US" sz="1400" i="1" dirty="0">
              <a:solidFill>
                <a:schemeClr val="bg1"/>
              </a:solidFill>
              <a:latin typeface="18 VAG Rounded Light   02390" pitchFamily="2" charset="0"/>
            </a:endParaRPr>
          </a:p>
          <a:p>
            <a:pPr>
              <a:spcBef>
                <a:spcPts val="400"/>
              </a:spcBef>
              <a:tabLst>
                <a:tab pos="1249363" algn="r"/>
              </a:tabLst>
            </a:pPr>
            <a:r>
              <a:rPr lang="en-US" sz="1400" i="1" dirty="0">
                <a:solidFill>
                  <a:schemeClr val="bg1"/>
                </a:solidFill>
                <a:latin typeface="18 VAG Rounded Light   02390" pitchFamily="2" charset="0"/>
              </a:rPr>
              <a:t>rsR1	dataR1</a:t>
            </a:r>
          </a:p>
          <a:p>
            <a:pPr>
              <a:spcBef>
                <a:spcPts val="400"/>
              </a:spcBef>
              <a:tabLst>
                <a:tab pos="1249363" algn="r"/>
              </a:tabLst>
            </a:pPr>
            <a:r>
              <a:rPr lang="en-US" sz="1400" i="1" dirty="0">
                <a:solidFill>
                  <a:schemeClr val="bg1"/>
                </a:solidFill>
                <a:latin typeface="18 VAG Rounded Light   02390" pitchFamily="2" charset="0"/>
              </a:rPr>
              <a:t>rsR2	</a:t>
            </a:r>
          </a:p>
          <a:p>
            <a:pPr>
              <a:spcBef>
                <a:spcPts val="400"/>
              </a:spcBef>
              <a:tabLst>
                <a:tab pos="1249363" algn="r"/>
              </a:tabLst>
            </a:pPr>
            <a:r>
              <a:rPr lang="en-US" sz="1400" i="1" dirty="0">
                <a:solidFill>
                  <a:schemeClr val="bg1"/>
                </a:solidFill>
                <a:latin typeface="18 VAG Rounded Light   02390" pitchFamily="2" charset="0"/>
              </a:rPr>
              <a:t>	dataR2</a:t>
            </a:r>
          </a:p>
          <a:p>
            <a:r>
              <a:rPr lang="en-US" sz="16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Reg[]</a:t>
            </a: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CD295204-4CA2-FED3-4ABC-4B0EE63D057A}"/>
              </a:ext>
            </a:extLst>
          </p:cNvPr>
          <p:cNvSpPr txBox="1"/>
          <p:nvPr/>
        </p:nvSpPr>
        <p:spPr>
          <a:xfrm>
            <a:off x="657480" y="2967174"/>
            <a:ext cx="52450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pc+4</a:t>
            </a:r>
            <a:endParaRPr lang="en-US" sz="2000" dirty="0">
              <a:solidFill>
                <a:schemeClr val="bg1"/>
              </a:solidFill>
              <a:latin typeface="18 VAG Rounded Light   02390" pitchFamily="2" charset="0"/>
            </a:endParaRPr>
          </a:p>
        </p:txBody>
      </p:sp>
      <p:cxnSp>
        <p:nvCxnSpPr>
          <p:cNvPr id="196" name="Straight Connector 195">
            <a:extLst>
              <a:ext uri="{FF2B5EF4-FFF2-40B4-BE49-F238E27FC236}">
                <a16:creationId xmlns:a16="http://schemas.microsoft.com/office/drawing/2014/main" id="{5B1182A6-0946-CC24-2378-F3DAB18A8640}"/>
              </a:ext>
            </a:extLst>
          </p:cNvPr>
          <p:cNvCxnSpPr/>
          <p:nvPr/>
        </p:nvCxnSpPr>
        <p:spPr>
          <a:xfrm flipV="1">
            <a:off x="6024448" y="4561851"/>
            <a:ext cx="0" cy="118145"/>
          </a:xfrm>
          <a:prstGeom prst="line">
            <a:avLst/>
          </a:prstGeom>
          <a:ln w="19050">
            <a:solidFill>
              <a:schemeClr val="accent6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925026AB-7D2A-D0EF-F142-A77473C9B9DA}"/>
              </a:ext>
            </a:extLst>
          </p:cNvPr>
          <p:cNvGrpSpPr/>
          <p:nvPr/>
        </p:nvGrpSpPr>
        <p:grpSpPr>
          <a:xfrm>
            <a:off x="447040" y="2119597"/>
            <a:ext cx="10102338" cy="1848344"/>
            <a:chOff x="447040" y="2119597"/>
            <a:chExt cx="10102338" cy="1848344"/>
          </a:xfrm>
        </p:grpSpPr>
        <p:cxnSp>
          <p:nvCxnSpPr>
            <p:cNvPr id="198" name="Elbow Connector 197">
              <a:extLst>
                <a:ext uri="{FF2B5EF4-FFF2-40B4-BE49-F238E27FC236}">
                  <a16:creationId xmlns:a16="http://schemas.microsoft.com/office/drawing/2014/main" id="{2FF5A0BA-239C-0DE4-7D12-E323633E58EA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47086" y="2119598"/>
              <a:ext cx="8482220" cy="1848343"/>
            </a:xfrm>
            <a:prstGeom prst="bentConnector3">
              <a:avLst>
                <a:gd name="adj1" fmla="val -51"/>
              </a:avLst>
            </a:prstGeom>
            <a:ln w="28575">
              <a:solidFill>
                <a:schemeClr val="bg1"/>
              </a:solidFill>
              <a:headEnd type="oval"/>
              <a:tailEnd type="none" w="lg" len="lg"/>
            </a:ln>
            <a:effectLst>
              <a:glow rad="101600">
                <a:srgbClr val="00152A">
                  <a:alpha val="67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Elbow Connector 198">
              <a:extLst>
                <a:ext uri="{FF2B5EF4-FFF2-40B4-BE49-F238E27FC236}">
                  <a16:creationId xmlns:a16="http://schemas.microsoft.com/office/drawing/2014/main" id="{6DE7245E-F14F-0A55-B565-147B42004D61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-147367" y="2714004"/>
              <a:ext cx="1656098" cy="467284"/>
            </a:xfrm>
            <a:prstGeom prst="bentConnector2">
              <a:avLst/>
            </a:prstGeom>
            <a:ln w="28575">
              <a:solidFill>
                <a:schemeClr val="bg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Arrow Connector 199">
              <a:extLst>
                <a:ext uri="{FF2B5EF4-FFF2-40B4-BE49-F238E27FC236}">
                  <a16:creationId xmlns:a16="http://schemas.microsoft.com/office/drawing/2014/main" id="{D0073840-E02A-52B9-F367-4C03ECD922AC}"/>
                </a:ext>
              </a:extLst>
            </p:cNvPr>
            <p:cNvCxnSpPr>
              <a:cxnSpLocks/>
            </p:cNvCxnSpPr>
            <p:nvPr/>
          </p:nvCxnSpPr>
          <p:spPr>
            <a:xfrm>
              <a:off x="8929306" y="3376628"/>
              <a:ext cx="1620072" cy="0"/>
            </a:xfrm>
            <a:prstGeom prst="straightConnector1">
              <a:avLst/>
            </a:prstGeom>
            <a:ln w="28575">
              <a:solidFill>
                <a:schemeClr val="bg1"/>
              </a:solidFill>
              <a:headEnd type="oval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A6728D6E-14E2-4111-6D75-42E00F8944D3}"/>
              </a:ext>
            </a:extLst>
          </p:cNvPr>
          <p:cNvSpPr txBox="1"/>
          <p:nvPr/>
        </p:nvSpPr>
        <p:spPr>
          <a:xfrm>
            <a:off x="2976993" y="1063996"/>
            <a:ext cx="24484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dirty="0">
                <a:solidFill>
                  <a:schemeClr val="accent5"/>
                </a:solidFill>
                <a:latin typeface="18 VAG Rounded Light   02390" pitchFamily="2" charset="0"/>
              </a:rPr>
              <a:t>Generate 12-bit </a:t>
            </a:r>
            <a:r>
              <a:rPr lang="en-US" sz="20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imm</a:t>
            </a:r>
            <a:r>
              <a:rPr lang="en-US" sz="2000" dirty="0">
                <a:solidFill>
                  <a:schemeClr val="accent5"/>
                </a:solidFill>
                <a:latin typeface="18 VAG Rounded Light   02390" pitchFamily="2" charset="0"/>
              </a:rPr>
              <a:t> (</a:t>
            </a:r>
            <a:r>
              <a:rPr lang="en-US" sz="20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000" dirty="0">
                <a:solidFill>
                  <a:schemeClr val="accent5"/>
                </a:solidFill>
                <a:latin typeface="18 VAG Rounded Light   02390" pitchFamily="2" charset="0"/>
              </a:rPr>
              <a:t>-Format).</a:t>
            </a:r>
          </a:p>
        </p:txBody>
      </p:sp>
      <p:sp>
        <p:nvSpPr>
          <p:cNvPr id="206" name="Trapezoid 205">
            <a:extLst>
              <a:ext uri="{FF2B5EF4-FFF2-40B4-BE49-F238E27FC236}">
                <a16:creationId xmlns:a16="http://schemas.microsoft.com/office/drawing/2014/main" id="{33B91885-5AE4-C6B6-F7D4-2831A6613805}"/>
              </a:ext>
            </a:extLst>
          </p:cNvPr>
          <p:cNvSpPr/>
          <p:nvPr/>
        </p:nvSpPr>
        <p:spPr>
          <a:xfrm rot="5400000">
            <a:off x="7564091" y="3537944"/>
            <a:ext cx="598172" cy="234496"/>
          </a:xfrm>
          <a:prstGeom prst="trapezoid">
            <a:avLst>
              <a:gd name="adj" fmla="val 62818"/>
            </a:avLst>
          </a:prstGeom>
          <a:noFill/>
          <a:ln w="1905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vert270" rtlCol="0" anchor="ctr"/>
          <a:lstStyle/>
          <a:p>
            <a:pPr algn="ctr">
              <a:spcBef>
                <a:spcPts val="600"/>
              </a:spcBef>
            </a:pPr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  <a:p>
            <a:pPr algn="ctr">
              <a:spcBef>
                <a:spcPts val="600"/>
              </a:spcBef>
            </a:pPr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grpSp>
        <p:nvGrpSpPr>
          <p:cNvPr id="185" name="Group 184">
            <a:extLst>
              <a:ext uri="{FF2B5EF4-FFF2-40B4-BE49-F238E27FC236}">
                <a16:creationId xmlns:a16="http://schemas.microsoft.com/office/drawing/2014/main" id="{E7D8FA51-FC30-2D66-2CFA-4F671BE729E5}"/>
              </a:ext>
            </a:extLst>
          </p:cNvPr>
          <p:cNvGrpSpPr/>
          <p:nvPr/>
        </p:nvGrpSpPr>
        <p:grpSpPr>
          <a:xfrm>
            <a:off x="7709119" y="3666625"/>
            <a:ext cx="585916" cy="88926"/>
            <a:chOff x="7709119" y="3666625"/>
            <a:chExt cx="585916" cy="88926"/>
          </a:xfrm>
        </p:grpSpPr>
        <p:cxnSp>
          <p:nvCxnSpPr>
            <p:cNvPr id="453" name="Straight Arrow Connector 452">
              <a:extLst>
                <a:ext uri="{FF2B5EF4-FFF2-40B4-BE49-F238E27FC236}">
                  <a16:creationId xmlns:a16="http://schemas.microsoft.com/office/drawing/2014/main" id="{188D47C7-2C0A-0951-A382-AD9468AF917C}"/>
                </a:ext>
              </a:extLst>
            </p:cNvPr>
            <p:cNvCxnSpPr>
              <a:cxnSpLocks/>
            </p:cNvCxnSpPr>
            <p:nvPr/>
          </p:nvCxnSpPr>
          <p:spPr>
            <a:xfrm>
              <a:off x="7993283" y="3671810"/>
              <a:ext cx="301752" cy="1490"/>
            </a:xfrm>
            <a:prstGeom prst="straightConnector1">
              <a:avLst/>
            </a:prstGeom>
            <a:ln w="57150">
              <a:solidFill>
                <a:schemeClr val="accent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5" name="Freeform 454">
              <a:extLst>
                <a:ext uri="{FF2B5EF4-FFF2-40B4-BE49-F238E27FC236}">
                  <a16:creationId xmlns:a16="http://schemas.microsoft.com/office/drawing/2014/main" id="{C90207DA-1FDB-F423-9DE6-79A29A0EF339}"/>
                </a:ext>
              </a:extLst>
            </p:cNvPr>
            <p:cNvSpPr/>
            <p:nvPr/>
          </p:nvSpPr>
          <p:spPr>
            <a:xfrm flipV="1">
              <a:off x="7709119" y="3666625"/>
              <a:ext cx="310910" cy="88926"/>
            </a:xfrm>
            <a:custGeom>
              <a:avLst/>
              <a:gdLst>
                <a:gd name="connsiteX0" fmla="*/ 0 w 532436"/>
                <a:gd name="connsiteY0" fmla="*/ 0 h 219937"/>
                <a:gd name="connsiteX1" fmla="*/ 57874 w 532436"/>
                <a:gd name="connsiteY1" fmla="*/ 23150 h 219937"/>
                <a:gd name="connsiteX2" fmla="*/ 127322 w 532436"/>
                <a:gd name="connsiteY2" fmla="*/ 34724 h 219937"/>
                <a:gd name="connsiteX3" fmla="*/ 208344 w 532436"/>
                <a:gd name="connsiteY3" fmla="*/ 57874 h 219937"/>
                <a:gd name="connsiteX4" fmla="*/ 231494 w 532436"/>
                <a:gd name="connsiteY4" fmla="*/ 81023 h 219937"/>
                <a:gd name="connsiteX5" fmla="*/ 300942 w 532436"/>
                <a:gd name="connsiteY5" fmla="*/ 127322 h 219937"/>
                <a:gd name="connsiteX6" fmla="*/ 324091 w 532436"/>
                <a:gd name="connsiteY6" fmla="*/ 162046 h 219937"/>
                <a:gd name="connsiteX7" fmla="*/ 393539 w 532436"/>
                <a:gd name="connsiteY7" fmla="*/ 185195 h 219937"/>
                <a:gd name="connsiteX8" fmla="*/ 416689 w 532436"/>
                <a:gd name="connsiteY8" fmla="*/ 208345 h 219937"/>
                <a:gd name="connsiteX9" fmla="*/ 497712 w 532436"/>
                <a:gd name="connsiteY9" fmla="*/ 208345 h 219937"/>
                <a:gd name="connsiteX10" fmla="*/ 532436 w 532436"/>
                <a:gd name="connsiteY10" fmla="*/ 173621 h 219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32436" h="219937">
                  <a:moveTo>
                    <a:pt x="0" y="0"/>
                  </a:moveTo>
                  <a:cubicBezTo>
                    <a:pt x="19291" y="7717"/>
                    <a:pt x="37829" y="17683"/>
                    <a:pt x="57874" y="23150"/>
                  </a:cubicBezTo>
                  <a:cubicBezTo>
                    <a:pt x="80516" y="29325"/>
                    <a:pt x="104309" y="30121"/>
                    <a:pt x="127322" y="34724"/>
                  </a:cubicBezTo>
                  <a:cubicBezTo>
                    <a:pt x="163652" y="41990"/>
                    <a:pt x="175252" y="46843"/>
                    <a:pt x="208344" y="57874"/>
                  </a:cubicBezTo>
                  <a:cubicBezTo>
                    <a:pt x="216061" y="65590"/>
                    <a:pt x="222764" y="74475"/>
                    <a:pt x="231494" y="81023"/>
                  </a:cubicBezTo>
                  <a:cubicBezTo>
                    <a:pt x="253752" y="97716"/>
                    <a:pt x="300942" y="127322"/>
                    <a:pt x="300942" y="127322"/>
                  </a:cubicBezTo>
                  <a:cubicBezTo>
                    <a:pt x="308658" y="138897"/>
                    <a:pt x="312295" y="154673"/>
                    <a:pt x="324091" y="162046"/>
                  </a:cubicBezTo>
                  <a:cubicBezTo>
                    <a:pt x="344783" y="174979"/>
                    <a:pt x="393539" y="185195"/>
                    <a:pt x="393539" y="185195"/>
                  </a:cubicBezTo>
                  <a:cubicBezTo>
                    <a:pt x="401256" y="192912"/>
                    <a:pt x="407331" y="202730"/>
                    <a:pt x="416689" y="208345"/>
                  </a:cubicBezTo>
                  <a:cubicBezTo>
                    <a:pt x="450875" y="228856"/>
                    <a:pt x="459955" y="217784"/>
                    <a:pt x="497712" y="208345"/>
                  </a:cubicBezTo>
                  <a:lnTo>
                    <a:pt x="532436" y="173621"/>
                  </a:lnTo>
                </a:path>
              </a:pathLst>
            </a:custGeom>
            <a:noFill/>
            <a:ln w="57150">
              <a:solidFill>
                <a:schemeClr val="accent1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08" name="TextBox 507">
            <a:extLst>
              <a:ext uri="{FF2B5EF4-FFF2-40B4-BE49-F238E27FC236}">
                <a16:creationId xmlns:a16="http://schemas.microsoft.com/office/drawing/2014/main" id="{3BD02063-0306-A0B1-627C-FEA494F2BC45}"/>
              </a:ext>
            </a:extLst>
          </p:cNvPr>
          <p:cNvSpPr txBox="1"/>
          <p:nvPr/>
        </p:nvSpPr>
        <p:spPr>
          <a:xfrm>
            <a:off x="504032" y="3739819"/>
            <a:ext cx="4395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alu</a:t>
            </a:r>
            <a:endParaRPr lang="en-US" sz="2000" dirty="0">
              <a:solidFill>
                <a:schemeClr val="bg1"/>
              </a:solidFill>
              <a:latin typeface="18 VAG Rounded Light   02390" pitchFamily="2" charset="0"/>
            </a:endParaRPr>
          </a:p>
        </p:txBody>
      </p:sp>
      <p:sp>
        <p:nvSpPr>
          <p:cNvPr id="509" name="TextBox 508">
            <a:extLst>
              <a:ext uri="{FF2B5EF4-FFF2-40B4-BE49-F238E27FC236}">
                <a16:creationId xmlns:a16="http://schemas.microsoft.com/office/drawing/2014/main" id="{774AC5F3-0B17-C0DC-3AA6-ADA3D625215F}"/>
              </a:ext>
            </a:extLst>
          </p:cNvPr>
          <p:cNvSpPr txBox="1"/>
          <p:nvPr/>
        </p:nvSpPr>
        <p:spPr>
          <a:xfrm>
            <a:off x="504032" y="3739819"/>
            <a:ext cx="4395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alu</a:t>
            </a:r>
            <a:endParaRPr lang="en-US" sz="2000" dirty="0">
              <a:solidFill>
                <a:schemeClr val="bg1"/>
              </a:solidFill>
              <a:latin typeface="18 VAG Rounded Light   02390" pitchFamily="2" charset="0"/>
            </a:endParaRPr>
          </a:p>
        </p:txBody>
      </p:sp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B8AB7B9D-EF41-D6EB-7FA7-7152DFF617EF}"/>
              </a:ext>
            </a:extLst>
          </p:cNvPr>
          <p:cNvCxnSpPr>
            <a:cxnSpLocks/>
          </p:cNvCxnSpPr>
          <p:nvPr/>
        </p:nvCxnSpPr>
        <p:spPr>
          <a:xfrm>
            <a:off x="8861193" y="3967940"/>
            <a:ext cx="297442" cy="0"/>
          </a:xfrm>
          <a:prstGeom prst="straightConnector1">
            <a:avLst/>
          </a:prstGeom>
          <a:ln w="28575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9" name="Freeform 318">
            <a:extLst>
              <a:ext uri="{FF2B5EF4-FFF2-40B4-BE49-F238E27FC236}">
                <a16:creationId xmlns:a16="http://schemas.microsoft.com/office/drawing/2014/main" id="{50D48F20-2317-959C-0E0D-67B0974EEDE2}"/>
              </a:ext>
            </a:extLst>
          </p:cNvPr>
          <p:cNvSpPr>
            <a:spLocks/>
          </p:cNvSpPr>
          <p:nvPr/>
        </p:nvSpPr>
        <p:spPr>
          <a:xfrm>
            <a:off x="8279464" y="3549544"/>
            <a:ext cx="581729" cy="1053232"/>
          </a:xfrm>
          <a:custGeom>
            <a:avLst/>
            <a:gdLst>
              <a:gd name="connsiteX0" fmla="*/ 0 w 1793965"/>
              <a:gd name="connsiteY0" fmla="*/ 0 h 4650377"/>
              <a:gd name="connsiteX1" fmla="*/ 0 w 1793965"/>
              <a:gd name="connsiteY1" fmla="*/ 1898469 h 4650377"/>
              <a:gd name="connsiteX2" fmla="*/ 478971 w 1793965"/>
              <a:gd name="connsiteY2" fmla="*/ 2333897 h 4650377"/>
              <a:gd name="connsiteX3" fmla="*/ 0 w 1793965"/>
              <a:gd name="connsiteY3" fmla="*/ 2778034 h 4650377"/>
              <a:gd name="connsiteX4" fmla="*/ 0 w 1793965"/>
              <a:gd name="connsiteY4" fmla="*/ 4650377 h 4650377"/>
              <a:gd name="connsiteX5" fmla="*/ 1793965 w 1793965"/>
              <a:gd name="connsiteY5" fmla="*/ 3666309 h 4650377"/>
              <a:gd name="connsiteX6" fmla="*/ 1793965 w 1793965"/>
              <a:gd name="connsiteY6" fmla="*/ 984069 h 4650377"/>
              <a:gd name="connsiteX7" fmla="*/ 0 w 1793965"/>
              <a:gd name="connsiteY7" fmla="*/ 0 h 4650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3965" h="4650377">
                <a:moveTo>
                  <a:pt x="0" y="0"/>
                </a:moveTo>
                <a:lnTo>
                  <a:pt x="0" y="1898469"/>
                </a:lnTo>
                <a:lnTo>
                  <a:pt x="478971" y="2333897"/>
                </a:lnTo>
                <a:lnTo>
                  <a:pt x="0" y="2778034"/>
                </a:lnTo>
                <a:lnTo>
                  <a:pt x="0" y="4650377"/>
                </a:lnTo>
                <a:lnTo>
                  <a:pt x="1793965" y="3666309"/>
                </a:lnTo>
                <a:lnTo>
                  <a:pt x="1793965" y="984069"/>
                </a:lnTo>
                <a:lnTo>
                  <a:pt x="0" y="0"/>
                </a:lnTo>
                <a:close/>
              </a:path>
            </a:pathLst>
          </a:custGeom>
          <a:noFill/>
          <a:ln w="28575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rtlCol="0" anchor="ctr"/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endParaRPr lang="en-US" sz="16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r">
              <a:spcBef>
                <a:spcPts val="600"/>
              </a:spcBef>
              <a:spcAft>
                <a:spcPts val="600"/>
              </a:spcAft>
            </a:pPr>
            <a:r>
              <a:rPr lang="en-US" sz="1600" dirty="0">
                <a:solidFill>
                  <a:schemeClr val="bg1"/>
                </a:solidFill>
                <a:latin typeface="18 VAG Rounded Light   02390" pitchFamily="2" charset="0"/>
              </a:rPr>
              <a:t>ALU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58BDDD07-83FB-44F9-08C2-952DDB5D4496}"/>
              </a:ext>
            </a:extLst>
          </p:cNvPr>
          <p:cNvSpPr txBox="1"/>
          <p:nvPr/>
        </p:nvSpPr>
        <p:spPr>
          <a:xfrm>
            <a:off x="2780297" y="5579638"/>
            <a:ext cx="1034257" cy="2425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inst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[31:0]</a:t>
            </a:r>
            <a:endParaRPr lang="en-US" sz="2000" dirty="0">
              <a:solidFill>
                <a:schemeClr val="bg1"/>
              </a:solidFill>
              <a:latin typeface="18 VAG Rounded Light   02390" pitchFamily="2" charset="0"/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96FFDCAE-DB39-DE96-9CAC-BD346E672D92}"/>
              </a:ext>
            </a:extLst>
          </p:cNvPr>
          <p:cNvSpPr txBox="1"/>
          <p:nvPr/>
        </p:nvSpPr>
        <p:spPr>
          <a:xfrm>
            <a:off x="588740" y="5560628"/>
            <a:ext cx="660758" cy="5136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1600" dirty="0" err="1">
                <a:solidFill>
                  <a:schemeClr val="accent3"/>
                </a:solidFill>
                <a:latin typeface="18 VAG Rounded Light   02390" pitchFamily="2" charset="0"/>
              </a:rPr>
              <a:t>PCSel</a:t>
            </a:r>
            <a:br>
              <a:rPr lang="en-US" sz="1600" dirty="0">
                <a:solidFill>
                  <a:schemeClr val="accent3"/>
                </a:solidFill>
                <a:latin typeface="18 VAG Rounded Light   02390" pitchFamily="2" charset="0"/>
              </a:rPr>
            </a:br>
            <a:r>
              <a:rPr lang="en-US" sz="1600" dirty="0">
                <a:solidFill>
                  <a:schemeClr val="accent2"/>
                </a:solidFill>
                <a:latin typeface="18 VAG Rounded Light   02390" pitchFamily="2" charset="0"/>
              </a:rPr>
              <a:t>taken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286AFF33-2418-EB86-78B4-18FD76AA082A}"/>
              </a:ext>
            </a:extLst>
          </p:cNvPr>
          <p:cNvSpPr txBox="1"/>
          <p:nvPr/>
        </p:nvSpPr>
        <p:spPr>
          <a:xfrm>
            <a:off x="6409181" y="5555777"/>
            <a:ext cx="502061" cy="408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1200" dirty="0" err="1">
                <a:solidFill>
                  <a:schemeClr val="accent3"/>
                </a:solidFill>
                <a:latin typeface="18 VAG Rounded Light   02390" pitchFamily="2" charset="0"/>
              </a:rPr>
              <a:t>BrUn</a:t>
            </a:r>
            <a:endParaRPr lang="en-US" sz="1200" dirty="0">
              <a:solidFill>
                <a:schemeClr val="accent3"/>
              </a:solidFill>
              <a:latin typeface="18 VAG Rounded Light   02390" pitchFamily="2" charset="0"/>
            </a:endParaRPr>
          </a:p>
          <a:p>
            <a:pPr algn="ctr">
              <a:lnSpc>
                <a:spcPct val="85000"/>
              </a:lnSpc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18 VAG Rounded Light   02390" pitchFamily="2" charset="0"/>
              </a:rPr>
              <a:t>*</a:t>
            </a: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EB1C63DD-FFC9-AC62-8027-E9F15D306C59}"/>
              </a:ext>
            </a:extLst>
          </p:cNvPr>
          <p:cNvSpPr txBox="1"/>
          <p:nvPr/>
        </p:nvSpPr>
        <p:spPr>
          <a:xfrm>
            <a:off x="6690773" y="5779625"/>
            <a:ext cx="556563" cy="2562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BrEq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83C90D57-4464-6C7B-EF0A-C3CFB023EDC4}"/>
              </a:ext>
            </a:extLst>
          </p:cNvPr>
          <p:cNvSpPr txBox="1"/>
          <p:nvPr/>
        </p:nvSpPr>
        <p:spPr>
          <a:xfrm>
            <a:off x="6954558" y="5545178"/>
            <a:ext cx="556563" cy="2562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BrLT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34BE7422-6E72-1197-C110-79BB9C4A3AEC}"/>
              </a:ext>
            </a:extLst>
          </p:cNvPr>
          <p:cNvGrpSpPr/>
          <p:nvPr/>
        </p:nvGrpSpPr>
        <p:grpSpPr>
          <a:xfrm>
            <a:off x="4062897" y="5516420"/>
            <a:ext cx="6835926" cy="565283"/>
            <a:chOff x="4062897" y="5516420"/>
            <a:chExt cx="6835926" cy="565283"/>
          </a:xfrm>
        </p:grpSpPr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34CFC27B-C87E-C761-9695-315673F2180A}"/>
                </a:ext>
              </a:extLst>
            </p:cNvPr>
            <p:cNvSpPr txBox="1"/>
            <p:nvPr/>
          </p:nvSpPr>
          <p:spPr>
            <a:xfrm>
              <a:off x="4062897" y="5552119"/>
              <a:ext cx="817853" cy="5201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85000"/>
                </a:lnSpc>
              </a:pPr>
              <a:r>
                <a:rPr lang="en-US" sz="1600" dirty="0" err="1">
                  <a:solidFill>
                    <a:schemeClr val="accent3"/>
                  </a:solidFill>
                  <a:latin typeface="18 VAG Rounded Light   02390" pitchFamily="2" charset="0"/>
                </a:rPr>
                <a:t>ImmSel</a:t>
              </a:r>
              <a:endParaRPr lang="en-US" sz="1600" dirty="0">
                <a:solidFill>
                  <a:schemeClr val="accent3"/>
                </a:solidFill>
                <a:latin typeface="18 VAG Rounded Light   02390" pitchFamily="2" charset="0"/>
              </a:endParaRPr>
            </a:p>
            <a:p>
              <a:pPr algn="ctr">
                <a:lnSpc>
                  <a:spcPct val="85000"/>
                </a:lnSpc>
              </a:pPr>
              <a:r>
                <a:rPr lang="en-US" sz="1600" b="1" dirty="0">
                  <a:solidFill>
                    <a:schemeClr val="accent5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I</a:t>
              </a:r>
            </a:p>
          </p:txBody>
        </p: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A767AE00-DDDD-3635-98DE-78BB3F1AB5CB}"/>
                </a:ext>
              </a:extLst>
            </p:cNvPr>
            <p:cNvSpPr txBox="1"/>
            <p:nvPr/>
          </p:nvSpPr>
          <p:spPr>
            <a:xfrm>
              <a:off x="5333604" y="5554208"/>
              <a:ext cx="885179" cy="5136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85000"/>
                </a:lnSpc>
              </a:pPr>
              <a:r>
                <a:rPr lang="en-US" sz="1600" dirty="0" err="1">
                  <a:solidFill>
                    <a:schemeClr val="accent3"/>
                  </a:solidFill>
                  <a:latin typeface="18 VAG Rounded Light   02390" pitchFamily="2" charset="0"/>
                </a:rPr>
                <a:t>RegWEn</a:t>
              </a:r>
              <a:br>
                <a:rPr lang="en-US" sz="1600" dirty="0">
                  <a:solidFill>
                    <a:schemeClr val="accent3"/>
                  </a:solidFill>
                  <a:latin typeface="18 VAG Rounded Light   02390" pitchFamily="2" charset="0"/>
                </a:rPr>
              </a:br>
              <a:r>
                <a:rPr lang="en-US" sz="1600" dirty="0">
                  <a:solidFill>
                    <a:schemeClr val="accent4"/>
                  </a:solidFill>
                  <a:latin typeface="18 VAG Rounded Light   02390" pitchFamily="2" charset="0"/>
                </a:rPr>
                <a:t>1</a:t>
              </a:r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B45D7964-B08E-7337-5F92-7F3EAEA5C1B2}"/>
                </a:ext>
              </a:extLst>
            </p:cNvPr>
            <p:cNvSpPr txBox="1"/>
            <p:nvPr/>
          </p:nvSpPr>
          <p:spPr>
            <a:xfrm>
              <a:off x="7558332" y="5524627"/>
              <a:ext cx="449161" cy="4083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85000"/>
                </a:lnSpc>
              </a:pPr>
              <a:r>
                <a:rPr lang="en-US" sz="1200" dirty="0" err="1">
                  <a:solidFill>
                    <a:schemeClr val="accent3"/>
                  </a:solidFill>
                  <a:latin typeface="18 VAG Rounded Light   02390" pitchFamily="2" charset="0"/>
                </a:rPr>
                <a:t>Bsel</a:t>
              </a:r>
              <a:endParaRPr lang="en-US" sz="1200" dirty="0">
                <a:solidFill>
                  <a:schemeClr val="accent3"/>
                </a:solidFill>
                <a:latin typeface="18 VAG Rounded Light   02390" pitchFamily="2" charset="0"/>
              </a:endParaRPr>
            </a:p>
            <a:p>
              <a:pPr algn="ctr">
                <a:lnSpc>
                  <a:spcPct val="85000"/>
                </a:lnSpc>
              </a:pPr>
              <a:r>
                <a:rPr lang="en-US" sz="1200" dirty="0">
                  <a:solidFill>
                    <a:schemeClr val="accent5"/>
                  </a:solidFill>
                  <a:latin typeface="18 VAG Rounded Light   02390" pitchFamily="2" charset="0"/>
                </a:rPr>
                <a:t>1</a:t>
              </a:r>
            </a:p>
          </p:txBody>
        </p: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03D368F6-6752-B023-A559-CFCBEED38623}"/>
                </a:ext>
              </a:extLst>
            </p:cNvPr>
            <p:cNvSpPr txBox="1"/>
            <p:nvPr/>
          </p:nvSpPr>
          <p:spPr>
            <a:xfrm>
              <a:off x="7954131" y="5516420"/>
              <a:ext cx="460382" cy="5652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85000"/>
                </a:lnSpc>
              </a:pPr>
              <a:r>
                <a:rPr lang="en-US" sz="1200" dirty="0" err="1">
                  <a:solidFill>
                    <a:schemeClr val="accent3"/>
                  </a:solidFill>
                  <a:latin typeface="18 VAG Rounded Light   02390" pitchFamily="2" charset="0"/>
                </a:rPr>
                <a:t>Asel</a:t>
              </a:r>
              <a:endParaRPr lang="en-US" sz="1200" dirty="0">
                <a:solidFill>
                  <a:schemeClr val="accent3"/>
                </a:solidFill>
                <a:latin typeface="18 VAG Rounded Light   02390" pitchFamily="2" charset="0"/>
              </a:endParaRPr>
            </a:p>
            <a:p>
              <a:pPr algn="ctr">
                <a:lnSpc>
                  <a:spcPct val="85000"/>
                </a:lnSpc>
              </a:pPr>
              <a:r>
                <a:rPr lang="en-US" sz="1200" dirty="0">
                  <a:solidFill>
                    <a:schemeClr val="accent1"/>
                  </a:solidFill>
                  <a:latin typeface="18 VAG Rounded Light   02390" pitchFamily="2" charset="0"/>
                </a:rPr>
                <a:t>0</a:t>
              </a:r>
            </a:p>
            <a:p>
              <a:pPr algn="ctr">
                <a:lnSpc>
                  <a:spcPct val="85000"/>
                </a:lnSpc>
              </a:pPr>
              <a:endParaRPr lang="en-US" sz="1200" dirty="0">
                <a:solidFill>
                  <a:schemeClr val="accent5"/>
                </a:solidFill>
                <a:latin typeface="18 VAG Rounded Light   02390" pitchFamily="2" charset="0"/>
              </a:endParaRPr>
            </a:p>
          </p:txBody>
        </p: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C9526B5C-1486-25BF-8990-64DFEDD03924}"/>
                </a:ext>
              </a:extLst>
            </p:cNvPr>
            <p:cNvSpPr txBox="1"/>
            <p:nvPr/>
          </p:nvSpPr>
          <p:spPr>
            <a:xfrm>
              <a:off x="8421291" y="5536765"/>
              <a:ext cx="702436" cy="4609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85000"/>
                </a:lnSpc>
              </a:pPr>
              <a:r>
                <a:rPr lang="en-US" sz="1400" dirty="0" err="1">
                  <a:solidFill>
                    <a:schemeClr val="accent3"/>
                  </a:solidFill>
                  <a:latin typeface="18 VAG Rounded Light   02390" pitchFamily="2" charset="0"/>
                </a:rPr>
                <a:t>ALUSel</a:t>
              </a:r>
              <a:endParaRPr lang="en-US" sz="1400" dirty="0">
                <a:solidFill>
                  <a:schemeClr val="accent3"/>
                </a:solidFill>
                <a:latin typeface="18 VAG Rounded Light   02390" pitchFamily="2" charset="0"/>
              </a:endParaRPr>
            </a:p>
            <a:p>
              <a:pPr algn="ctr">
                <a:lnSpc>
                  <a:spcPct val="85000"/>
                </a:lnSpc>
              </a:pPr>
              <a:r>
                <a:rPr lang="en-US" sz="1400" dirty="0">
                  <a:solidFill>
                    <a:schemeClr val="accent1"/>
                  </a:solidFill>
                  <a:latin typeface="18 VAG Rounded Light   02390" pitchFamily="2" charset="0"/>
                </a:rPr>
                <a:t>Add</a:t>
              </a:r>
            </a:p>
          </p:txBody>
        </p: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3817E528-7E0F-259A-B2F7-C7190CE1D6CC}"/>
                </a:ext>
              </a:extLst>
            </p:cNvPr>
            <p:cNvSpPr txBox="1"/>
            <p:nvPr/>
          </p:nvSpPr>
          <p:spPr>
            <a:xfrm>
              <a:off x="9285659" y="5555777"/>
              <a:ext cx="817853" cy="4609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85000"/>
                </a:lnSpc>
              </a:pPr>
              <a:r>
                <a:rPr lang="en-US" sz="1400" dirty="0" err="1">
                  <a:solidFill>
                    <a:schemeClr val="accent3"/>
                  </a:solidFill>
                  <a:latin typeface="18 VAG Rounded Light   02390" pitchFamily="2" charset="0"/>
                </a:rPr>
                <a:t>MemRW</a:t>
              </a:r>
              <a:endParaRPr lang="en-US" sz="1400" dirty="0">
                <a:solidFill>
                  <a:schemeClr val="accent3"/>
                </a:solidFill>
                <a:latin typeface="18 VAG Rounded Light   02390" pitchFamily="2" charset="0"/>
              </a:endParaRPr>
            </a:p>
            <a:p>
              <a:pPr algn="ctr">
                <a:lnSpc>
                  <a:spcPct val="85000"/>
                </a:lnSpc>
              </a:pPr>
              <a:r>
                <a:rPr lang="en-US" sz="1400" dirty="0">
                  <a:solidFill>
                    <a:schemeClr val="accent6"/>
                  </a:solidFill>
                  <a:latin typeface="18 VAG Rounded Light   02390" pitchFamily="2" charset="0"/>
                </a:rPr>
                <a:t>Read</a:t>
              </a:r>
            </a:p>
          </p:txBody>
        </p:sp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A747E593-9C1C-57C0-5522-B8B0F52465B6}"/>
                </a:ext>
              </a:extLst>
            </p:cNvPr>
            <p:cNvSpPr txBox="1"/>
            <p:nvPr/>
          </p:nvSpPr>
          <p:spPr>
            <a:xfrm>
              <a:off x="10252492" y="5557253"/>
              <a:ext cx="646331" cy="4609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85000"/>
                </a:lnSpc>
              </a:pPr>
              <a:r>
                <a:rPr lang="en-US" sz="1400" dirty="0" err="1">
                  <a:solidFill>
                    <a:schemeClr val="accent3"/>
                  </a:solidFill>
                  <a:latin typeface="18 VAG Rounded Light   02390" pitchFamily="2" charset="0"/>
                </a:rPr>
                <a:t>WBSel</a:t>
              </a:r>
              <a:endParaRPr lang="en-US" sz="1400" dirty="0">
                <a:solidFill>
                  <a:schemeClr val="accent3"/>
                </a:solidFill>
                <a:latin typeface="18 VAG Rounded Light   02390" pitchFamily="2" charset="0"/>
              </a:endParaRPr>
            </a:p>
            <a:p>
              <a:pPr algn="ctr">
                <a:lnSpc>
                  <a:spcPct val="85000"/>
                </a:lnSpc>
              </a:pPr>
              <a:r>
                <a:rPr lang="en-US" sz="1400" dirty="0">
                  <a:solidFill>
                    <a:schemeClr val="accent4"/>
                  </a:solidFill>
                  <a:latin typeface="18 VAG Rounded Light   02390" pitchFamily="2" charset="0"/>
                </a:rPr>
                <a:t>2</a:t>
              </a:r>
            </a:p>
          </p:txBody>
        </p:sp>
      </p:grpSp>
      <p:sp>
        <p:nvSpPr>
          <p:cNvPr id="170" name="Rectangle 169">
            <a:extLst>
              <a:ext uri="{FF2B5EF4-FFF2-40B4-BE49-F238E27FC236}">
                <a16:creationId xmlns:a16="http://schemas.microsoft.com/office/drawing/2014/main" id="{8EE437E9-474B-1FD8-2D98-285CB154C0BA}"/>
              </a:ext>
            </a:extLst>
          </p:cNvPr>
          <p:cNvSpPr/>
          <p:nvPr/>
        </p:nvSpPr>
        <p:spPr>
          <a:xfrm>
            <a:off x="324172" y="5540557"/>
            <a:ext cx="10627823" cy="741060"/>
          </a:xfrm>
          <a:prstGeom prst="rect">
            <a:avLst/>
          </a:prstGeom>
          <a:noFill/>
          <a:ln w="28575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b"/>
          <a:lstStyle/>
          <a:p>
            <a:r>
              <a:rPr lang="en-US" sz="1600" b="1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Control Logic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272A1E6-D433-32F4-ACB5-70D3DB0F07CF}"/>
              </a:ext>
            </a:extLst>
          </p:cNvPr>
          <p:cNvGrpSpPr/>
          <p:nvPr/>
        </p:nvGrpSpPr>
        <p:grpSpPr>
          <a:xfrm>
            <a:off x="6249574" y="3670874"/>
            <a:ext cx="1513202" cy="94632"/>
            <a:chOff x="6249574" y="3681034"/>
            <a:chExt cx="1513202" cy="94632"/>
          </a:xfrm>
        </p:grpSpPr>
        <p:cxnSp>
          <p:nvCxnSpPr>
            <p:cNvPr id="22" name="Elbow Connector 21">
              <a:extLst>
                <a:ext uri="{FF2B5EF4-FFF2-40B4-BE49-F238E27FC236}">
                  <a16:creationId xmlns:a16="http://schemas.microsoft.com/office/drawing/2014/main" id="{57F680F9-733F-1029-2808-0A323DEE2E03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7031628" y="3044518"/>
              <a:ext cx="94632" cy="1367664"/>
            </a:xfrm>
            <a:prstGeom prst="bentConnector4">
              <a:avLst>
                <a:gd name="adj1" fmla="val -456294"/>
                <a:gd name="adj2" fmla="val 76963"/>
              </a:avLst>
            </a:prstGeom>
            <a:ln w="57150">
              <a:solidFill>
                <a:schemeClr val="accent1"/>
              </a:solidFill>
              <a:headEnd type="oval" w="sm" len="sm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F764357-71AB-7F1A-881A-874D05BA34BB}"/>
                </a:ext>
              </a:extLst>
            </p:cNvPr>
            <p:cNvCxnSpPr/>
            <p:nvPr/>
          </p:nvCxnSpPr>
          <p:spPr>
            <a:xfrm flipH="1" flipV="1">
              <a:off x="6249574" y="3687560"/>
              <a:ext cx="121965" cy="0"/>
            </a:xfrm>
            <a:prstGeom prst="line">
              <a:avLst/>
            </a:prstGeom>
            <a:ln w="57150">
              <a:solidFill>
                <a:schemeClr val="accent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A4149483-0972-C8CC-1662-67F081C7DD19}"/>
              </a:ext>
            </a:extLst>
          </p:cNvPr>
          <p:cNvSpPr txBox="1"/>
          <p:nvPr/>
        </p:nvSpPr>
        <p:spPr>
          <a:xfrm>
            <a:off x="3302715" y="3211102"/>
            <a:ext cx="1119217" cy="8053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Bef>
                <a:spcPts val="800"/>
              </a:spcBef>
            </a:pPr>
            <a:r>
              <a:rPr lang="en-US" sz="11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inst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[11:7]</a:t>
            </a:r>
          </a:p>
          <a:p>
            <a:pPr algn="l">
              <a:spcBef>
                <a:spcPts val="800"/>
              </a:spcBef>
            </a:pPr>
            <a:r>
              <a:rPr lang="en-US" sz="11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inst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[19:15]</a:t>
            </a:r>
          </a:p>
          <a:p>
            <a:pPr algn="l">
              <a:spcBef>
                <a:spcPts val="800"/>
              </a:spcBef>
            </a:pPr>
            <a:r>
              <a:rPr lang="en-US" sz="11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inst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[24:20]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D20941C-FF7E-AD24-D202-3B2C789E7B3C}"/>
              </a:ext>
            </a:extLst>
          </p:cNvPr>
          <p:cNvGrpSpPr/>
          <p:nvPr/>
        </p:nvGrpSpPr>
        <p:grpSpPr>
          <a:xfrm>
            <a:off x="7685590" y="4427042"/>
            <a:ext cx="599285" cy="120728"/>
            <a:chOff x="7685590" y="4427042"/>
            <a:chExt cx="599285" cy="120728"/>
          </a:xfrm>
        </p:grpSpPr>
        <p:cxnSp>
          <p:nvCxnSpPr>
            <p:cNvPr id="482" name="Straight Arrow Connector 481">
              <a:extLst>
                <a:ext uri="{FF2B5EF4-FFF2-40B4-BE49-F238E27FC236}">
                  <a16:creationId xmlns:a16="http://schemas.microsoft.com/office/drawing/2014/main" id="{2BC2698D-4180-316D-EF11-AEB0BB75F903}"/>
                </a:ext>
              </a:extLst>
            </p:cNvPr>
            <p:cNvCxnSpPr>
              <a:cxnSpLocks/>
            </p:cNvCxnSpPr>
            <p:nvPr/>
          </p:nvCxnSpPr>
          <p:spPr>
            <a:xfrm>
              <a:off x="7983123" y="4427042"/>
              <a:ext cx="301752" cy="1490"/>
            </a:xfrm>
            <a:prstGeom prst="straightConnector1">
              <a:avLst/>
            </a:prstGeom>
            <a:ln w="57150">
              <a:solidFill>
                <a:schemeClr val="accent5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3" name="Freeform 482">
              <a:extLst>
                <a:ext uri="{FF2B5EF4-FFF2-40B4-BE49-F238E27FC236}">
                  <a16:creationId xmlns:a16="http://schemas.microsoft.com/office/drawing/2014/main" id="{BCC18B0E-D24F-6946-CE3B-88B54E276EE6}"/>
                </a:ext>
              </a:extLst>
            </p:cNvPr>
            <p:cNvSpPr/>
            <p:nvPr/>
          </p:nvSpPr>
          <p:spPr>
            <a:xfrm>
              <a:off x="7685590" y="4433105"/>
              <a:ext cx="405114" cy="114665"/>
            </a:xfrm>
            <a:custGeom>
              <a:avLst/>
              <a:gdLst>
                <a:gd name="connsiteX0" fmla="*/ 0 w 405114"/>
                <a:gd name="connsiteY0" fmla="*/ 150471 h 162045"/>
                <a:gd name="connsiteX1" fmla="*/ 57873 w 405114"/>
                <a:gd name="connsiteY1" fmla="*/ 162045 h 162045"/>
                <a:gd name="connsiteX2" fmla="*/ 104172 w 405114"/>
                <a:gd name="connsiteY2" fmla="*/ 150471 h 162045"/>
                <a:gd name="connsiteX3" fmla="*/ 208344 w 405114"/>
                <a:gd name="connsiteY3" fmla="*/ 92597 h 162045"/>
                <a:gd name="connsiteX4" fmla="*/ 254643 w 405114"/>
                <a:gd name="connsiteY4" fmla="*/ 46298 h 162045"/>
                <a:gd name="connsiteX5" fmla="*/ 358815 w 405114"/>
                <a:gd name="connsiteY5" fmla="*/ 0 h 162045"/>
                <a:gd name="connsiteX6" fmla="*/ 405114 w 405114"/>
                <a:gd name="connsiteY6" fmla="*/ 0 h 162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5114" h="162045">
                  <a:moveTo>
                    <a:pt x="0" y="150471"/>
                  </a:moveTo>
                  <a:cubicBezTo>
                    <a:pt x="19291" y="154329"/>
                    <a:pt x="38200" y="162045"/>
                    <a:pt x="57873" y="162045"/>
                  </a:cubicBezTo>
                  <a:cubicBezTo>
                    <a:pt x="73781" y="162045"/>
                    <a:pt x="88876" y="154841"/>
                    <a:pt x="104172" y="150471"/>
                  </a:cubicBezTo>
                  <a:cubicBezTo>
                    <a:pt x="144925" y="138827"/>
                    <a:pt x="175184" y="125757"/>
                    <a:pt x="208344" y="92597"/>
                  </a:cubicBezTo>
                  <a:cubicBezTo>
                    <a:pt x="223777" y="77164"/>
                    <a:pt x="236483" y="58405"/>
                    <a:pt x="254643" y="46298"/>
                  </a:cubicBezTo>
                  <a:cubicBezTo>
                    <a:pt x="286113" y="25318"/>
                    <a:pt x="317492" y="0"/>
                    <a:pt x="358815" y="0"/>
                  </a:cubicBezTo>
                  <a:lnTo>
                    <a:pt x="405114" y="0"/>
                  </a:lnTo>
                </a:path>
              </a:pathLst>
            </a:custGeom>
            <a:noFill/>
            <a:ln w="57150">
              <a:solidFill>
                <a:schemeClr val="accent5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96" name="Group 495">
            <a:extLst>
              <a:ext uri="{FF2B5EF4-FFF2-40B4-BE49-F238E27FC236}">
                <a16:creationId xmlns:a16="http://schemas.microsoft.com/office/drawing/2014/main" id="{7A128932-3D64-FC7A-53D2-7A1534CAB7DE}"/>
              </a:ext>
            </a:extLst>
          </p:cNvPr>
          <p:cNvGrpSpPr/>
          <p:nvPr/>
        </p:nvGrpSpPr>
        <p:grpSpPr>
          <a:xfrm>
            <a:off x="3062789" y="3429000"/>
            <a:ext cx="4683140" cy="2108510"/>
            <a:chOff x="3062789" y="3429000"/>
            <a:chExt cx="4683140" cy="2108510"/>
          </a:xfrm>
        </p:grpSpPr>
        <p:grpSp>
          <p:nvGrpSpPr>
            <p:cNvPr id="458" name="Group 457">
              <a:extLst>
                <a:ext uri="{FF2B5EF4-FFF2-40B4-BE49-F238E27FC236}">
                  <a16:creationId xmlns:a16="http://schemas.microsoft.com/office/drawing/2014/main" id="{A31A1776-30EF-5745-7ACB-976CAC7F46BF}"/>
                </a:ext>
              </a:extLst>
            </p:cNvPr>
            <p:cNvGrpSpPr/>
            <p:nvPr/>
          </p:nvGrpSpPr>
          <p:grpSpPr>
            <a:xfrm>
              <a:off x="3191225" y="3688339"/>
              <a:ext cx="4554704" cy="1849171"/>
              <a:chOff x="3191225" y="3688339"/>
              <a:chExt cx="4554704" cy="1849171"/>
            </a:xfrm>
          </p:grpSpPr>
          <p:grpSp>
            <p:nvGrpSpPr>
              <p:cNvPr id="463" name="Group 462">
                <a:extLst>
                  <a:ext uri="{FF2B5EF4-FFF2-40B4-BE49-F238E27FC236}">
                    <a16:creationId xmlns:a16="http://schemas.microsoft.com/office/drawing/2014/main" id="{B59AFCB7-5DF2-DD6E-40B4-E457429A5789}"/>
                  </a:ext>
                </a:extLst>
              </p:cNvPr>
              <p:cNvGrpSpPr/>
              <p:nvPr/>
            </p:nvGrpSpPr>
            <p:grpSpPr>
              <a:xfrm>
                <a:off x="3191225" y="3962068"/>
                <a:ext cx="4554704" cy="1575442"/>
                <a:chOff x="3191225" y="3962068"/>
                <a:chExt cx="4554704" cy="1575442"/>
              </a:xfrm>
            </p:grpSpPr>
            <p:cxnSp>
              <p:nvCxnSpPr>
                <p:cNvPr id="470" name="Straight Arrow Connector 469">
                  <a:extLst>
                    <a:ext uri="{FF2B5EF4-FFF2-40B4-BE49-F238E27FC236}">
                      <a16:creationId xmlns:a16="http://schemas.microsoft.com/office/drawing/2014/main" id="{8D320BB4-CDAE-1E2B-F2D0-B9123651CDF0}"/>
                    </a:ext>
                  </a:extLst>
                </p:cNvPr>
                <p:cNvCxnSpPr/>
                <p:nvPr/>
              </p:nvCxnSpPr>
              <p:spPr>
                <a:xfrm>
                  <a:off x="3193946" y="3962068"/>
                  <a:ext cx="0" cy="1575442"/>
                </a:xfrm>
                <a:prstGeom prst="straightConnector1">
                  <a:avLst/>
                </a:prstGeom>
                <a:ln w="57150">
                  <a:solidFill>
                    <a:schemeClr val="accent5"/>
                  </a:solidFill>
                  <a:headEnd type="oval" w="sm" len="sm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1" name="Straight Arrow Connector 470">
                  <a:extLst>
                    <a:ext uri="{FF2B5EF4-FFF2-40B4-BE49-F238E27FC236}">
                      <a16:creationId xmlns:a16="http://schemas.microsoft.com/office/drawing/2014/main" id="{FB9892C6-451B-8C3C-6668-F4A5E684DE7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191225" y="5015025"/>
                  <a:ext cx="932688" cy="0"/>
                </a:xfrm>
                <a:prstGeom prst="straightConnector1">
                  <a:avLst/>
                </a:prstGeom>
                <a:ln w="57150">
                  <a:solidFill>
                    <a:schemeClr val="accent5"/>
                  </a:solidFill>
                  <a:headEnd type="oval" w="sm" len="sm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0" name="Elbow Connector 479">
                  <a:extLst>
                    <a:ext uri="{FF2B5EF4-FFF2-40B4-BE49-F238E27FC236}">
                      <a16:creationId xmlns:a16="http://schemas.microsoft.com/office/drawing/2014/main" id="{A97FB7C6-0591-0F2F-464C-A2C43D0C58F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 flipH="1">
                  <a:off x="4808959" y="4530234"/>
                  <a:ext cx="2936970" cy="596712"/>
                </a:xfrm>
                <a:prstGeom prst="bentConnector3">
                  <a:avLst>
                    <a:gd name="adj1" fmla="val 92537"/>
                  </a:avLst>
                </a:prstGeom>
                <a:ln w="57150">
                  <a:solidFill>
                    <a:schemeClr val="accent5"/>
                  </a:solidFill>
                  <a:tailEnd type="triangle" w="med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64" name="Straight Arrow Connector 463">
                <a:extLst>
                  <a:ext uri="{FF2B5EF4-FFF2-40B4-BE49-F238E27FC236}">
                    <a16:creationId xmlns:a16="http://schemas.microsoft.com/office/drawing/2014/main" id="{0E8D1682-946F-BAEB-04C8-6EF2ED662466}"/>
                  </a:ext>
                </a:extLst>
              </p:cNvPr>
              <p:cNvCxnSpPr/>
              <p:nvPr/>
            </p:nvCxnSpPr>
            <p:spPr>
              <a:xfrm>
                <a:off x="3371521" y="3688339"/>
                <a:ext cx="1452348" cy="0"/>
              </a:xfrm>
              <a:prstGeom prst="straightConnector1">
                <a:avLst/>
              </a:prstGeom>
              <a:ln w="57150">
                <a:solidFill>
                  <a:schemeClr val="accent5"/>
                </a:solidFill>
                <a:headEnd type="oval" w="sm" len="sm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95" name="Elbow Connector 494">
              <a:extLst>
                <a:ext uri="{FF2B5EF4-FFF2-40B4-BE49-F238E27FC236}">
                  <a16:creationId xmlns:a16="http://schemas.microsoft.com/office/drawing/2014/main" id="{291B4E83-AEFE-AC82-7D15-F052079121A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62789" y="3429000"/>
              <a:ext cx="1765694" cy="524103"/>
            </a:xfrm>
            <a:prstGeom prst="bentConnector3">
              <a:avLst>
                <a:gd name="adj1" fmla="val 17967"/>
              </a:avLst>
            </a:prstGeom>
            <a:ln w="57150">
              <a:solidFill>
                <a:schemeClr val="accent5"/>
              </a:solidFill>
              <a:headEnd w="sm" len="sm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1" name="TextBox 510">
            <a:extLst>
              <a:ext uri="{FF2B5EF4-FFF2-40B4-BE49-F238E27FC236}">
                <a16:creationId xmlns:a16="http://schemas.microsoft.com/office/drawing/2014/main" id="{89D91D23-D8C3-8591-FFC8-0E62137D7629}"/>
              </a:ext>
            </a:extLst>
          </p:cNvPr>
          <p:cNvSpPr txBox="1"/>
          <p:nvPr/>
        </p:nvSpPr>
        <p:spPr>
          <a:xfrm>
            <a:off x="1733676" y="3663214"/>
            <a:ext cx="35458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pc</a:t>
            </a:r>
            <a:endParaRPr lang="en-US" sz="2000" dirty="0">
              <a:solidFill>
                <a:schemeClr val="accent2"/>
              </a:solidFill>
              <a:latin typeface="18 VAG Rounded Light   0239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62C29D-327A-985E-5416-F386083EFC8D}"/>
              </a:ext>
            </a:extLst>
          </p:cNvPr>
          <p:cNvSpPr txBox="1"/>
          <p:nvPr/>
        </p:nvSpPr>
        <p:spPr>
          <a:xfrm>
            <a:off x="3131237" y="4777354"/>
            <a:ext cx="103425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en-US" sz="110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inst</a:t>
            </a:r>
            <a:r>
              <a:rPr kumimoji="0" lang="en-US" sz="11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[31:7]</a:t>
            </a:r>
            <a:endParaRPr lang="en-US" sz="2000" dirty="0">
              <a:solidFill>
                <a:schemeClr val="bg1"/>
              </a:solidFill>
              <a:latin typeface="18 VAG Rounded Light   02390" pitchFamily="2" charset="0"/>
            </a:endParaRPr>
          </a:p>
        </p:txBody>
      </p:sp>
      <p:grpSp>
        <p:nvGrpSpPr>
          <p:cNvPr id="494" name="Group 493">
            <a:extLst>
              <a:ext uri="{FF2B5EF4-FFF2-40B4-BE49-F238E27FC236}">
                <a16:creationId xmlns:a16="http://schemas.microsoft.com/office/drawing/2014/main" id="{2E515216-42F0-25AE-921C-A4A6F0CED2A7}"/>
              </a:ext>
            </a:extLst>
          </p:cNvPr>
          <p:cNvGrpSpPr/>
          <p:nvPr/>
        </p:nvGrpSpPr>
        <p:grpSpPr>
          <a:xfrm>
            <a:off x="446990" y="2086108"/>
            <a:ext cx="8482270" cy="1881832"/>
            <a:chOff x="446990" y="2086108"/>
            <a:chExt cx="8482270" cy="1881832"/>
          </a:xfrm>
        </p:grpSpPr>
        <p:cxnSp>
          <p:nvCxnSpPr>
            <p:cNvPr id="492" name="Elbow Connector 491">
              <a:extLst>
                <a:ext uri="{FF2B5EF4-FFF2-40B4-BE49-F238E27FC236}">
                  <a16:creationId xmlns:a16="http://schemas.microsoft.com/office/drawing/2014/main" id="{F801C035-73EB-2B6B-B193-24F72490689D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47040" y="2119597"/>
              <a:ext cx="8482220" cy="1848343"/>
            </a:xfrm>
            <a:prstGeom prst="bentConnector3">
              <a:avLst>
                <a:gd name="adj1" fmla="val -51"/>
              </a:avLst>
            </a:prstGeom>
            <a:ln w="57150">
              <a:solidFill>
                <a:schemeClr val="accent1"/>
              </a:solidFill>
              <a:headEnd type="oval" w="sm" len="sm"/>
              <a:tailEnd type="none" w="lg" len="lg"/>
            </a:ln>
            <a:effectLst>
              <a:glow rad="101600">
                <a:srgbClr val="00152A">
                  <a:alpha val="67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3" name="Elbow Connector 492">
              <a:extLst>
                <a:ext uri="{FF2B5EF4-FFF2-40B4-BE49-F238E27FC236}">
                  <a16:creationId xmlns:a16="http://schemas.microsoft.com/office/drawing/2014/main" id="{37CE4398-FD39-3337-8E45-C437538B4636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-151465" y="2684563"/>
              <a:ext cx="1689586" cy="492676"/>
            </a:xfrm>
            <a:prstGeom prst="bentConnector4">
              <a:avLst>
                <a:gd name="adj1" fmla="val 46510"/>
                <a:gd name="adj2" fmla="val -113"/>
              </a:avLst>
            </a:prstGeom>
            <a:ln w="57150">
              <a:solidFill>
                <a:schemeClr val="accent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AD6C0334-5878-7990-B1F4-7C29AB0EBCA8}"/>
              </a:ext>
            </a:extLst>
          </p:cNvPr>
          <p:cNvGrpSpPr/>
          <p:nvPr/>
        </p:nvGrpSpPr>
        <p:grpSpPr>
          <a:xfrm>
            <a:off x="3782323" y="2354336"/>
            <a:ext cx="7363499" cy="1050552"/>
            <a:chOff x="3782323" y="2354336"/>
            <a:chExt cx="7363499" cy="1050552"/>
          </a:xfrm>
          <a:effectLst>
            <a:glow rad="50800">
              <a:srgbClr val="011223">
                <a:alpha val="61376"/>
              </a:srgbClr>
            </a:glow>
          </a:effectLst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AF92D92F-3B65-5109-420B-DB32B3F43695}"/>
                </a:ext>
              </a:extLst>
            </p:cNvPr>
            <p:cNvGrpSpPr/>
            <p:nvPr/>
          </p:nvGrpSpPr>
          <p:grpSpPr>
            <a:xfrm>
              <a:off x="3812655" y="2354336"/>
              <a:ext cx="7333167" cy="1050552"/>
              <a:chOff x="3812655" y="2354336"/>
              <a:chExt cx="7333167" cy="1050552"/>
            </a:xfrm>
          </p:grpSpPr>
          <p:sp>
            <p:nvSpPr>
              <p:cNvPr id="12" name="Freeform 11">
                <a:extLst>
                  <a:ext uri="{FF2B5EF4-FFF2-40B4-BE49-F238E27FC236}">
                    <a16:creationId xmlns:a16="http://schemas.microsoft.com/office/drawing/2014/main" id="{1F94B1F5-DFAE-81B4-34A7-E79118A37878}"/>
                  </a:ext>
                </a:extLst>
              </p:cNvPr>
              <p:cNvSpPr/>
              <p:nvPr/>
            </p:nvSpPr>
            <p:spPr>
              <a:xfrm flipV="1">
                <a:off x="10507773" y="3145411"/>
                <a:ext cx="377320" cy="259477"/>
              </a:xfrm>
              <a:custGeom>
                <a:avLst/>
                <a:gdLst>
                  <a:gd name="connsiteX0" fmla="*/ 0 w 405114"/>
                  <a:gd name="connsiteY0" fmla="*/ 150471 h 162045"/>
                  <a:gd name="connsiteX1" fmla="*/ 57873 w 405114"/>
                  <a:gd name="connsiteY1" fmla="*/ 162045 h 162045"/>
                  <a:gd name="connsiteX2" fmla="*/ 104172 w 405114"/>
                  <a:gd name="connsiteY2" fmla="*/ 150471 h 162045"/>
                  <a:gd name="connsiteX3" fmla="*/ 208344 w 405114"/>
                  <a:gd name="connsiteY3" fmla="*/ 92597 h 162045"/>
                  <a:gd name="connsiteX4" fmla="*/ 254643 w 405114"/>
                  <a:gd name="connsiteY4" fmla="*/ 46298 h 162045"/>
                  <a:gd name="connsiteX5" fmla="*/ 358815 w 405114"/>
                  <a:gd name="connsiteY5" fmla="*/ 0 h 162045"/>
                  <a:gd name="connsiteX6" fmla="*/ 405114 w 405114"/>
                  <a:gd name="connsiteY6" fmla="*/ 0 h 1620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05114" h="162045">
                    <a:moveTo>
                      <a:pt x="0" y="150471"/>
                    </a:moveTo>
                    <a:cubicBezTo>
                      <a:pt x="19291" y="154329"/>
                      <a:pt x="38200" y="162045"/>
                      <a:pt x="57873" y="162045"/>
                    </a:cubicBezTo>
                    <a:cubicBezTo>
                      <a:pt x="73781" y="162045"/>
                      <a:pt x="88876" y="154841"/>
                      <a:pt x="104172" y="150471"/>
                    </a:cubicBezTo>
                    <a:cubicBezTo>
                      <a:pt x="144925" y="138827"/>
                      <a:pt x="175184" y="125757"/>
                      <a:pt x="208344" y="92597"/>
                    </a:cubicBezTo>
                    <a:cubicBezTo>
                      <a:pt x="223777" y="77164"/>
                      <a:pt x="236483" y="58405"/>
                      <a:pt x="254643" y="46298"/>
                    </a:cubicBezTo>
                    <a:cubicBezTo>
                      <a:pt x="286113" y="25318"/>
                      <a:pt x="317492" y="0"/>
                      <a:pt x="358815" y="0"/>
                    </a:cubicBezTo>
                    <a:lnTo>
                      <a:pt x="405114" y="0"/>
                    </a:lnTo>
                  </a:path>
                </a:pathLst>
              </a:custGeom>
              <a:noFill/>
              <a:ln w="57150">
                <a:solidFill>
                  <a:schemeClr val="accent4"/>
                </a:solidFill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" name="Elbow Connector 13">
                <a:extLst>
                  <a:ext uri="{FF2B5EF4-FFF2-40B4-BE49-F238E27FC236}">
                    <a16:creationId xmlns:a16="http://schemas.microsoft.com/office/drawing/2014/main" id="{19B5F292-9402-3380-A2F6-D1B064F76C7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825529" y="2354336"/>
                <a:ext cx="320293" cy="1031999"/>
              </a:xfrm>
              <a:prstGeom prst="bentConnector2">
                <a:avLst/>
              </a:prstGeom>
              <a:ln w="57150">
                <a:solidFill>
                  <a:schemeClr val="accent4"/>
                </a:solidFill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Elbow Connector 14">
                <a:extLst>
                  <a:ext uri="{FF2B5EF4-FFF2-40B4-BE49-F238E27FC236}">
                    <a16:creationId xmlns:a16="http://schemas.microsoft.com/office/drawing/2014/main" id="{7DFC6B64-1BB5-2A9A-209E-380829FCF5D1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3980551" y="2218003"/>
                <a:ext cx="657210" cy="993002"/>
              </a:xfrm>
              <a:prstGeom prst="bentConnector2">
                <a:avLst/>
              </a:prstGeom>
              <a:ln w="57150">
                <a:solidFill>
                  <a:schemeClr val="accent4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5822642E-4E1C-0851-A5D2-8873FC8E4AF8}"/>
                </a:ext>
              </a:extLst>
            </p:cNvPr>
            <p:cNvCxnSpPr/>
            <p:nvPr/>
          </p:nvCxnSpPr>
          <p:spPr>
            <a:xfrm>
              <a:off x="3782323" y="2384802"/>
              <a:ext cx="7360920" cy="0"/>
            </a:xfrm>
            <a:prstGeom prst="line">
              <a:avLst/>
            </a:prstGeom>
            <a:ln w="57150">
              <a:solidFill>
                <a:schemeClr val="accent4"/>
              </a:solidFill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4872AEEE-94E2-F749-649D-9F7C5C8016CC}"/>
              </a:ext>
            </a:extLst>
          </p:cNvPr>
          <p:cNvSpPr txBox="1"/>
          <p:nvPr/>
        </p:nvSpPr>
        <p:spPr>
          <a:xfrm>
            <a:off x="8557953" y="75910"/>
            <a:ext cx="3328155" cy="7340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9525" marR="0" lvl="1" algn="r" defTabSz="6858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PC = R[rs1] +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imm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  <a:p>
            <a:pPr marL="9525" marR="0" lvl="1" algn="r" defTabSz="6858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R[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rd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] = PC + 4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B0795DD-E7AA-C01B-572E-F991AE87F94D}"/>
              </a:ext>
            </a:extLst>
          </p:cNvPr>
          <p:cNvSpPr txBox="1"/>
          <p:nvPr/>
        </p:nvSpPr>
        <p:spPr>
          <a:xfrm>
            <a:off x="8170665" y="1728050"/>
            <a:ext cx="2667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18 VAG Rounded Light   02390" pitchFamily="2" charset="0"/>
              </a:rPr>
              <a:t>Don’t write to memory.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E4ED5C9-671D-3777-BA08-AA98DD71D728}"/>
              </a:ext>
            </a:extLst>
          </p:cNvPr>
          <p:cNvSpPr txBox="1"/>
          <p:nvPr/>
        </p:nvSpPr>
        <p:spPr>
          <a:xfrm>
            <a:off x="6851313" y="1365558"/>
            <a:ext cx="2541732" cy="3589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US" sz="1800" dirty="0">
                <a:solidFill>
                  <a:schemeClr val="accent1"/>
                </a:solidFill>
                <a:latin typeface="18 VAG Rounded Light   02390" pitchFamily="2" charset="0"/>
              </a:rPr>
              <a:t>Compute </a:t>
            </a:r>
            <a:r>
              <a:rPr lang="en-US" sz="18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rs1 + </a:t>
            </a:r>
            <a:r>
              <a:rPr lang="en-US" sz="1800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imm</a:t>
            </a:r>
            <a:r>
              <a:rPr lang="en-US" sz="1800" dirty="0">
                <a:solidFill>
                  <a:schemeClr val="accent1"/>
                </a:solidFill>
                <a:latin typeface="18 VAG Rounded Light   02390" pitchFamily="2" charset="0"/>
              </a:rPr>
              <a:t>.</a:t>
            </a:r>
            <a:endParaRPr lang="en-US" sz="1800" b="1" dirty="0">
              <a:solidFill>
                <a:schemeClr val="accent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968DE4D-5821-CAB8-E8EE-82C8F6E01BA6}"/>
              </a:ext>
            </a:extLst>
          </p:cNvPr>
          <p:cNvSpPr txBox="1"/>
          <p:nvPr/>
        </p:nvSpPr>
        <p:spPr>
          <a:xfrm>
            <a:off x="121919" y="1063996"/>
            <a:ext cx="29754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38125" indent="-238125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2"/>
                </a:solidFill>
                <a:latin typeface="18 VAG Rounded Light   02390" pitchFamily="2" charset="0"/>
              </a:rPr>
              <a:t>Feed PC into blocks. 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8AF97D5-697B-6544-E22B-01186D1ABCF0}"/>
              </a:ext>
            </a:extLst>
          </p:cNvPr>
          <p:cNvSpPr txBox="1"/>
          <p:nvPr/>
        </p:nvSpPr>
        <p:spPr>
          <a:xfrm>
            <a:off x="122782" y="1581025"/>
            <a:ext cx="293669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38125" marR="0" lvl="0" indent="-238125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C6DAC3"/>
                </a:solidFill>
                <a:effectLst/>
                <a:uLnTx/>
                <a:uFillTx/>
                <a:latin typeface="18 VAG Rounded Light   02390" pitchFamily="2" charset="0"/>
                <a:ea typeface="+mn-ea"/>
                <a:cs typeface="+mn-cs"/>
              </a:rPr>
              <a:t>Write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BDE2"/>
                </a:solidFill>
                <a:effectLst/>
                <a:uLnTx/>
                <a:uFillTx/>
                <a:latin typeface="18 VAG Rounded Light   02390" pitchFamily="2" charset="0"/>
                <a:ea typeface="+mn-ea"/>
                <a:cs typeface="+mn-cs"/>
              </a:rPr>
              <a:t>ALU output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C6DAC3"/>
                </a:solidFill>
                <a:effectLst/>
                <a:uLnTx/>
                <a:uFillTx/>
                <a:latin typeface="18 VAG Rounded Light   02390" pitchFamily="2" charset="0"/>
                <a:ea typeface="+mn-ea"/>
                <a:cs typeface="+mn-cs"/>
              </a:rPr>
              <a:t>to PC.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879AD58-CA09-839C-6149-E0F744737463}"/>
              </a:ext>
            </a:extLst>
          </p:cNvPr>
          <p:cNvSpPr txBox="1"/>
          <p:nvPr/>
        </p:nvSpPr>
        <p:spPr>
          <a:xfrm>
            <a:off x="1240668" y="6480818"/>
            <a:ext cx="40929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18 VAG Rounded Light   02390" pitchFamily="2" charset="0"/>
              </a:rPr>
              <a:t>(unselected data lines omitted from lighting)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8B6E8F5B-A32F-0D44-632D-185A5708AD5A}"/>
              </a:ext>
            </a:extLst>
          </p:cNvPr>
          <p:cNvCxnSpPr>
            <a:cxnSpLocks/>
          </p:cNvCxnSpPr>
          <p:nvPr/>
        </p:nvCxnSpPr>
        <p:spPr>
          <a:xfrm flipV="1">
            <a:off x="1170363" y="3643964"/>
            <a:ext cx="274320" cy="0"/>
          </a:xfrm>
          <a:prstGeom prst="straightConnector1">
            <a:avLst/>
          </a:prstGeom>
          <a:ln w="28575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Group 52">
            <a:extLst>
              <a:ext uri="{FF2B5EF4-FFF2-40B4-BE49-F238E27FC236}">
                <a16:creationId xmlns:a16="http://schemas.microsoft.com/office/drawing/2014/main" id="{B4FDE1B2-53D5-A79B-9445-633CF95B3E76}"/>
              </a:ext>
            </a:extLst>
          </p:cNvPr>
          <p:cNvGrpSpPr/>
          <p:nvPr/>
        </p:nvGrpSpPr>
        <p:grpSpPr>
          <a:xfrm>
            <a:off x="881793" y="3655539"/>
            <a:ext cx="562890" cy="120155"/>
            <a:chOff x="881793" y="3655539"/>
            <a:chExt cx="562890" cy="120155"/>
          </a:xfrm>
          <a:effectLst>
            <a:glow rad="63500">
              <a:schemeClr val="accent2">
                <a:satMod val="175000"/>
                <a:alpha val="40000"/>
              </a:schemeClr>
            </a:glow>
          </a:effectLst>
        </p:grpSpPr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37359CA3-4D28-0DC9-1A8A-E049650EE01E}"/>
                </a:ext>
              </a:extLst>
            </p:cNvPr>
            <p:cNvSpPr/>
            <p:nvPr/>
          </p:nvSpPr>
          <p:spPr>
            <a:xfrm>
              <a:off x="881793" y="3657768"/>
              <a:ext cx="405114" cy="117926"/>
            </a:xfrm>
            <a:custGeom>
              <a:avLst/>
              <a:gdLst>
                <a:gd name="connsiteX0" fmla="*/ 0 w 405114"/>
                <a:gd name="connsiteY0" fmla="*/ 150471 h 162045"/>
                <a:gd name="connsiteX1" fmla="*/ 57873 w 405114"/>
                <a:gd name="connsiteY1" fmla="*/ 162045 h 162045"/>
                <a:gd name="connsiteX2" fmla="*/ 104172 w 405114"/>
                <a:gd name="connsiteY2" fmla="*/ 150471 h 162045"/>
                <a:gd name="connsiteX3" fmla="*/ 208344 w 405114"/>
                <a:gd name="connsiteY3" fmla="*/ 92597 h 162045"/>
                <a:gd name="connsiteX4" fmla="*/ 254643 w 405114"/>
                <a:gd name="connsiteY4" fmla="*/ 46298 h 162045"/>
                <a:gd name="connsiteX5" fmla="*/ 358815 w 405114"/>
                <a:gd name="connsiteY5" fmla="*/ 0 h 162045"/>
                <a:gd name="connsiteX6" fmla="*/ 405114 w 405114"/>
                <a:gd name="connsiteY6" fmla="*/ 0 h 162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5114" h="162045">
                  <a:moveTo>
                    <a:pt x="0" y="150471"/>
                  </a:moveTo>
                  <a:cubicBezTo>
                    <a:pt x="19291" y="154329"/>
                    <a:pt x="38200" y="162045"/>
                    <a:pt x="57873" y="162045"/>
                  </a:cubicBezTo>
                  <a:cubicBezTo>
                    <a:pt x="73781" y="162045"/>
                    <a:pt x="88876" y="154841"/>
                    <a:pt x="104172" y="150471"/>
                  </a:cubicBezTo>
                  <a:cubicBezTo>
                    <a:pt x="144925" y="138827"/>
                    <a:pt x="175184" y="125757"/>
                    <a:pt x="208344" y="92597"/>
                  </a:cubicBezTo>
                  <a:cubicBezTo>
                    <a:pt x="223777" y="77164"/>
                    <a:pt x="236483" y="58405"/>
                    <a:pt x="254643" y="46298"/>
                  </a:cubicBezTo>
                  <a:cubicBezTo>
                    <a:pt x="286113" y="25318"/>
                    <a:pt x="317492" y="0"/>
                    <a:pt x="358815" y="0"/>
                  </a:cubicBezTo>
                  <a:lnTo>
                    <a:pt x="405114" y="0"/>
                  </a:lnTo>
                </a:path>
              </a:pathLst>
            </a:custGeom>
            <a:noFill/>
            <a:ln w="57150">
              <a:solidFill>
                <a:schemeClr val="accent2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DEBBB304-A33D-5044-B968-D631B4CA10D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70363" y="3655539"/>
              <a:ext cx="274320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E0868E2F-857E-D63F-3101-B566962DFA87}"/>
              </a:ext>
            </a:extLst>
          </p:cNvPr>
          <p:cNvGrpSpPr/>
          <p:nvPr/>
        </p:nvGrpSpPr>
        <p:grpSpPr>
          <a:xfrm>
            <a:off x="1772305" y="2249603"/>
            <a:ext cx="8815497" cy="1431541"/>
            <a:chOff x="1772305" y="2249603"/>
            <a:chExt cx="8815497" cy="1431541"/>
          </a:xfrm>
        </p:grpSpPr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C1193C82-965B-9308-5FA3-83CDAD89DB89}"/>
                </a:ext>
              </a:extLst>
            </p:cNvPr>
            <p:cNvCxnSpPr>
              <a:cxnSpLocks/>
            </p:cNvCxnSpPr>
            <p:nvPr/>
          </p:nvCxnSpPr>
          <p:spPr>
            <a:xfrm>
              <a:off x="3385133" y="2271859"/>
              <a:ext cx="6695229" cy="0"/>
            </a:xfrm>
            <a:prstGeom prst="line">
              <a:avLst/>
            </a:prstGeom>
            <a:ln w="63500">
              <a:solidFill>
                <a:schemeClr val="accent2"/>
              </a:solidFill>
              <a:tailEnd type="none" w="lg" len="lg"/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F936490B-2CB3-9A56-3505-DEF04FF658D6}"/>
                </a:ext>
              </a:extLst>
            </p:cNvPr>
            <p:cNvGrpSpPr/>
            <p:nvPr/>
          </p:nvGrpSpPr>
          <p:grpSpPr>
            <a:xfrm>
              <a:off x="1772305" y="2249603"/>
              <a:ext cx="8815497" cy="1431541"/>
              <a:chOff x="1772305" y="2249603"/>
              <a:chExt cx="8815497" cy="1431541"/>
            </a:xfrm>
          </p:grpSpPr>
          <p:grpSp>
            <p:nvGrpSpPr>
              <p:cNvPr id="450" name="Group 449">
                <a:extLst>
                  <a:ext uri="{FF2B5EF4-FFF2-40B4-BE49-F238E27FC236}">
                    <a16:creationId xmlns:a16="http://schemas.microsoft.com/office/drawing/2014/main" id="{428A9831-0E08-917A-6050-F317F0BF1C1E}"/>
                  </a:ext>
                </a:extLst>
              </p:cNvPr>
              <p:cNvGrpSpPr/>
              <p:nvPr/>
            </p:nvGrpSpPr>
            <p:grpSpPr>
              <a:xfrm>
                <a:off x="1780532" y="2249603"/>
                <a:ext cx="8807270" cy="1431541"/>
                <a:chOff x="1780532" y="2238028"/>
                <a:chExt cx="8807270" cy="1431541"/>
              </a:xfrm>
            </p:grpSpPr>
            <p:grpSp>
              <p:nvGrpSpPr>
                <p:cNvPr id="467" name="Group 466">
                  <a:extLst>
                    <a:ext uri="{FF2B5EF4-FFF2-40B4-BE49-F238E27FC236}">
                      <a16:creationId xmlns:a16="http://schemas.microsoft.com/office/drawing/2014/main" id="{3C268330-1395-A9B1-7B9E-37AA2DAE1564}"/>
                    </a:ext>
                  </a:extLst>
                </p:cNvPr>
                <p:cNvGrpSpPr/>
                <p:nvPr/>
              </p:nvGrpSpPr>
              <p:grpSpPr>
                <a:xfrm>
                  <a:off x="1780532" y="2965993"/>
                  <a:ext cx="673038" cy="703576"/>
                  <a:chOff x="1780532" y="2965993"/>
                  <a:chExt cx="673038" cy="703576"/>
                </a:xfrm>
              </p:grpSpPr>
              <p:cxnSp>
                <p:nvCxnSpPr>
                  <p:cNvPr id="487" name="Elbow Connector 486">
                    <a:extLst>
                      <a:ext uri="{FF2B5EF4-FFF2-40B4-BE49-F238E27FC236}">
                        <a16:creationId xmlns:a16="http://schemas.microsoft.com/office/drawing/2014/main" id="{14CE912F-EBCE-D3C3-1A13-34A0F169ABE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400000" flipH="1" flipV="1">
                    <a:off x="1830481" y="3046480"/>
                    <a:ext cx="703576" cy="542602"/>
                  </a:xfrm>
                  <a:prstGeom prst="bentConnector3">
                    <a:avLst>
                      <a:gd name="adj1" fmla="val 100542"/>
                    </a:avLst>
                  </a:prstGeom>
                  <a:ln w="57150">
                    <a:solidFill>
                      <a:schemeClr val="accent2"/>
                    </a:solidFill>
                    <a:headEnd type="oval" w="sm" len="sm"/>
                    <a:tailEnd type="triangl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5" name="Straight Connector 154">
                    <a:extLst>
                      <a:ext uri="{FF2B5EF4-FFF2-40B4-BE49-F238E27FC236}">
                        <a16:creationId xmlns:a16="http://schemas.microsoft.com/office/drawing/2014/main" id="{5346DD9A-B08F-51A2-8B90-050C2436E7D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80532" y="3655540"/>
                    <a:ext cx="130436" cy="0"/>
                  </a:xfrm>
                  <a:prstGeom prst="line">
                    <a:avLst/>
                  </a:prstGeom>
                  <a:ln w="57150">
                    <a:solidFill>
                      <a:schemeClr val="accent2"/>
                    </a:solidFill>
                    <a:tailEnd type="non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481" name="Elbow Connector 480">
                  <a:extLst>
                    <a:ext uri="{FF2B5EF4-FFF2-40B4-BE49-F238E27FC236}">
                      <a16:creationId xmlns:a16="http://schemas.microsoft.com/office/drawing/2014/main" id="{981FF50B-5100-43E8-F431-329DDFFC7CF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 flipH="1" flipV="1">
                  <a:off x="3004479" y="2389869"/>
                  <a:ext cx="493173" cy="234008"/>
                </a:xfrm>
                <a:prstGeom prst="bentConnector3">
                  <a:avLst>
                    <a:gd name="adj1" fmla="val 1283"/>
                  </a:avLst>
                </a:prstGeom>
                <a:ln w="57150">
                  <a:solidFill>
                    <a:schemeClr val="accent2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6" name="Elbow Connector 485">
                  <a:extLst>
                    <a:ext uri="{FF2B5EF4-FFF2-40B4-BE49-F238E27FC236}">
                      <a16:creationId xmlns:a16="http://schemas.microsoft.com/office/drawing/2014/main" id="{8EDBCBD7-09D2-9FC7-BC50-D7E11FAAA7A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H="1">
                  <a:off x="9878058" y="2426926"/>
                  <a:ext cx="898642" cy="520846"/>
                </a:xfrm>
                <a:prstGeom prst="bentConnector3">
                  <a:avLst>
                    <a:gd name="adj1" fmla="val 99694"/>
                  </a:avLst>
                </a:prstGeom>
                <a:ln w="57150">
                  <a:solidFill>
                    <a:schemeClr val="accent2"/>
                  </a:solidFill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51" name="Straight Arrow Connector 450">
                <a:extLst>
                  <a:ext uri="{FF2B5EF4-FFF2-40B4-BE49-F238E27FC236}">
                    <a16:creationId xmlns:a16="http://schemas.microsoft.com/office/drawing/2014/main" id="{3D006EFC-EEAE-DBA1-E542-1E28D998F04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772305" y="3669569"/>
                <a:ext cx="365760" cy="0"/>
              </a:xfrm>
              <a:prstGeom prst="straightConnector1">
                <a:avLst/>
              </a:prstGeom>
              <a:ln w="57150">
                <a:solidFill>
                  <a:schemeClr val="accent2"/>
                </a:solidFill>
                <a:tailEnd type="triangle" w="med" len="med"/>
              </a:ln>
              <a:effectLst>
                <a:glow rad="38100">
                  <a:schemeClr val="accent2">
                    <a:satMod val="175000"/>
                    <a:alpha val="4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490536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9" grpId="0"/>
      <p:bldP spid="5" grpId="0"/>
      <p:bldP spid="23" grpId="0"/>
      <p:bldP spid="24" grpId="0"/>
      <p:bldP spid="31" grpId="0"/>
      <p:bldP spid="3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ACA755B-93F3-A89D-2659-1A465250CB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Implementing Loads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Implementing Stores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Adding B-Type (Branches)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Designing the Immediate Generation Block, Part 2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Adding Jumps </a:t>
            </a:r>
            <a:r>
              <a:rPr lang="en-US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jal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en-US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jalr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Adding U-Types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And in Conclusion…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FF41A20-6AE6-AC58-1381-F24F46BC2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Loads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1693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ACA755B-93F3-A89D-2659-1A465250CB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Implementing Loads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Implementing Stores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Adding B-Type (Branches)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Designing the Immediate Generation Block, Part 2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Adding Jumps </a:t>
            </a:r>
            <a:r>
              <a:rPr lang="en-US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jal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en-US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jalr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/>
              <a:t>Adding U-Types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And in Conclusion…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FF41A20-6AE6-AC58-1381-F24F46BC2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U-Types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78001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827A5B-28F7-78D0-CFAB-0E3BCFB309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U-Format Instruction Layout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968BD62-AAB8-7264-850E-08CFCB142C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413" y="916711"/>
            <a:ext cx="11332079" cy="768096"/>
          </a:xfrm>
        </p:spPr>
        <p:txBody>
          <a:bodyPr>
            <a:normAutofit/>
          </a:bodyPr>
          <a:lstStyle/>
          <a:p>
            <a:r>
              <a:rPr lang="en-US" sz="3200" dirty="0"/>
              <a:t>“</a:t>
            </a:r>
            <a:r>
              <a:rPr lang="en-US" sz="3200" b="0" dirty="0">
                <a:solidFill>
                  <a:schemeClr val="accent4"/>
                </a:solidFill>
                <a:latin typeface="18 VAG Rounded Light   02390" pitchFamily="2" charset="0"/>
              </a:rPr>
              <a:t>Upper Immediate</a:t>
            </a:r>
            <a:r>
              <a:rPr lang="en-US" sz="3200" dirty="0"/>
              <a:t>” instructions: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EC7A885-4759-2A45-1438-35C483588C9A}"/>
              </a:ext>
            </a:extLst>
          </p:cNvPr>
          <p:cNvSpPr/>
          <p:nvPr/>
        </p:nvSpPr>
        <p:spPr>
          <a:xfrm>
            <a:off x="2675242" y="1357106"/>
            <a:ext cx="684151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5007" indent="-75007" algn="ctr"/>
            <a:r>
              <a:rPr lang="en-US" sz="3600" b="1" dirty="0" err="1">
                <a:solidFill>
                  <a:schemeClr val="bg1"/>
                </a:solidFill>
                <a:latin typeface="Courier"/>
                <a:cs typeface="Courier"/>
              </a:rPr>
              <a:t>opname</a:t>
            </a:r>
            <a:r>
              <a:rPr lang="en-US" sz="3600" b="1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3600" b="1" dirty="0" err="1">
                <a:solidFill>
                  <a:schemeClr val="bg1"/>
                </a:solidFill>
                <a:latin typeface="Courier"/>
                <a:cs typeface="Courier"/>
              </a:rPr>
              <a:t>rd,immed</a:t>
            </a:r>
            <a:endParaRPr lang="en-US" sz="3600" b="1" dirty="0">
              <a:solidFill>
                <a:schemeClr val="accent5"/>
              </a:solidFill>
              <a:latin typeface="Courier"/>
              <a:cs typeface="Courier"/>
            </a:endParaRPr>
          </a:p>
        </p:txBody>
      </p:sp>
      <p:sp>
        <p:nvSpPr>
          <p:cNvPr id="39" name="Left Brace 38">
            <a:extLst>
              <a:ext uri="{FF2B5EF4-FFF2-40B4-BE49-F238E27FC236}">
                <a16:creationId xmlns:a16="http://schemas.microsoft.com/office/drawing/2014/main" id="{28FC0F71-6DD0-E1B3-7C8E-B2B930710265}"/>
              </a:ext>
            </a:extLst>
          </p:cNvPr>
          <p:cNvSpPr/>
          <p:nvPr/>
        </p:nvSpPr>
        <p:spPr>
          <a:xfrm rot="16200000">
            <a:off x="3964143" y="67877"/>
            <a:ext cx="173736" cy="6325178"/>
          </a:xfrm>
          <a:prstGeom prst="leftBrace">
            <a:avLst>
              <a:gd name="adj1" fmla="val 8333"/>
              <a:gd name="adj2" fmla="val 15518"/>
            </a:avLst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55CD941D-0E49-0F6D-CA25-D8A9314605E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64797997"/>
              </p:ext>
            </p:extLst>
          </p:nvPr>
        </p:nvGraphicFramePr>
        <p:xfrm>
          <a:off x="899841" y="2227221"/>
          <a:ext cx="10392318" cy="98449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49520">
                  <a:extLst>
                    <a:ext uri="{9D8B030D-6E8A-4147-A177-3AD203B41FA5}">
                      <a16:colId xmlns:a16="http://schemas.microsoft.com/office/drawing/2014/main" val="1624853830"/>
                    </a:ext>
                  </a:extLst>
                </a:gridCol>
                <a:gridCol w="324760">
                  <a:extLst>
                    <a:ext uri="{9D8B030D-6E8A-4147-A177-3AD203B41FA5}">
                      <a16:colId xmlns:a16="http://schemas.microsoft.com/office/drawing/2014/main" val="888743132"/>
                    </a:ext>
                  </a:extLst>
                </a:gridCol>
                <a:gridCol w="324760">
                  <a:extLst>
                    <a:ext uri="{9D8B030D-6E8A-4147-A177-3AD203B41FA5}">
                      <a16:colId xmlns:a16="http://schemas.microsoft.com/office/drawing/2014/main" val="928495398"/>
                    </a:ext>
                  </a:extLst>
                </a:gridCol>
                <a:gridCol w="324760">
                  <a:extLst>
                    <a:ext uri="{9D8B030D-6E8A-4147-A177-3AD203B41FA5}">
                      <a16:colId xmlns:a16="http://schemas.microsoft.com/office/drawing/2014/main" val="4258887520"/>
                    </a:ext>
                  </a:extLst>
                </a:gridCol>
                <a:gridCol w="649520">
                  <a:extLst>
                    <a:ext uri="{9D8B030D-6E8A-4147-A177-3AD203B41FA5}">
                      <a16:colId xmlns:a16="http://schemas.microsoft.com/office/drawing/2014/main" val="4279900494"/>
                    </a:ext>
                  </a:extLst>
                </a:gridCol>
                <a:gridCol w="649520">
                  <a:extLst>
                    <a:ext uri="{9D8B030D-6E8A-4147-A177-3AD203B41FA5}">
                      <a16:colId xmlns:a16="http://schemas.microsoft.com/office/drawing/2014/main" val="797878386"/>
                    </a:ext>
                  </a:extLst>
                </a:gridCol>
                <a:gridCol w="324760">
                  <a:extLst>
                    <a:ext uri="{9D8B030D-6E8A-4147-A177-3AD203B41FA5}">
                      <a16:colId xmlns:a16="http://schemas.microsoft.com/office/drawing/2014/main" val="3004986411"/>
                    </a:ext>
                  </a:extLst>
                </a:gridCol>
                <a:gridCol w="649520">
                  <a:extLst>
                    <a:ext uri="{9D8B030D-6E8A-4147-A177-3AD203B41FA5}">
                      <a16:colId xmlns:a16="http://schemas.microsoft.com/office/drawing/2014/main" val="62611582"/>
                    </a:ext>
                  </a:extLst>
                </a:gridCol>
                <a:gridCol w="649520">
                  <a:extLst>
                    <a:ext uri="{9D8B030D-6E8A-4147-A177-3AD203B41FA5}">
                      <a16:colId xmlns:a16="http://schemas.microsoft.com/office/drawing/2014/main" val="1657610230"/>
                    </a:ext>
                  </a:extLst>
                </a:gridCol>
                <a:gridCol w="324760">
                  <a:extLst>
                    <a:ext uri="{9D8B030D-6E8A-4147-A177-3AD203B41FA5}">
                      <a16:colId xmlns:a16="http://schemas.microsoft.com/office/drawing/2014/main" val="2935468491"/>
                    </a:ext>
                  </a:extLst>
                </a:gridCol>
                <a:gridCol w="649520">
                  <a:extLst>
                    <a:ext uri="{9D8B030D-6E8A-4147-A177-3AD203B41FA5}">
                      <a16:colId xmlns:a16="http://schemas.microsoft.com/office/drawing/2014/main" val="1797088917"/>
                    </a:ext>
                  </a:extLst>
                </a:gridCol>
                <a:gridCol w="487140">
                  <a:extLst>
                    <a:ext uri="{9D8B030D-6E8A-4147-A177-3AD203B41FA5}">
                      <a16:colId xmlns:a16="http://schemas.microsoft.com/office/drawing/2014/main" val="953689441"/>
                    </a:ext>
                  </a:extLst>
                </a:gridCol>
                <a:gridCol w="487140">
                  <a:extLst>
                    <a:ext uri="{9D8B030D-6E8A-4147-A177-3AD203B41FA5}">
                      <a16:colId xmlns:a16="http://schemas.microsoft.com/office/drawing/2014/main" val="1552716741"/>
                    </a:ext>
                  </a:extLst>
                </a:gridCol>
                <a:gridCol w="649520">
                  <a:extLst>
                    <a:ext uri="{9D8B030D-6E8A-4147-A177-3AD203B41FA5}">
                      <a16:colId xmlns:a16="http://schemas.microsoft.com/office/drawing/2014/main" val="2842259910"/>
                    </a:ext>
                  </a:extLst>
                </a:gridCol>
                <a:gridCol w="324760">
                  <a:extLst>
                    <a:ext uri="{9D8B030D-6E8A-4147-A177-3AD203B41FA5}">
                      <a16:colId xmlns:a16="http://schemas.microsoft.com/office/drawing/2014/main" val="264973538"/>
                    </a:ext>
                  </a:extLst>
                </a:gridCol>
                <a:gridCol w="649520">
                  <a:extLst>
                    <a:ext uri="{9D8B030D-6E8A-4147-A177-3AD203B41FA5}">
                      <a16:colId xmlns:a16="http://schemas.microsoft.com/office/drawing/2014/main" val="3901696933"/>
                    </a:ext>
                  </a:extLst>
                </a:gridCol>
                <a:gridCol w="649520">
                  <a:extLst>
                    <a:ext uri="{9D8B030D-6E8A-4147-A177-3AD203B41FA5}">
                      <a16:colId xmlns:a16="http://schemas.microsoft.com/office/drawing/2014/main" val="2051879303"/>
                    </a:ext>
                  </a:extLst>
                </a:gridCol>
                <a:gridCol w="324760">
                  <a:extLst>
                    <a:ext uri="{9D8B030D-6E8A-4147-A177-3AD203B41FA5}">
                      <a16:colId xmlns:a16="http://schemas.microsoft.com/office/drawing/2014/main" val="854787181"/>
                    </a:ext>
                  </a:extLst>
                </a:gridCol>
                <a:gridCol w="324760">
                  <a:extLst>
                    <a:ext uri="{9D8B030D-6E8A-4147-A177-3AD203B41FA5}">
                      <a16:colId xmlns:a16="http://schemas.microsoft.com/office/drawing/2014/main" val="3270592488"/>
                    </a:ext>
                  </a:extLst>
                </a:gridCol>
                <a:gridCol w="324760">
                  <a:extLst>
                    <a:ext uri="{9D8B030D-6E8A-4147-A177-3AD203B41FA5}">
                      <a16:colId xmlns:a16="http://schemas.microsoft.com/office/drawing/2014/main" val="2901077752"/>
                    </a:ext>
                  </a:extLst>
                </a:gridCol>
                <a:gridCol w="649518">
                  <a:extLst>
                    <a:ext uri="{9D8B030D-6E8A-4147-A177-3AD203B41FA5}">
                      <a16:colId xmlns:a16="http://schemas.microsoft.com/office/drawing/2014/main" val="4059237148"/>
                    </a:ext>
                  </a:extLst>
                </a:gridCol>
              </a:tblGrid>
              <a:tr h="333922">
                <a:tc>
                  <a:txBody>
                    <a:bodyPr/>
                    <a:lstStyle/>
                    <a:p>
                      <a:pPr algn="l"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31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endParaRPr lang="en-US" sz="1600" b="0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endParaRPr lang="en-US" sz="1600" b="0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endParaRPr lang="en-US" sz="1600" b="0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24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endParaRPr lang="en-US" sz="1600" b="0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20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19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endParaRPr lang="en-US" sz="1600" b="0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15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14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12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11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endParaRPr lang="en-US" sz="1600" b="0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7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6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endParaRPr lang="en-US" sz="1600" b="0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endParaRPr lang="en-US" sz="1600" b="0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endParaRPr lang="en-US" sz="1600" b="0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83741400"/>
                  </a:ext>
                </a:extLst>
              </a:tr>
              <a:tr h="306168">
                <a:tc gridSpan="13"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700" b="1" i="0" dirty="0" err="1">
                          <a:solidFill>
                            <a:schemeClr val="accent5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imm</a:t>
                      </a:r>
                      <a:r>
                        <a:rPr lang="en-US" sz="1700" b="1" i="0" dirty="0">
                          <a:solidFill>
                            <a:schemeClr val="accent5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[31:12]</a:t>
                      </a: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700" b="1" i="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imm</a:t>
                      </a:r>
                      <a:r>
                        <a:rPr lang="en-US" sz="1700" b="1" i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[4:1,11]</a:t>
                      </a: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700" b="1" i="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imm</a:t>
                      </a:r>
                      <a:r>
                        <a:rPr lang="en-US" sz="1700" b="1" i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[19:12]</a:t>
                      </a: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endParaRPr lang="en-US" sz="1700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700" b="1" i="0" dirty="0" err="1">
                          <a:solidFill>
                            <a:schemeClr val="accent4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rd</a:t>
                      </a:r>
                      <a:endParaRPr lang="en-US" sz="1700" b="1" i="0" dirty="0">
                        <a:solidFill>
                          <a:schemeClr val="accent4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5"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700" b="1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opcode</a:t>
                      </a: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2588811"/>
                  </a:ext>
                </a:extLst>
              </a:tr>
              <a:tr h="319480">
                <a:tc gridSpan="5"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7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T w="12700" cmpd="sng">
                      <a:noFill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5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T w="12700" cmpd="sng">
                      <a:noFill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8</a:t>
                      </a: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T w="12700" cmpd="sng">
                      <a:noFill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endParaRPr lang="en-US" sz="1600" b="0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5</a:t>
                      </a: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T w="12700" cmpd="sng">
                      <a:noFill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7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T w="12700" cmpd="sng">
                      <a:noFill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0275478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D8D5195A-A7CB-0FB8-8C70-96DDAF52C378}"/>
              </a:ext>
            </a:extLst>
          </p:cNvPr>
          <p:cNvSpPr txBox="1"/>
          <p:nvPr/>
        </p:nvSpPr>
        <p:spPr>
          <a:xfrm>
            <a:off x="8219282" y="3321936"/>
            <a:ext cx="32005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4"/>
                </a:solidFill>
                <a:latin typeface="18 VAG Rounded Light   02390" pitchFamily="2" charset="0"/>
              </a:rPr>
              <a:t>“Destination” Register</a:t>
            </a:r>
            <a:br>
              <a:rPr lang="en-US" sz="2000" dirty="0">
                <a:solidFill>
                  <a:schemeClr val="accent4"/>
                </a:solidFill>
                <a:latin typeface="18 VAG Rounded Light   02390" pitchFamily="2" charset="0"/>
              </a:rPr>
            </a:br>
            <a:endParaRPr lang="en-US" sz="2000" b="1" dirty="0">
              <a:solidFill>
                <a:schemeClr val="accent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Left Brace 3">
            <a:extLst>
              <a:ext uri="{FF2B5EF4-FFF2-40B4-BE49-F238E27FC236}">
                <a16:creationId xmlns:a16="http://schemas.microsoft.com/office/drawing/2014/main" id="{F132F601-F53F-0151-3EA1-65EA4B3F1697}"/>
              </a:ext>
            </a:extLst>
          </p:cNvPr>
          <p:cNvSpPr/>
          <p:nvPr/>
        </p:nvSpPr>
        <p:spPr>
          <a:xfrm rot="16200000">
            <a:off x="8124763" y="2425605"/>
            <a:ext cx="173735" cy="1609723"/>
          </a:xfrm>
          <a:prstGeom prst="leftBrace">
            <a:avLst>
              <a:gd name="adj1" fmla="val 8333"/>
              <a:gd name="adj2" fmla="val 75890"/>
            </a:avLst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FCDFCA-AB09-1746-175B-A4A7BEFCDFFC}"/>
              </a:ext>
            </a:extLst>
          </p:cNvPr>
          <p:cNvSpPr txBox="1"/>
          <p:nvPr/>
        </p:nvSpPr>
        <p:spPr>
          <a:xfrm>
            <a:off x="288413" y="3321936"/>
            <a:ext cx="73519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5"/>
                </a:solidFill>
                <a:latin typeface="18 VAG Rounded Light   02390" pitchFamily="2" charset="0"/>
              </a:rPr>
              <a:t>Immediate</a:t>
            </a:r>
            <a:r>
              <a:rPr lang="en-US" sz="2000" dirty="0">
                <a:solidFill>
                  <a:schemeClr val="bg1"/>
                </a:solidFill>
                <a:latin typeface="18 VAG Rounded Light   02390" pitchFamily="2" charset="0"/>
              </a:rPr>
              <a:t> </a:t>
            </a:r>
            <a:r>
              <a:rPr lang="en-US" sz="2000" dirty="0">
                <a:solidFill>
                  <a:schemeClr val="accent2"/>
                </a:solidFill>
                <a:latin typeface="18 VAG Rounded Light   02390" pitchFamily="2" charset="0"/>
              </a:rPr>
              <a:t>represents </a:t>
            </a:r>
            <a:r>
              <a:rPr lang="en-US" sz="2000" i="1" dirty="0">
                <a:solidFill>
                  <a:schemeClr val="accent4"/>
                </a:solidFill>
                <a:latin typeface="18 VAG Rounded Light   02390" pitchFamily="2" charset="0"/>
              </a:rPr>
              <a:t>upper 20 bits </a:t>
            </a:r>
            <a:r>
              <a:rPr lang="en-US" sz="2000" dirty="0">
                <a:solidFill>
                  <a:schemeClr val="accent2"/>
                </a:solidFill>
                <a:latin typeface="18 VAG Rounded Light   02390" pitchFamily="2" charset="0"/>
              </a:rPr>
              <a:t>of a 32-bit immediate </a:t>
            </a:r>
            <a:r>
              <a:rPr lang="en-US" sz="2000" b="1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imm</a:t>
            </a:r>
            <a:r>
              <a:rPr lang="en-US" sz="2000" dirty="0">
                <a:solidFill>
                  <a:schemeClr val="accent2"/>
                </a:solidFill>
                <a:latin typeface="18 VAG Rounded Light   02390" pitchFamily="2" charset="0"/>
              </a:rPr>
              <a:t>.</a:t>
            </a:r>
          </a:p>
        </p:txBody>
      </p:sp>
      <p:sp>
        <p:nvSpPr>
          <p:cNvPr id="19" name="Left Brace 18">
            <a:extLst>
              <a:ext uri="{FF2B5EF4-FFF2-40B4-BE49-F238E27FC236}">
                <a16:creationId xmlns:a16="http://schemas.microsoft.com/office/drawing/2014/main" id="{A1346AB1-CF15-3D56-4CE6-A7A50A60F8F7}"/>
              </a:ext>
            </a:extLst>
          </p:cNvPr>
          <p:cNvSpPr/>
          <p:nvPr/>
        </p:nvSpPr>
        <p:spPr>
          <a:xfrm rot="5400000">
            <a:off x="10076768" y="1050174"/>
            <a:ext cx="173736" cy="2261460"/>
          </a:xfrm>
          <a:prstGeom prst="leftBrace">
            <a:avLst>
              <a:gd name="adj1" fmla="val 8333"/>
              <a:gd name="adj2" fmla="val 49854"/>
            </a:avLst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3B4AF2-5B56-046F-011A-91FE4A2867E8}"/>
              </a:ext>
            </a:extLst>
          </p:cNvPr>
          <p:cNvSpPr txBox="1"/>
          <p:nvPr/>
        </p:nvSpPr>
        <p:spPr>
          <a:xfrm>
            <a:off x="10543520" y="221913"/>
            <a:ext cx="10871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dirty="0">
                <a:solidFill>
                  <a:schemeClr val="accent3"/>
                </a:solidFill>
                <a:latin typeface="18 VAG Rounded Light   02390" pitchFamily="2" charset="0"/>
              </a:rPr>
              <a:t>Review</a:t>
            </a:r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BCFE05A8-BDBE-94B4-D73C-071600601B10}"/>
              </a:ext>
            </a:extLst>
          </p:cNvPr>
          <p:cNvSpPr txBox="1">
            <a:spLocks/>
          </p:cNvSpPr>
          <p:nvPr/>
        </p:nvSpPr>
        <p:spPr>
          <a:xfrm>
            <a:off x="298598" y="3832271"/>
            <a:ext cx="11332079" cy="260916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467772" indent="-383108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Tx/>
              <a:buSzPct val="95000"/>
              <a:buFont typeface="Wingdings" pitchFamily="2" charset="2"/>
              <a:buChar char="§"/>
              <a:tabLst/>
              <a:defRPr sz="3600" b="1" i="0" kern="1200">
                <a:ln>
                  <a:noFill/>
                </a:ln>
                <a:solidFill>
                  <a:schemeClr val="bg1">
                    <a:alpha val="99000"/>
                  </a:schemeClr>
                </a:solidFill>
                <a:latin typeface="18 VAG Rounded Bold   07390" pitchFamily="2" charset="0"/>
                <a:ea typeface="+mn-ea"/>
                <a:cs typeface="+mn-cs"/>
              </a:defRPr>
            </a:lvl1pPr>
            <a:lvl2pPr marL="768331" indent="-311143" algn="l" defTabSz="914377" rtl="0" eaLnBrk="1" latinLnBrk="0" hangingPunct="1">
              <a:lnSpc>
                <a:spcPct val="100000"/>
              </a:lnSpc>
              <a:spcBef>
                <a:spcPts val="500"/>
              </a:spcBef>
              <a:buSzPct val="90000"/>
              <a:buFont typeface=".Hiragino Kaku Gothic Interface W3"/>
              <a:buChar char="▫"/>
              <a:tabLst/>
              <a:defRPr sz="3200" b="0" i="0" kern="1200">
                <a:solidFill>
                  <a:schemeClr val="accent2"/>
                </a:solidFill>
                <a:latin typeface="18 VAG Rounded Light   02390" pitchFamily="2" charset="0"/>
                <a:ea typeface="+mn-ea"/>
                <a:cs typeface="+mn-cs"/>
              </a:defRPr>
            </a:lvl2pPr>
            <a:lvl3pPr marL="1066773" indent="-298443" algn="l" defTabSz="914377" rtl="0" eaLnBrk="1" latinLnBrk="0" hangingPunct="1">
              <a:lnSpc>
                <a:spcPct val="100000"/>
              </a:lnSpc>
              <a:spcBef>
                <a:spcPts val="500"/>
              </a:spcBef>
              <a:buFont typeface=".Hiragino Kaku Gothic Interface W3"/>
              <a:buChar char="▪"/>
              <a:tabLst/>
              <a:defRPr sz="2800" b="0" i="0" kern="1200">
                <a:solidFill>
                  <a:schemeClr val="accent1"/>
                </a:solidFill>
                <a:latin typeface="18 VAG Rounded Light   02390" pitchFamily="2" charset="0"/>
                <a:ea typeface="+mn-ea"/>
                <a:cs typeface="+mn-cs"/>
              </a:defRPr>
            </a:lvl3pPr>
            <a:lvl4pPr marL="1449881" indent="-298443" algn="l" defTabSz="914377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b="0" i="0" kern="1200">
                <a:solidFill>
                  <a:schemeClr val="accent3"/>
                </a:solidFill>
                <a:latin typeface="18 VAG Rounded Light   02390" pitchFamily="2" charset="0"/>
                <a:ea typeface="+mn-ea"/>
                <a:cs typeface="+mn-cs"/>
              </a:defRPr>
            </a:lvl4pPr>
            <a:lvl5pPr marL="1763140" indent="-226478" algn="l" defTabSz="914377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b="0" i="0" kern="1200">
                <a:solidFill>
                  <a:schemeClr val="bg2"/>
                </a:solidFill>
                <a:latin typeface="18 VAG Rounded Light   02390" pitchFamily="2" charset="0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New immediate format!</a:t>
            </a:r>
          </a:p>
          <a:p>
            <a:r>
              <a:rPr lang="en-US" sz="3200" dirty="0"/>
              <a:t>Used for two instructions:</a:t>
            </a:r>
          </a:p>
          <a:p>
            <a:pPr lvl="1"/>
            <a:r>
              <a:rPr 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lui</a:t>
            </a:r>
            <a:r>
              <a:rPr lang="en-US" sz="2800" dirty="0"/>
              <a:t>: Load Upper Immediate</a:t>
            </a:r>
          </a:p>
          <a:p>
            <a:pPr lvl="1"/>
            <a:r>
              <a:rPr 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auipc</a:t>
            </a:r>
            <a:r>
              <a:rPr lang="en-US" sz="2800" dirty="0"/>
              <a:t>: Add Upper Immediate to PC</a:t>
            </a:r>
          </a:p>
          <a:p>
            <a:pPr lvl="1"/>
            <a:r>
              <a:rPr lang="en-US" sz="2800" dirty="0"/>
              <a:t>Both increment PC to next instruction and save to destination register.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8588C9D-9E4F-E1C3-0DEA-217D8152B384}"/>
              </a:ext>
            </a:extLst>
          </p:cNvPr>
          <p:cNvSpPr/>
          <p:nvPr/>
        </p:nvSpPr>
        <p:spPr>
          <a:xfrm>
            <a:off x="9536241" y="1519136"/>
            <a:ext cx="1254790" cy="476173"/>
          </a:xfrm>
          <a:prstGeom prst="rect">
            <a:avLst/>
          </a:prstGeom>
          <a:noFill/>
          <a:ln w="28575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24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LUI</a:t>
            </a:r>
          </a:p>
          <a:p>
            <a:pPr algn="ctr">
              <a:lnSpc>
                <a:spcPct val="90000"/>
              </a:lnSpc>
            </a:pPr>
            <a:r>
              <a:rPr lang="en-US" sz="24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AUIPC</a:t>
            </a:r>
            <a:endParaRPr lang="en-US" sz="2000" dirty="0">
              <a:solidFill>
                <a:schemeClr val="accent2"/>
              </a:solidFill>
              <a:latin typeface="18 VAG Rounded Light   0239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C16D60-191C-1420-429A-18E24C708E39}"/>
              </a:ext>
            </a:extLst>
          </p:cNvPr>
          <p:cNvSpPr txBox="1"/>
          <p:nvPr/>
        </p:nvSpPr>
        <p:spPr>
          <a:xfrm>
            <a:off x="5375248" y="3923176"/>
            <a:ext cx="19688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solidFill>
                  <a:schemeClr val="accent1"/>
                </a:solidFill>
                <a:latin typeface="18 VAG Rounded Light   02390" pitchFamily="2" charset="0"/>
              </a:rPr>
              <a:t>(see Project 3)</a:t>
            </a:r>
          </a:p>
        </p:txBody>
      </p:sp>
    </p:spTree>
    <p:extLst>
      <p:ext uri="{BB962C8B-B14F-4D97-AF65-F5344CB8AC3E}">
        <p14:creationId xmlns:p14="http://schemas.microsoft.com/office/powerpoint/2010/main" val="483246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3" grpId="0"/>
      <p:bldP spid="4" grpId="0" animBg="1"/>
      <p:bldP spid="9" grpId="0"/>
      <p:bldP spid="19" grpId="0" animBg="1"/>
      <p:bldP spid="11" grpId="0" animBg="1"/>
      <p:bldP spid="10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Elbow Connector 9">
            <a:extLst>
              <a:ext uri="{FF2B5EF4-FFF2-40B4-BE49-F238E27FC236}">
                <a16:creationId xmlns:a16="http://schemas.microsoft.com/office/drawing/2014/main" id="{F7900BBC-4A28-2991-830B-A9C5EDD6B3A7}"/>
              </a:ext>
            </a:extLst>
          </p:cNvPr>
          <p:cNvCxnSpPr>
            <a:cxnSpLocks/>
          </p:cNvCxnSpPr>
          <p:nvPr/>
        </p:nvCxnSpPr>
        <p:spPr>
          <a:xfrm rot="16200000" flipH="1">
            <a:off x="9863617" y="2465646"/>
            <a:ext cx="887961" cy="477237"/>
          </a:xfrm>
          <a:prstGeom prst="bentConnector3">
            <a:avLst>
              <a:gd name="adj1" fmla="val 99200"/>
            </a:avLst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FFF6DCD-A64B-A1A8-AD4D-884C45FC42CD}"/>
              </a:ext>
            </a:extLst>
          </p:cNvPr>
          <p:cNvCxnSpPr>
            <a:cxnSpLocks/>
          </p:cNvCxnSpPr>
          <p:nvPr/>
        </p:nvCxnSpPr>
        <p:spPr>
          <a:xfrm>
            <a:off x="3368069" y="2260284"/>
            <a:ext cx="6711696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headEnd type="oval"/>
            <a:tailEnd type="none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6" name="Straight Arrow Connector 475">
            <a:extLst>
              <a:ext uri="{FF2B5EF4-FFF2-40B4-BE49-F238E27FC236}">
                <a16:creationId xmlns:a16="http://schemas.microsoft.com/office/drawing/2014/main" id="{542881D0-E006-5FD1-06B4-BF7FDE875101}"/>
              </a:ext>
            </a:extLst>
          </p:cNvPr>
          <p:cNvCxnSpPr>
            <a:cxnSpLocks/>
          </p:cNvCxnSpPr>
          <p:nvPr/>
        </p:nvCxnSpPr>
        <p:spPr>
          <a:xfrm>
            <a:off x="6985475" y="4381734"/>
            <a:ext cx="0" cy="1184173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8" name="Straight Arrow Connector 477">
            <a:extLst>
              <a:ext uri="{FF2B5EF4-FFF2-40B4-BE49-F238E27FC236}">
                <a16:creationId xmlns:a16="http://schemas.microsoft.com/office/drawing/2014/main" id="{DB1CA216-A44B-94A2-491B-0FE076CC9699}"/>
              </a:ext>
            </a:extLst>
          </p:cNvPr>
          <p:cNvCxnSpPr>
            <a:cxnSpLocks/>
          </p:cNvCxnSpPr>
          <p:nvPr/>
        </p:nvCxnSpPr>
        <p:spPr>
          <a:xfrm>
            <a:off x="7198463" y="4391981"/>
            <a:ext cx="0" cy="1173926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6" name="Straight Arrow Connector 425">
            <a:extLst>
              <a:ext uri="{FF2B5EF4-FFF2-40B4-BE49-F238E27FC236}">
                <a16:creationId xmlns:a16="http://schemas.microsoft.com/office/drawing/2014/main" id="{E4D1DEAE-7AAB-4FA5-9AC7-CEF254DF6C1E}"/>
              </a:ext>
            </a:extLst>
          </p:cNvPr>
          <p:cNvCxnSpPr>
            <a:cxnSpLocks/>
          </p:cNvCxnSpPr>
          <p:nvPr/>
        </p:nvCxnSpPr>
        <p:spPr>
          <a:xfrm>
            <a:off x="7983123" y="4427042"/>
            <a:ext cx="301752" cy="1490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163182A8-AAC2-5CFD-2ED1-D6AE1F385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tabLst>
                <a:tab pos="10280650" algn="r"/>
              </a:tabLst>
            </a:pPr>
            <a:r>
              <a:rPr lang="en-US" dirty="0"/>
              <a:t>U-Format Block update: </a:t>
            </a:r>
            <a:r>
              <a:rPr lang="en-US" dirty="0" err="1"/>
              <a:t>Immediates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07" name="Rectangle 306">
            <a:extLst>
              <a:ext uri="{FF2B5EF4-FFF2-40B4-BE49-F238E27FC236}">
                <a16:creationId xmlns:a16="http://schemas.microsoft.com/office/drawing/2014/main" id="{5E2B3D3E-7682-F6FD-4010-CC6BCDC1F9BA}"/>
              </a:ext>
            </a:extLst>
          </p:cNvPr>
          <p:cNvSpPr/>
          <p:nvPr/>
        </p:nvSpPr>
        <p:spPr>
          <a:xfrm>
            <a:off x="2124990" y="3375224"/>
            <a:ext cx="934483" cy="1152150"/>
          </a:xfrm>
          <a:prstGeom prst="rect">
            <a:avLst/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b"/>
          <a:lstStyle/>
          <a:p>
            <a:r>
              <a:rPr lang="en-US" sz="1400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18 VAG Rounded Light   02390" pitchFamily="2" charset="0"/>
              </a:rPr>
              <a:t>addr</a:t>
            </a:r>
            <a:endParaRPr lang="en-US" sz="1400" i="1" dirty="0">
              <a:solidFill>
                <a:schemeClr val="tx1">
                  <a:lumMod val="50000"/>
                  <a:lumOff val="50000"/>
                </a:schemeClr>
              </a:solidFill>
              <a:latin typeface="18 VAG Rounded Light   02390" pitchFamily="2" charset="0"/>
            </a:endParaRPr>
          </a:p>
          <a:p>
            <a:pPr algn="r"/>
            <a:r>
              <a:rPr lang="en-US" sz="1400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18 VAG Rounded Light   02390" pitchFamily="2" charset="0"/>
              </a:rPr>
              <a:t>inst</a:t>
            </a:r>
            <a:endParaRPr lang="en-US" sz="1400" i="1" dirty="0">
              <a:solidFill>
                <a:schemeClr val="tx1">
                  <a:lumMod val="50000"/>
                  <a:lumOff val="50000"/>
                </a:schemeClr>
              </a:solidFill>
              <a:latin typeface="18 VAG Rounded Light   02390" pitchFamily="2" charset="0"/>
            </a:endParaRPr>
          </a:p>
          <a:p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  <a:latin typeface="18 VAG Rounded Light   02390" pitchFamily="2" charset="0"/>
            </a:endParaRPr>
          </a:p>
          <a:p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IMEM</a:t>
            </a:r>
          </a:p>
        </p:txBody>
      </p:sp>
      <p:sp>
        <p:nvSpPr>
          <p:cNvPr id="319" name="Freeform 318">
            <a:extLst>
              <a:ext uri="{FF2B5EF4-FFF2-40B4-BE49-F238E27FC236}">
                <a16:creationId xmlns:a16="http://schemas.microsoft.com/office/drawing/2014/main" id="{50D48F20-2317-959C-0E0D-67B0974EEDE2}"/>
              </a:ext>
            </a:extLst>
          </p:cNvPr>
          <p:cNvSpPr>
            <a:spLocks/>
          </p:cNvSpPr>
          <p:nvPr/>
        </p:nvSpPr>
        <p:spPr>
          <a:xfrm>
            <a:off x="8279464" y="3549544"/>
            <a:ext cx="581729" cy="1053232"/>
          </a:xfrm>
          <a:custGeom>
            <a:avLst/>
            <a:gdLst>
              <a:gd name="connsiteX0" fmla="*/ 0 w 1793965"/>
              <a:gd name="connsiteY0" fmla="*/ 0 h 4650377"/>
              <a:gd name="connsiteX1" fmla="*/ 0 w 1793965"/>
              <a:gd name="connsiteY1" fmla="*/ 1898469 h 4650377"/>
              <a:gd name="connsiteX2" fmla="*/ 478971 w 1793965"/>
              <a:gd name="connsiteY2" fmla="*/ 2333897 h 4650377"/>
              <a:gd name="connsiteX3" fmla="*/ 0 w 1793965"/>
              <a:gd name="connsiteY3" fmla="*/ 2778034 h 4650377"/>
              <a:gd name="connsiteX4" fmla="*/ 0 w 1793965"/>
              <a:gd name="connsiteY4" fmla="*/ 4650377 h 4650377"/>
              <a:gd name="connsiteX5" fmla="*/ 1793965 w 1793965"/>
              <a:gd name="connsiteY5" fmla="*/ 3666309 h 4650377"/>
              <a:gd name="connsiteX6" fmla="*/ 1793965 w 1793965"/>
              <a:gd name="connsiteY6" fmla="*/ 984069 h 4650377"/>
              <a:gd name="connsiteX7" fmla="*/ 0 w 1793965"/>
              <a:gd name="connsiteY7" fmla="*/ 0 h 4650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3965" h="4650377">
                <a:moveTo>
                  <a:pt x="0" y="0"/>
                </a:moveTo>
                <a:lnTo>
                  <a:pt x="0" y="1898469"/>
                </a:lnTo>
                <a:lnTo>
                  <a:pt x="478971" y="2333897"/>
                </a:lnTo>
                <a:lnTo>
                  <a:pt x="0" y="2778034"/>
                </a:lnTo>
                <a:lnTo>
                  <a:pt x="0" y="4650377"/>
                </a:lnTo>
                <a:lnTo>
                  <a:pt x="1793965" y="3666309"/>
                </a:lnTo>
                <a:lnTo>
                  <a:pt x="1793965" y="984069"/>
                </a:lnTo>
                <a:lnTo>
                  <a:pt x="0" y="0"/>
                </a:lnTo>
                <a:close/>
              </a:path>
            </a:pathLst>
          </a:custGeom>
          <a:noFill/>
          <a:ln w="28575">
            <a:solidFill>
              <a:schemeClr val="tx1">
                <a:lumMod val="50000"/>
                <a:lumOff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rtlCol="0" anchor="ctr"/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r">
              <a:spcBef>
                <a:spcPts val="600"/>
              </a:spcBef>
              <a:spcAft>
                <a:spcPts val="600"/>
              </a:spcAft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18 VAG Rounded Light   02390" pitchFamily="2" charset="0"/>
              </a:rPr>
              <a:t>ALU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</a:p>
        </p:txBody>
      </p:sp>
      <p:sp>
        <p:nvSpPr>
          <p:cNvPr id="320" name="Rounded Rectangle 319">
            <a:extLst>
              <a:ext uri="{FF2B5EF4-FFF2-40B4-BE49-F238E27FC236}">
                <a16:creationId xmlns:a16="http://schemas.microsoft.com/office/drawing/2014/main" id="{4FDE1979-E809-7A50-A64F-A7DC871340D6}"/>
              </a:ext>
            </a:extLst>
          </p:cNvPr>
          <p:cNvSpPr/>
          <p:nvPr/>
        </p:nvSpPr>
        <p:spPr>
          <a:xfrm>
            <a:off x="6623312" y="3477823"/>
            <a:ext cx="723547" cy="890604"/>
          </a:xfrm>
          <a:prstGeom prst="roundRect">
            <a:avLst/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18 VAG Rounded Light   02390" pitchFamily="2" charset="0"/>
              </a:rPr>
              <a:t>Branch Comp.</a:t>
            </a:r>
          </a:p>
        </p:txBody>
      </p:sp>
      <p:sp>
        <p:nvSpPr>
          <p:cNvPr id="324" name="Freeform 323">
            <a:extLst>
              <a:ext uri="{FF2B5EF4-FFF2-40B4-BE49-F238E27FC236}">
                <a16:creationId xmlns:a16="http://schemas.microsoft.com/office/drawing/2014/main" id="{C3F319D4-E9C9-BF79-1D0B-B024CF36D456}"/>
              </a:ext>
            </a:extLst>
          </p:cNvPr>
          <p:cNvSpPr>
            <a:spLocks/>
          </p:cNvSpPr>
          <p:nvPr/>
        </p:nvSpPr>
        <p:spPr>
          <a:xfrm>
            <a:off x="2458278" y="2385959"/>
            <a:ext cx="644039" cy="714015"/>
          </a:xfrm>
          <a:custGeom>
            <a:avLst/>
            <a:gdLst>
              <a:gd name="connsiteX0" fmla="*/ 0 w 1793965"/>
              <a:gd name="connsiteY0" fmla="*/ 0 h 4650377"/>
              <a:gd name="connsiteX1" fmla="*/ 0 w 1793965"/>
              <a:gd name="connsiteY1" fmla="*/ 1898469 h 4650377"/>
              <a:gd name="connsiteX2" fmla="*/ 478971 w 1793965"/>
              <a:gd name="connsiteY2" fmla="*/ 2333897 h 4650377"/>
              <a:gd name="connsiteX3" fmla="*/ 0 w 1793965"/>
              <a:gd name="connsiteY3" fmla="*/ 2778034 h 4650377"/>
              <a:gd name="connsiteX4" fmla="*/ 0 w 1793965"/>
              <a:gd name="connsiteY4" fmla="*/ 4650377 h 4650377"/>
              <a:gd name="connsiteX5" fmla="*/ 1793965 w 1793965"/>
              <a:gd name="connsiteY5" fmla="*/ 3666309 h 4650377"/>
              <a:gd name="connsiteX6" fmla="*/ 1793965 w 1793965"/>
              <a:gd name="connsiteY6" fmla="*/ 984069 h 4650377"/>
              <a:gd name="connsiteX7" fmla="*/ 0 w 1793965"/>
              <a:gd name="connsiteY7" fmla="*/ 0 h 4650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3965" h="4650377">
                <a:moveTo>
                  <a:pt x="0" y="0"/>
                </a:moveTo>
                <a:lnTo>
                  <a:pt x="0" y="1898469"/>
                </a:lnTo>
                <a:lnTo>
                  <a:pt x="478971" y="2333897"/>
                </a:lnTo>
                <a:lnTo>
                  <a:pt x="0" y="2778034"/>
                </a:lnTo>
                <a:lnTo>
                  <a:pt x="0" y="4650377"/>
                </a:lnTo>
                <a:lnTo>
                  <a:pt x="1793965" y="3666309"/>
                </a:lnTo>
                <a:lnTo>
                  <a:pt x="1793965" y="984069"/>
                </a:lnTo>
                <a:lnTo>
                  <a:pt x="0" y="0"/>
                </a:lnTo>
                <a:close/>
              </a:path>
            </a:pathLst>
          </a:custGeom>
          <a:noFill/>
          <a:ln w="28575">
            <a:solidFill>
              <a:schemeClr val="tx1">
                <a:lumMod val="50000"/>
                <a:lumOff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rtlCol="0" anchor="ctr"/>
          <a:lstStyle/>
          <a:p>
            <a:pPr algn="r"/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18 VAG Rounded Light   02390" pitchFamily="2" charset="0"/>
              </a:rPr>
              <a:t>add</a:t>
            </a:r>
          </a:p>
        </p:txBody>
      </p:sp>
      <p:sp>
        <p:nvSpPr>
          <p:cNvPr id="327" name="Isosceles Triangle 59">
            <a:extLst>
              <a:ext uri="{FF2B5EF4-FFF2-40B4-BE49-F238E27FC236}">
                <a16:creationId xmlns:a16="http://schemas.microsoft.com/office/drawing/2014/main" id="{EFECB578-3A21-E891-8D71-0213F089D1C0}"/>
              </a:ext>
            </a:extLst>
          </p:cNvPr>
          <p:cNvSpPr>
            <a:spLocks noChangeAspect="1"/>
          </p:cNvSpPr>
          <p:nvPr/>
        </p:nvSpPr>
        <p:spPr>
          <a:xfrm>
            <a:off x="5943281" y="4428532"/>
            <a:ext cx="182880" cy="142528"/>
          </a:xfrm>
          <a:prstGeom prst="triangle">
            <a:avLst/>
          </a:prstGeom>
          <a:noFill/>
          <a:ln w="2857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18 VAG Rounded Light   02390" pitchFamily="2" charset="0"/>
            </a:endParaRPr>
          </a:p>
        </p:txBody>
      </p:sp>
      <p:grpSp>
        <p:nvGrpSpPr>
          <p:cNvPr id="330" name="Group 329">
            <a:extLst>
              <a:ext uri="{FF2B5EF4-FFF2-40B4-BE49-F238E27FC236}">
                <a16:creationId xmlns:a16="http://schemas.microsoft.com/office/drawing/2014/main" id="{B7F7F169-A5F4-56F1-6936-D7E5E795DF1A}"/>
              </a:ext>
            </a:extLst>
          </p:cNvPr>
          <p:cNvGrpSpPr/>
          <p:nvPr/>
        </p:nvGrpSpPr>
        <p:grpSpPr>
          <a:xfrm>
            <a:off x="1430760" y="3270286"/>
            <a:ext cx="349772" cy="747357"/>
            <a:chOff x="959047" y="3126189"/>
            <a:chExt cx="415675" cy="914792"/>
          </a:xfrm>
        </p:grpSpPr>
        <p:sp>
          <p:nvSpPr>
            <p:cNvPr id="331" name="Rectangle 330">
              <a:extLst>
                <a:ext uri="{FF2B5EF4-FFF2-40B4-BE49-F238E27FC236}">
                  <a16:creationId xmlns:a16="http://schemas.microsoft.com/office/drawing/2014/main" id="{A5C8CA32-3065-E6B7-1BD4-077B2DB839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9047" y="3126189"/>
              <a:ext cx="415675" cy="914792"/>
            </a:xfrm>
            <a:prstGeom prst="rect">
              <a:avLst/>
            </a:prstGeom>
            <a:noFill/>
            <a:ln w="28575">
              <a:solidFill>
                <a:schemeClr val="tx1">
                  <a:lumMod val="50000"/>
                  <a:lumOff val="50000"/>
                </a:schemeClr>
              </a:solidFill>
              <a:miter lim="800000"/>
              <a:headEnd/>
              <a:tailEnd/>
            </a:ln>
          </p:spPr>
          <p:txBody>
            <a:bodyPr wrap="none" lIns="68580" tIns="34290" rIns="68580" bIns="34290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LnTx/>
                  <a:uFillTx/>
                  <a:latin typeface="Courier New" panose="02070309020205020404" pitchFamily="49" charset="0"/>
                  <a:ea typeface="ＭＳ Ｐゴシック" pitchFamily="-1" charset="-128"/>
                  <a:cs typeface="Courier New" panose="02070309020205020404" pitchFamily="49" charset="0"/>
                </a:rPr>
                <a:t>PC</a:t>
              </a:r>
            </a:p>
          </p:txBody>
        </p:sp>
        <p:sp>
          <p:nvSpPr>
            <p:cNvPr id="332" name="Isosceles Triangle 58">
              <a:extLst>
                <a:ext uri="{FF2B5EF4-FFF2-40B4-BE49-F238E27FC236}">
                  <a16:creationId xmlns:a16="http://schemas.microsoft.com/office/drawing/2014/main" id="{CC9BC0A6-4DFD-877B-775C-BD92FA021900}"/>
                </a:ext>
              </a:extLst>
            </p:cNvPr>
            <p:cNvSpPr/>
            <p:nvPr/>
          </p:nvSpPr>
          <p:spPr>
            <a:xfrm>
              <a:off x="1069894" y="3868203"/>
              <a:ext cx="221693" cy="172777"/>
            </a:xfrm>
            <a:prstGeom prst="triangle">
              <a:avLst/>
            </a:prstGeom>
            <a:noFill/>
            <a:ln w="2857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18 VAG Rounded Light   02390" pitchFamily="2" charset="0"/>
              </a:endParaRPr>
            </a:p>
          </p:txBody>
        </p:sp>
      </p:grpSp>
      <p:sp>
        <p:nvSpPr>
          <p:cNvPr id="321" name="Trapezoid 320">
            <a:extLst>
              <a:ext uri="{FF2B5EF4-FFF2-40B4-BE49-F238E27FC236}">
                <a16:creationId xmlns:a16="http://schemas.microsoft.com/office/drawing/2014/main" id="{ECBEF9E8-B02F-BA9B-96D9-F02F037F011A}"/>
              </a:ext>
            </a:extLst>
          </p:cNvPr>
          <p:cNvSpPr/>
          <p:nvPr/>
        </p:nvSpPr>
        <p:spPr>
          <a:xfrm rot="5400000">
            <a:off x="630315" y="3510125"/>
            <a:ext cx="823357" cy="267680"/>
          </a:xfrm>
          <a:prstGeom prst="trapezoid">
            <a:avLst>
              <a:gd name="adj" fmla="val 85591"/>
            </a:avLst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vert270" rtlCol="0" anchor="ctr"/>
          <a:lstStyle/>
          <a:p>
            <a:pPr algn="ctr">
              <a:spcBef>
                <a:spcPts val="600"/>
              </a:spcBef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  <a:p>
            <a:pPr algn="ctr">
              <a:spcBef>
                <a:spcPts val="600"/>
              </a:spcBef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cxnSp>
        <p:nvCxnSpPr>
          <p:cNvPr id="375" name="Elbow Connector 374">
            <a:extLst>
              <a:ext uri="{FF2B5EF4-FFF2-40B4-BE49-F238E27FC236}">
                <a16:creationId xmlns:a16="http://schemas.microsoft.com/office/drawing/2014/main" id="{8CB4FC43-FB1E-DAD9-6933-1031DF7B151C}"/>
              </a:ext>
            </a:extLst>
          </p:cNvPr>
          <p:cNvCxnSpPr>
            <a:cxnSpLocks/>
          </p:cNvCxnSpPr>
          <p:nvPr/>
        </p:nvCxnSpPr>
        <p:spPr>
          <a:xfrm flipV="1">
            <a:off x="3059473" y="3420761"/>
            <a:ext cx="1734699" cy="530538"/>
          </a:xfrm>
          <a:prstGeom prst="bentConnector3">
            <a:avLst>
              <a:gd name="adj1" fmla="val 17787"/>
            </a:avLst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6" name="Straight Arrow Connector 375">
            <a:extLst>
              <a:ext uri="{FF2B5EF4-FFF2-40B4-BE49-F238E27FC236}">
                <a16:creationId xmlns:a16="http://schemas.microsoft.com/office/drawing/2014/main" id="{06C5600C-FF32-7B65-A838-616535BD3D13}"/>
              </a:ext>
            </a:extLst>
          </p:cNvPr>
          <p:cNvCxnSpPr/>
          <p:nvPr/>
        </p:nvCxnSpPr>
        <p:spPr>
          <a:xfrm>
            <a:off x="3357586" y="3685070"/>
            <a:ext cx="1452348" cy="0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7" name="Straight Arrow Connector 376">
            <a:extLst>
              <a:ext uri="{FF2B5EF4-FFF2-40B4-BE49-F238E27FC236}">
                <a16:creationId xmlns:a16="http://schemas.microsoft.com/office/drawing/2014/main" id="{205D2502-C217-CFAD-90DA-7224BAC69EC5}"/>
              </a:ext>
            </a:extLst>
          </p:cNvPr>
          <p:cNvCxnSpPr/>
          <p:nvPr/>
        </p:nvCxnSpPr>
        <p:spPr>
          <a:xfrm>
            <a:off x="3357586" y="3951299"/>
            <a:ext cx="1452348" cy="0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6" name="Straight Arrow Connector 385">
            <a:extLst>
              <a:ext uri="{FF2B5EF4-FFF2-40B4-BE49-F238E27FC236}">
                <a16:creationId xmlns:a16="http://schemas.microsoft.com/office/drawing/2014/main" id="{5795E669-F7FD-51D5-9708-7B3C9BD34CCE}"/>
              </a:ext>
            </a:extLst>
          </p:cNvPr>
          <p:cNvCxnSpPr/>
          <p:nvPr/>
        </p:nvCxnSpPr>
        <p:spPr>
          <a:xfrm>
            <a:off x="3190630" y="3951299"/>
            <a:ext cx="0" cy="1575442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7" name="Straight Arrow Connector 386">
            <a:extLst>
              <a:ext uri="{FF2B5EF4-FFF2-40B4-BE49-F238E27FC236}">
                <a16:creationId xmlns:a16="http://schemas.microsoft.com/office/drawing/2014/main" id="{A5D422CF-1692-106D-093A-8F6E171C79D9}"/>
              </a:ext>
            </a:extLst>
          </p:cNvPr>
          <p:cNvCxnSpPr>
            <a:cxnSpLocks/>
          </p:cNvCxnSpPr>
          <p:nvPr/>
        </p:nvCxnSpPr>
        <p:spPr>
          <a:xfrm flipV="1">
            <a:off x="3187909" y="5013221"/>
            <a:ext cx="914400" cy="0"/>
          </a:xfrm>
          <a:prstGeom prst="straightConnector1">
            <a:avLst/>
          </a:prstGeom>
          <a:ln w="28575">
            <a:solidFill>
              <a:schemeClr val="accent5"/>
            </a:solidFill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3" name="Straight Arrow Connector 392">
            <a:extLst>
              <a:ext uri="{FF2B5EF4-FFF2-40B4-BE49-F238E27FC236}">
                <a16:creationId xmlns:a16="http://schemas.microsoft.com/office/drawing/2014/main" id="{29E1759E-8C1A-B8F6-C0AE-84288FE3023D}"/>
              </a:ext>
            </a:extLst>
          </p:cNvPr>
          <p:cNvCxnSpPr>
            <a:cxnSpLocks/>
          </p:cNvCxnSpPr>
          <p:nvPr/>
        </p:nvCxnSpPr>
        <p:spPr>
          <a:xfrm flipV="1">
            <a:off x="6246033" y="3676635"/>
            <a:ext cx="365760" cy="0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9" name="Elbow Connector 398">
            <a:extLst>
              <a:ext uri="{FF2B5EF4-FFF2-40B4-BE49-F238E27FC236}">
                <a16:creationId xmlns:a16="http://schemas.microsoft.com/office/drawing/2014/main" id="{81177FA1-F44B-D412-678F-D0996FE371E5}"/>
              </a:ext>
            </a:extLst>
          </p:cNvPr>
          <p:cNvCxnSpPr>
            <a:cxnSpLocks/>
          </p:cNvCxnSpPr>
          <p:nvPr/>
        </p:nvCxnSpPr>
        <p:spPr>
          <a:xfrm rot="16200000" flipH="1">
            <a:off x="7031628" y="3034682"/>
            <a:ext cx="94632" cy="1367664"/>
          </a:xfrm>
          <a:prstGeom prst="bentConnector4">
            <a:avLst>
              <a:gd name="adj1" fmla="val -456294"/>
              <a:gd name="adj2" fmla="val 76963"/>
            </a:avLst>
          </a:prstGeom>
          <a:ln w="28575">
            <a:solidFill>
              <a:schemeClr val="tx1">
                <a:lumMod val="50000"/>
                <a:lumOff val="50000"/>
              </a:schemeClr>
            </a:solidFill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5" name="TextBox 404">
            <a:extLst>
              <a:ext uri="{FF2B5EF4-FFF2-40B4-BE49-F238E27FC236}">
                <a16:creationId xmlns:a16="http://schemas.microsoft.com/office/drawing/2014/main" id="{FEB16DF6-43AA-9A5F-FFF9-30CB1A3DA5D6}"/>
              </a:ext>
            </a:extLst>
          </p:cNvPr>
          <p:cNvSpPr txBox="1"/>
          <p:nvPr/>
        </p:nvSpPr>
        <p:spPr>
          <a:xfrm>
            <a:off x="6349656" y="3011006"/>
            <a:ext cx="6944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R[rs1]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  <a:latin typeface="18 VAG Rounded Light   02390" pitchFamily="2" charset="0"/>
            </a:endParaRPr>
          </a:p>
        </p:txBody>
      </p:sp>
      <p:sp>
        <p:nvSpPr>
          <p:cNvPr id="309" name="Rectangle 308">
            <a:extLst>
              <a:ext uri="{FF2B5EF4-FFF2-40B4-BE49-F238E27FC236}">
                <a16:creationId xmlns:a16="http://schemas.microsoft.com/office/drawing/2014/main" id="{6BC64DA7-A1B1-1E33-61B5-D83764BAC155}"/>
              </a:ext>
            </a:extLst>
          </p:cNvPr>
          <p:cNvSpPr/>
          <p:nvPr/>
        </p:nvSpPr>
        <p:spPr>
          <a:xfrm>
            <a:off x="9120628" y="3586419"/>
            <a:ext cx="1021734" cy="1127284"/>
          </a:xfrm>
          <a:prstGeom prst="rect">
            <a:avLst/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b"/>
          <a:lstStyle/>
          <a:p>
            <a:pPr>
              <a:spcBef>
                <a:spcPts val="400"/>
              </a:spcBef>
              <a:tabLst>
                <a:tab pos="1249363" algn="r"/>
              </a:tabLst>
            </a:pP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18 VAG Rounded Light   02390" pitchFamily="2" charset="0"/>
              </a:rPr>
              <a:t>	</a:t>
            </a:r>
            <a:r>
              <a:rPr lang="en-US" sz="1400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18 VAG Rounded Light   02390" pitchFamily="2" charset="0"/>
              </a:rPr>
              <a:t>dataR</a:t>
            </a:r>
            <a:endParaRPr lang="en-US" sz="1400" i="1" dirty="0">
              <a:solidFill>
                <a:schemeClr val="tx1">
                  <a:lumMod val="50000"/>
                  <a:lumOff val="50000"/>
                </a:schemeClr>
              </a:solidFill>
              <a:latin typeface="18 VAG Rounded Light   02390" pitchFamily="2" charset="0"/>
            </a:endParaRPr>
          </a:p>
          <a:p>
            <a:pPr>
              <a:spcBef>
                <a:spcPts val="400"/>
              </a:spcBef>
              <a:tabLst>
                <a:tab pos="1249363" algn="r"/>
              </a:tabLst>
            </a:pPr>
            <a:r>
              <a:rPr lang="en-US" sz="1400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18 VAG Rounded Light   02390" pitchFamily="2" charset="0"/>
              </a:rPr>
              <a:t>addr</a:t>
            </a:r>
            <a:endParaRPr lang="en-US" sz="1400" i="1" dirty="0">
              <a:solidFill>
                <a:schemeClr val="tx1">
                  <a:lumMod val="50000"/>
                  <a:lumOff val="50000"/>
                </a:schemeClr>
              </a:solidFill>
              <a:latin typeface="18 VAG Rounded Light   02390" pitchFamily="2" charset="0"/>
            </a:endParaRPr>
          </a:p>
          <a:p>
            <a:pPr algn="r">
              <a:spcBef>
                <a:spcPts val="400"/>
              </a:spcBef>
              <a:tabLst>
                <a:tab pos="1249363" algn="r"/>
              </a:tabLst>
            </a:pP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DMEM</a:t>
            </a:r>
          </a:p>
          <a:p>
            <a:pPr>
              <a:spcBef>
                <a:spcPts val="400"/>
              </a:spcBef>
              <a:spcAft>
                <a:spcPts val="400"/>
              </a:spcAft>
              <a:tabLst>
                <a:tab pos="1249363" algn="r"/>
              </a:tabLst>
            </a:pPr>
            <a:r>
              <a:rPr lang="en-US" sz="1200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18 VAG ROUNDED LIGHT   02390" pitchFamily="2" charset="0"/>
                <a:cs typeface="Courier New" panose="02070309020205020404" pitchFamily="49" charset="0"/>
              </a:rPr>
              <a:t>dataW</a:t>
            </a:r>
            <a:r>
              <a:rPr lang="en-US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18 VAG ROUNDED LIGHT   02390" pitchFamily="2" charset="0"/>
                <a:cs typeface="Courier New" panose="02070309020205020404" pitchFamily="49" charset="0"/>
              </a:rPr>
              <a:t> </a:t>
            </a:r>
            <a:endParaRPr lang="en-US" sz="1200" i="1" dirty="0">
              <a:solidFill>
                <a:schemeClr val="tx1">
                  <a:lumMod val="50000"/>
                  <a:lumOff val="50000"/>
                </a:schemeClr>
              </a:solidFill>
              <a:latin typeface="18 VAG ROUNDED LIGHT   02390" pitchFamily="2" charset="0"/>
              <a:cs typeface="Courier New" panose="02070309020205020404" pitchFamily="49" charset="0"/>
            </a:endParaRPr>
          </a:p>
        </p:txBody>
      </p:sp>
      <p:cxnSp>
        <p:nvCxnSpPr>
          <p:cNvPr id="427" name="Straight Arrow Connector 426">
            <a:extLst>
              <a:ext uri="{FF2B5EF4-FFF2-40B4-BE49-F238E27FC236}">
                <a16:creationId xmlns:a16="http://schemas.microsoft.com/office/drawing/2014/main" id="{67A46396-A71B-E5C3-E2EC-583B4A603C90}"/>
              </a:ext>
            </a:extLst>
          </p:cNvPr>
          <p:cNvCxnSpPr>
            <a:cxnSpLocks/>
          </p:cNvCxnSpPr>
          <p:nvPr/>
        </p:nvCxnSpPr>
        <p:spPr>
          <a:xfrm>
            <a:off x="7983123" y="3661650"/>
            <a:ext cx="301752" cy="1490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5" name="Straight Arrow Connector 444">
            <a:extLst>
              <a:ext uri="{FF2B5EF4-FFF2-40B4-BE49-F238E27FC236}">
                <a16:creationId xmlns:a16="http://schemas.microsoft.com/office/drawing/2014/main" id="{2D1A0F8A-F1AA-0736-73BB-5204DAFA85B2}"/>
              </a:ext>
            </a:extLst>
          </p:cNvPr>
          <p:cNvCxnSpPr>
            <a:cxnSpLocks/>
          </p:cNvCxnSpPr>
          <p:nvPr/>
        </p:nvCxnSpPr>
        <p:spPr>
          <a:xfrm flipV="1">
            <a:off x="1043816" y="3915845"/>
            <a:ext cx="0" cy="1621636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9" name="Straight Arrow Connector 448">
            <a:extLst>
              <a:ext uri="{FF2B5EF4-FFF2-40B4-BE49-F238E27FC236}">
                <a16:creationId xmlns:a16="http://schemas.microsoft.com/office/drawing/2014/main" id="{98CA2B2E-5BEF-6E19-FC37-311D08B845B0}"/>
              </a:ext>
            </a:extLst>
          </p:cNvPr>
          <p:cNvCxnSpPr>
            <a:cxnSpLocks/>
          </p:cNvCxnSpPr>
          <p:nvPr/>
        </p:nvCxnSpPr>
        <p:spPr>
          <a:xfrm flipV="1">
            <a:off x="9596488" y="4736341"/>
            <a:ext cx="0" cy="801140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4" name="TextBox 453">
            <a:extLst>
              <a:ext uri="{FF2B5EF4-FFF2-40B4-BE49-F238E27FC236}">
                <a16:creationId xmlns:a16="http://schemas.microsoft.com/office/drawing/2014/main" id="{B01F1A18-F34F-006C-C71D-DCC3DF9FCB76}"/>
              </a:ext>
            </a:extLst>
          </p:cNvPr>
          <p:cNvSpPr txBox="1"/>
          <p:nvPr/>
        </p:nvSpPr>
        <p:spPr>
          <a:xfrm>
            <a:off x="1442540" y="4120124"/>
            <a:ext cx="3417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18 VAG Rounded Light   02390" pitchFamily="2" charset="0"/>
              </a:rPr>
              <a:t>clk</a:t>
            </a:r>
            <a:endParaRPr lang="en-US" sz="1100" dirty="0">
              <a:solidFill>
                <a:schemeClr val="tx1">
                  <a:lumMod val="50000"/>
                  <a:lumOff val="50000"/>
                </a:schemeClr>
              </a:solidFill>
              <a:latin typeface="18 VAG Rounded Light   02390" pitchFamily="2" charset="0"/>
            </a:endParaRPr>
          </a:p>
        </p:txBody>
      </p:sp>
      <p:cxnSp>
        <p:nvCxnSpPr>
          <p:cNvPr id="456" name="Straight Connector 455">
            <a:extLst>
              <a:ext uri="{FF2B5EF4-FFF2-40B4-BE49-F238E27FC236}">
                <a16:creationId xmlns:a16="http://schemas.microsoft.com/office/drawing/2014/main" id="{245940B4-83F7-A371-DDED-84DC79891141}"/>
              </a:ext>
            </a:extLst>
          </p:cNvPr>
          <p:cNvCxnSpPr>
            <a:cxnSpLocks/>
            <a:stCxn id="454" idx="0"/>
            <a:endCxn id="332" idx="3"/>
          </p:cNvCxnSpPr>
          <p:nvPr/>
        </p:nvCxnSpPr>
        <p:spPr>
          <a:xfrm flipV="1">
            <a:off x="1613420" y="4017643"/>
            <a:ext cx="3886" cy="102481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7" name="TextBox 456">
            <a:extLst>
              <a:ext uri="{FF2B5EF4-FFF2-40B4-BE49-F238E27FC236}">
                <a16:creationId xmlns:a16="http://schemas.microsoft.com/office/drawing/2014/main" id="{5F1F7DB0-6CD9-15D8-A9C7-594A704DE0B1}"/>
              </a:ext>
            </a:extLst>
          </p:cNvPr>
          <p:cNvSpPr txBox="1"/>
          <p:nvPr/>
        </p:nvSpPr>
        <p:spPr>
          <a:xfrm>
            <a:off x="5853568" y="4679996"/>
            <a:ext cx="3417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18 VAG Rounded Light   02390" pitchFamily="2" charset="0"/>
              </a:rPr>
              <a:t>clk</a:t>
            </a:r>
            <a:endParaRPr lang="en-US" sz="1100" dirty="0">
              <a:solidFill>
                <a:schemeClr val="tx1">
                  <a:lumMod val="50000"/>
                  <a:lumOff val="50000"/>
                </a:schemeClr>
              </a:solidFill>
              <a:latin typeface="18 VAG Rounded Light   02390" pitchFamily="2" charset="0"/>
            </a:endParaRPr>
          </a:p>
        </p:txBody>
      </p:sp>
      <p:sp>
        <p:nvSpPr>
          <p:cNvPr id="461" name="TextBox 460">
            <a:extLst>
              <a:ext uri="{FF2B5EF4-FFF2-40B4-BE49-F238E27FC236}">
                <a16:creationId xmlns:a16="http://schemas.microsoft.com/office/drawing/2014/main" id="{FE738B2C-2C36-2578-E323-38E7D6FA3739}"/>
              </a:ext>
            </a:extLst>
          </p:cNvPr>
          <p:cNvSpPr txBox="1"/>
          <p:nvPr/>
        </p:nvSpPr>
        <p:spPr>
          <a:xfrm>
            <a:off x="9813943" y="4842550"/>
            <a:ext cx="3417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18 VAG Rounded Light   02390" pitchFamily="2" charset="0"/>
              </a:rPr>
              <a:t>clk</a:t>
            </a:r>
            <a:endParaRPr lang="en-US" sz="1100" dirty="0">
              <a:solidFill>
                <a:schemeClr val="tx1">
                  <a:lumMod val="50000"/>
                  <a:lumOff val="50000"/>
                </a:schemeClr>
              </a:solidFill>
              <a:latin typeface="18 VAG Rounded Light   02390" pitchFamily="2" charset="0"/>
            </a:endParaRPr>
          </a:p>
        </p:txBody>
      </p:sp>
      <p:sp>
        <p:nvSpPr>
          <p:cNvPr id="465" name="TextBox 464">
            <a:extLst>
              <a:ext uri="{FF2B5EF4-FFF2-40B4-BE49-F238E27FC236}">
                <a16:creationId xmlns:a16="http://schemas.microsoft.com/office/drawing/2014/main" id="{C7F68ECD-ACAD-374E-B7B5-00E15FD21DCB}"/>
              </a:ext>
            </a:extLst>
          </p:cNvPr>
          <p:cNvSpPr txBox="1"/>
          <p:nvPr/>
        </p:nvSpPr>
        <p:spPr>
          <a:xfrm>
            <a:off x="8489762" y="3245823"/>
            <a:ext cx="4395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alu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  <a:latin typeface="18 VAG Rounded Light   02390" pitchFamily="2" charset="0"/>
            </a:endParaRPr>
          </a:p>
        </p:txBody>
      </p:sp>
      <p:cxnSp>
        <p:nvCxnSpPr>
          <p:cNvPr id="472" name="Straight Arrow Connector 471">
            <a:extLst>
              <a:ext uri="{FF2B5EF4-FFF2-40B4-BE49-F238E27FC236}">
                <a16:creationId xmlns:a16="http://schemas.microsoft.com/office/drawing/2014/main" id="{908456E4-D4F5-2EA1-FF19-789AA5C3F8DA}"/>
              </a:ext>
            </a:extLst>
          </p:cNvPr>
          <p:cNvCxnSpPr>
            <a:cxnSpLocks/>
          </p:cNvCxnSpPr>
          <p:nvPr/>
        </p:nvCxnSpPr>
        <p:spPr>
          <a:xfrm flipH="1" flipV="1">
            <a:off x="5816885" y="4604793"/>
            <a:ext cx="0" cy="932688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5" name="Straight Arrow Connector 474">
            <a:extLst>
              <a:ext uri="{FF2B5EF4-FFF2-40B4-BE49-F238E27FC236}">
                <a16:creationId xmlns:a16="http://schemas.microsoft.com/office/drawing/2014/main" id="{908607ED-5082-B8EB-0CB6-ED344CA1BE73}"/>
              </a:ext>
            </a:extLst>
          </p:cNvPr>
          <p:cNvCxnSpPr>
            <a:cxnSpLocks/>
          </p:cNvCxnSpPr>
          <p:nvPr/>
        </p:nvCxnSpPr>
        <p:spPr>
          <a:xfrm flipV="1">
            <a:off x="4408736" y="5301220"/>
            <a:ext cx="0" cy="236261"/>
          </a:xfrm>
          <a:prstGeom prst="straightConnector1">
            <a:avLst/>
          </a:prstGeom>
          <a:ln w="127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5" name="Elbow Connector 434">
            <a:extLst>
              <a:ext uri="{FF2B5EF4-FFF2-40B4-BE49-F238E27FC236}">
                <a16:creationId xmlns:a16="http://schemas.microsoft.com/office/drawing/2014/main" id="{424B80CA-05F9-1646-30DD-53D39995ABBD}"/>
              </a:ext>
            </a:extLst>
          </p:cNvPr>
          <p:cNvCxnSpPr>
            <a:cxnSpLocks/>
          </p:cNvCxnSpPr>
          <p:nvPr/>
        </p:nvCxnSpPr>
        <p:spPr>
          <a:xfrm rot="16200000" flipV="1">
            <a:off x="7177509" y="4577033"/>
            <a:ext cx="1646116" cy="274779"/>
          </a:xfrm>
          <a:prstGeom prst="bentConnector3">
            <a:avLst>
              <a:gd name="adj1" fmla="val 91265"/>
            </a:avLst>
          </a:prstGeom>
          <a:ln w="127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2" name="Straight Arrow Connector 441">
            <a:extLst>
              <a:ext uri="{FF2B5EF4-FFF2-40B4-BE49-F238E27FC236}">
                <a16:creationId xmlns:a16="http://schemas.microsoft.com/office/drawing/2014/main" id="{77D15A79-CBAA-3476-E953-9E88EC542CAD}"/>
              </a:ext>
            </a:extLst>
          </p:cNvPr>
          <p:cNvCxnSpPr>
            <a:cxnSpLocks/>
          </p:cNvCxnSpPr>
          <p:nvPr/>
        </p:nvCxnSpPr>
        <p:spPr>
          <a:xfrm flipV="1">
            <a:off x="7883379" y="4657965"/>
            <a:ext cx="0" cy="879516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8" name="Straight Arrow Connector 447">
            <a:extLst>
              <a:ext uri="{FF2B5EF4-FFF2-40B4-BE49-F238E27FC236}">
                <a16:creationId xmlns:a16="http://schemas.microsoft.com/office/drawing/2014/main" id="{30435E35-829A-9B0E-3C1B-8AC96951ACA1}"/>
              </a:ext>
            </a:extLst>
          </p:cNvPr>
          <p:cNvCxnSpPr>
            <a:cxnSpLocks/>
          </p:cNvCxnSpPr>
          <p:nvPr/>
        </p:nvCxnSpPr>
        <p:spPr>
          <a:xfrm flipH="1" flipV="1">
            <a:off x="8608065" y="4473876"/>
            <a:ext cx="0" cy="1063605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9" name="Straight Arrow Connector 468">
            <a:extLst>
              <a:ext uri="{FF2B5EF4-FFF2-40B4-BE49-F238E27FC236}">
                <a16:creationId xmlns:a16="http://schemas.microsoft.com/office/drawing/2014/main" id="{D38A11AD-8791-608A-0552-C121A94FF645}"/>
              </a:ext>
            </a:extLst>
          </p:cNvPr>
          <p:cNvCxnSpPr>
            <a:cxnSpLocks/>
          </p:cNvCxnSpPr>
          <p:nvPr/>
        </p:nvCxnSpPr>
        <p:spPr>
          <a:xfrm flipV="1">
            <a:off x="6768025" y="4402393"/>
            <a:ext cx="0" cy="1135088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EC66CA67-38E7-34E8-E7FC-AAD1AEB58582}"/>
              </a:ext>
            </a:extLst>
          </p:cNvPr>
          <p:cNvGrpSpPr/>
          <p:nvPr/>
        </p:nvGrpSpPr>
        <p:grpSpPr>
          <a:xfrm>
            <a:off x="6261052" y="4187510"/>
            <a:ext cx="2859576" cy="605832"/>
            <a:chOff x="6261052" y="4187510"/>
            <a:chExt cx="2859576" cy="605832"/>
          </a:xfrm>
        </p:grpSpPr>
        <p:cxnSp>
          <p:nvCxnSpPr>
            <p:cNvPr id="420" name="Elbow Connector 419">
              <a:extLst>
                <a:ext uri="{FF2B5EF4-FFF2-40B4-BE49-F238E27FC236}">
                  <a16:creationId xmlns:a16="http://schemas.microsoft.com/office/drawing/2014/main" id="{DE0A5376-D330-42E2-FB65-5A8544619591}"/>
                </a:ext>
              </a:extLst>
            </p:cNvPr>
            <p:cNvCxnSpPr/>
            <p:nvPr/>
          </p:nvCxnSpPr>
          <p:spPr>
            <a:xfrm>
              <a:off x="6389559" y="4187510"/>
              <a:ext cx="2501519" cy="605832"/>
            </a:xfrm>
            <a:prstGeom prst="bentConnector3">
              <a:avLst>
                <a:gd name="adj1" fmla="val -363"/>
              </a:avLst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headEnd type="oval"/>
              <a:tailEnd type="none" w="lg" len="lg"/>
            </a:ln>
            <a:effectLst>
              <a:glow rad="88900">
                <a:srgbClr val="011223">
                  <a:alpha val="90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1" name="Elbow Connector 420">
              <a:extLst>
                <a:ext uri="{FF2B5EF4-FFF2-40B4-BE49-F238E27FC236}">
                  <a16:creationId xmlns:a16="http://schemas.microsoft.com/office/drawing/2014/main" id="{356B3A68-0F26-F67A-1004-D091F831F6EB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8879358" y="4552072"/>
              <a:ext cx="252992" cy="229548"/>
            </a:xfrm>
            <a:prstGeom prst="bentConnector2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4" name="Elbow Connector 423">
              <a:extLst>
                <a:ext uri="{FF2B5EF4-FFF2-40B4-BE49-F238E27FC236}">
                  <a16:creationId xmlns:a16="http://schemas.microsoft.com/office/drawing/2014/main" id="{8C12DBEE-9119-E687-12AE-4F54DD2F9145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7322511" y="4361210"/>
              <a:ext cx="518548" cy="328277"/>
            </a:xfrm>
            <a:prstGeom prst="bentConnector2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4" name="Straight Arrow Connector 393">
              <a:extLst>
                <a:ext uri="{FF2B5EF4-FFF2-40B4-BE49-F238E27FC236}">
                  <a16:creationId xmlns:a16="http://schemas.microsoft.com/office/drawing/2014/main" id="{296AC102-0DC9-9CA8-A46D-84AEF8599F88}"/>
                </a:ext>
              </a:extLst>
            </p:cNvPr>
            <p:cNvCxnSpPr/>
            <p:nvPr/>
          </p:nvCxnSpPr>
          <p:spPr>
            <a:xfrm flipV="1">
              <a:off x="6261052" y="4187510"/>
              <a:ext cx="365760" cy="0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2" name="TextBox 421">
            <a:extLst>
              <a:ext uri="{FF2B5EF4-FFF2-40B4-BE49-F238E27FC236}">
                <a16:creationId xmlns:a16="http://schemas.microsoft.com/office/drawing/2014/main" id="{C2019ECA-1D43-2798-7640-624AE67C748A}"/>
              </a:ext>
            </a:extLst>
          </p:cNvPr>
          <p:cNvSpPr txBox="1"/>
          <p:nvPr/>
        </p:nvSpPr>
        <p:spPr>
          <a:xfrm>
            <a:off x="6156892" y="4747081"/>
            <a:ext cx="6944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R[rs2]</a:t>
            </a:r>
            <a:endParaRPr lang="en-US" sz="2000" dirty="0">
              <a:solidFill>
                <a:schemeClr val="bg1"/>
              </a:solidFill>
              <a:latin typeface="18 VAG Rounded Light   0239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A1D8640-1BD8-BEED-DD26-8BB1044FBB16}"/>
              </a:ext>
            </a:extLst>
          </p:cNvPr>
          <p:cNvSpPr txBox="1"/>
          <p:nvPr/>
        </p:nvSpPr>
        <p:spPr>
          <a:xfrm>
            <a:off x="4789384" y="4884927"/>
            <a:ext cx="94929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imm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[31:0]</a:t>
            </a:r>
            <a:endParaRPr lang="en-US" sz="2000" dirty="0">
              <a:solidFill>
                <a:schemeClr val="bg1"/>
              </a:solidFill>
              <a:latin typeface="18 VAG Rounded Light   02390" pitchFamily="2" charset="0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37A331C-250D-4072-F6B6-25839190A52F}"/>
              </a:ext>
            </a:extLst>
          </p:cNvPr>
          <p:cNvCxnSpPr>
            <a:cxnSpLocks/>
          </p:cNvCxnSpPr>
          <p:nvPr/>
        </p:nvCxnSpPr>
        <p:spPr>
          <a:xfrm flipV="1">
            <a:off x="1170363" y="3643964"/>
            <a:ext cx="274320" cy="0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F8A3D43-23D6-8073-FA9C-E13A73CB5D24}"/>
              </a:ext>
            </a:extLst>
          </p:cNvPr>
          <p:cNvSpPr txBox="1"/>
          <p:nvPr/>
        </p:nvSpPr>
        <p:spPr>
          <a:xfrm>
            <a:off x="1733676" y="3669569"/>
            <a:ext cx="35458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pc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  <a:latin typeface="18 VAG Rounded Light   02390" pitchFamily="2" charset="0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27B03F4-4F70-EB67-2FC8-0AEE5100B90D}"/>
              </a:ext>
            </a:extLst>
          </p:cNvPr>
          <p:cNvCxnSpPr>
            <a:cxnSpLocks/>
          </p:cNvCxnSpPr>
          <p:nvPr/>
        </p:nvCxnSpPr>
        <p:spPr>
          <a:xfrm flipV="1">
            <a:off x="1772305" y="3654124"/>
            <a:ext cx="365760" cy="0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4EECC671-A924-2356-B7DC-DE13636CBDA5}"/>
              </a:ext>
            </a:extLst>
          </p:cNvPr>
          <p:cNvSpPr txBox="1"/>
          <p:nvPr/>
        </p:nvSpPr>
        <p:spPr>
          <a:xfrm>
            <a:off x="1968985" y="2379486"/>
            <a:ext cx="354584" cy="261610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r"/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+4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  <a:latin typeface="18 VAG Rounded Light   02390" pitchFamily="2" charset="0"/>
            </a:endParaRP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BA7E8C0-8665-164F-DB94-DAE69967F440}"/>
              </a:ext>
            </a:extLst>
          </p:cNvPr>
          <p:cNvCxnSpPr>
            <a:cxnSpLocks/>
          </p:cNvCxnSpPr>
          <p:nvPr/>
        </p:nvCxnSpPr>
        <p:spPr>
          <a:xfrm flipH="1">
            <a:off x="2270690" y="2496757"/>
            <a:ext cx="182880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74264EDC-6D20-221A-1FA0-C23197F903B2}"/>
              </a:ext>
            </a:extLst>
          </p:cNvPr>
          <p:cNvCxnSpPr>
            <a:cxnSpLocks/>
            <a:stCxn id="20" idx="0"/>
          </p:cNvCxnSpPr>
          <p:nvPr/>
        </p:nvCxnSpPr>
        <p:spPr>
          <a:xfrm rot="5400000" flipH="1" flipV="1">
            <a:off x="1830481" y="3046480"/>
            <a:ext cx="703576" cy="542602"/>
          </a:xfrm>
          <a:prstGeom prst="bentConnector3">
            <a:avLst>
              <a:gd name="adj1" fmla="val 100542"/>
            </a:avLst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4" name="TextBox 473">
            <a:extLst>
              <a:ext uri="{FF2B5EF4-FFF2-40B4-BE49-F238E27FC236}">
                <a16:creationId xmlns:a16="http://schemas.microsoft.com/office/drawing/2014/main" id="{EADA092F-D4E9-20EF-B62D-834B9B1CF63B}"/>
              </a:ext>
            </a:extLst>
          </p:cNvPr>
          <p:cNvSpPr txBox="1"/>
          <p:nvPr/>
        </p:nvSpPr>
        <p:spPr>
          <a:xfrm>
            <a:off x="10106672" y="3711143"/>
            <a:ext cx="4395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mem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  <a:latin typeface="18 VAG Rounded Light   02390" pitchFamily="2" charset="0"/>
            </a:endParaRPr>
          </a:p>
        </p:txBody>
      </p:sp>
      <p:cxnSp>
        <p:nvCxnSpPr>
          <p:cNvPr id="477" name="Straight Arrow Connector 476">
            <a:extLst>
              <a:ext uri="{FF2B5EF4-FFF2-40B4-BE49-F238E27FC236}">
                <a16:creationId xmlns:a16="http://schemas.microsoft.com/office/drawing/2014/main" id="{D784A5C8-32E2-3AA1-3DDB-295CDDAE88B9}"/>
              </a:ext>
            </a:extLst>
          </p:cNvPr>
          <p:cNvCxnSpPr>
            <a:cxnSpLocks/>
          </p:cNvCxnSpPr>
          <p:nvPr/>
        </p:nvCxnSpPr>
        <p:spPr>
          <a:xfrm flipV="1">
            <a:off x="10142760" y="3707112"/>
            <a:ext cx="403456" cy="7631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9" name="TextBox 478">
            <a:extLst>
              <a:ext uri="{FF2B5EF4-FFF2-40B4-BE49-F238E27FC236}">
                <a16:creationId xmlns:a16="http://schemas.microsoft.com/office/drawing/2014/main" id="{2DED7013-C5E9-CBB1-99CD-9964AAD09670}"/>
              </a:ext>
            </a:extLst>
          </p:cNvPr>
          <p:cNvSpPr txBox="1"/>
          <p:nvPr/>
        </p:nvSpPr>
        <p:spPr>
          <a:xfrm>
            <a:off x="10063299" y="2866316"/>
            <a:ext cx="52450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pc+4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  <a:latin typeface="18 VAG Rounded Light   02390" pitchFamily="2" charset="0"/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7E10B256-ADFC-8E2C-6C6F-6E4DBEC36AB1}"/>
              </a:ext>
            </a:extLst>
          </p:cNvPr>
          <p:cNvSpPr txBox="1"/>
          <p:nvPr/>
        </p:nvSpPr>
        <p:spPr>
          <a:xfrm>
            <a:off x="504032" y="3739819"/>
            <a:ext cx="4395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alu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  <a:latin typeface="18 VAG Rounded Light   02390" pitchFamily="2" charset="0"/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9E730C79-AAC2-7A21-158E-0E25313D56F3}"/>
              </a:ext>
            </a:extLst>
          </p:cNvPr>
          <p:cNvSpPr txBox="1"/>
          <p:nvPr/>
        </p:nvSpPr>
        <p:spPr>
          <a:xfrm>
            <a:off x="2780297" y="5579638"/>
            <a:ext cx="1034257" cy="2425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inst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[31:0]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  <a:latin typeface="18 VAG Rounded Light   02390" pitchFamily="2" charset="0"/>
            </a:endParaRP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805FC406-05B2-8242-650C-D6E9D3BC10DC}"/>
              </a:ext>
            </a:extLst>
          </p:cNvPr>
          <p:cNvSpPr txBox="1"/>
          <p:nvPr/>
        </p:nvSpPr>
        <p:spPr>
          <a:xfrm>
            <a:off x="4062897" y="5552119"/>
            <a:ext cx="817853" cy="5136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1600" dirty="0" err="1">
                <a:solidFill>
                  <a:schemeClr val="accent3"/>
                </a:solidFill>
                <a:latin typeface="18 VAG Rounded Light   02390" pitchFamily="2" charset="0"/>
              </a:rPr>
              <a:t>ImmSel</a:t>
            </a:r>
            <a:endParaRPr lang="en-US" sz="1600" dirty="0">
              <a:solidFill>
                <a:schemeClr val="accent3"/>
              </a:solidFill>
              <a:latin typeface="18 VAG Rounded Light   02390" pitchFamily="2" charset="0"/>
            </a:endParaRPr>
          </a:p>
          <a:p>
            <a:pPr algn="ctr">
              <a:lnSpc>
                <a:spcPct val="85000"/>
              </a:lnSpc>
            </a:pPr>
            <a:r>
              <a:rPr lang="en-US" sz="1600" dirty="0">
                <a:solidFill>
                  <a:schemeClr val="accent5"/>
                </a:solidFill>
                <a:latin typeface="18 VAG Rounded Light   02390" pitchFamily="2" charset="0"/>
              </a:rPr>
              <a:t>U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224C16BB-9DF8-AF11-E4A9-F5900F58BC4D}"/>
              </a:ext>
            </a:extLst>
          </p:cNvPr>
          <p:cNvSpPr txBox="1"/>
          <p:nvPr/>
        </p:nvSpPr>
        <p:spPr>
          <a:xfrm>
            <a:off x="5333604" y="5554208"/>
            <a:ext cx="885179" cy="304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18 VAG Rounded Light   02390" pitchFamily="2" charset="0"/>
              </a:rPr>
              <a:t>RegWEn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  <a:latin typeface="18 VAG Rounded Light   02390" pitchFamily="2" charset="0"/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2668EA19-1D16-2435-39BE-AEF3AA44FFE9}"/>
              </a:ext>
            </a:extLst>
          </p:cNvPr>
          <p:cNvSpPr txBox="1"/>
          <p:nvPr/>
        </p:nvSpPr>
        <p:spPr>
          <a:xfrm>
            <a:off x="6409181" y="5555777"/>
            <a:ext cx="502061" cy="2513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18 VAG Rounded Light   02390" pitchFamily="2" charset="0"/>
              </a:rPr>
              <a:t>BrUn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18 VAG Rounded Light   02390" pitchFamily="2" charset="0"/>
            </a:endParaRP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2CC95B9F-5DF4-D7FA-AEA7-3A8533F0CD4C}"/>
              </a:ext>
            </a:extLst>
          </p:cNvPr>
          <p:cNvSpPr txBox="1"/>
          <p:nvPr/>
        </p:nvSpPr>
        <p:spPr>
          <a:xfrm>
            <a:off x="6690773" y="5779625"/>
            <a:ext cx="556563" cy="2562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BrEq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FD1E69A0-9944-8D40-E6A1-E6D049015EEA}"/>
              </a:ext>
            </a:extLst>
          </p:cNvPr>
          <p:cNvSpPr txBox="1"/>
          <p:nvPr/>
        </p:nvSpPr>
        <p:spPr>
          <a:xfrm>
            <a:off x="6954558" y="5545178"/>
            <a:ext cx="556563" cy="2562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BrLT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3632A612-D2B9-ADCD-8A02-64FC0648A297}"/>
              </a:ext>
            </a:extLst>
          </p:cNvPr>
          <p:cNvSpPr txBox="1"/>
          <p:nvPr/>
        </p:nvSpPr>
        <p:spPr>
          <a:xfrm>
            <a:off x="7558332" y="5524627"/>
            <a:ext cx="449161" cy="2513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18 VAG Rounded Light   02390" pitchFamily="2" charset="0"/>
              </a:rPr>
              <a:t>Bsel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18 VAG Rounded Light   02390" pitchFamily="2" charset="0"/>
            </a:endParaRP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2000C3DB-EA0F-B383-7B78-CA219CC6DBC8}"/>
              </a:ext>
            </a:extLst>
          </p:cNvPr>
          <p:cNvSpPr txBox="1"/>
          <p:nvPr/>
        </p:nvSpPr>
        <p:spPr>
          <a:xfrm>
            <a:off x="7954131" y="5516420"/>
            <a:ext cx="460382" cy="2513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18 VAG Rounded Light   02390" pitchFamily="2" charset="0"/>
              </a:rPr>
              <a:t>Asel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18 VAG Rounded Light   02390" pitchFamily="2" charset="0"/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0D0C1867-1FFD-F311-31BB-7C2A4E3DB4AD}"/>
              </a:ext>
            </a:extLst>
          </p:cNvPr>
          <p:cNvSpPr txBox="1"/>
          <p:nvPr/>
        </p:nvSpPr>
        <p:spPr>
          <a:xfrm>
            <a:off x="8421291" y="5536765"/>
            <a:ext cx="702436" cy="2778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18 VAG Rounded Light   02390" pitchFamily="2" charset="0"/>
              </a:rPr>
              <a:t>ALUSel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18 VAG Rounded Light   02390" pitchFamily="2" charset="0"/>
            </a:endParaRP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0574EDEE-392B-DC05-E19A-7C22B2FFABF2}"/>
              </a:ext>
            </a:extLst>
          </p:cNvPr>
          <p:cNvSpPr txBox="1"/>
          <p:nvPr/>
        </p:nvSpPr>
        <p:spPr>
          <a:xfrm>
            <a:off x="9285659" y="5555777"/>
            <a:ext cx="817853" cy="4609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18 VAG Rounded Light   02390" pitchFamily="2" charset="0"/>
              </a:rPr>
              <a:t>MemRW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18 VAG Rounded Light   02390" pitchFamily="2" charset="0"/>
            </a:endParaRPr>
          </a:p>
          <a:p>
            <a:pPr algn="ctr">
              <a:lnSpc>
                <a:spcPct val="85000"/>
              </a:lnSpc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18 VAG Rounded Light   02390" pitchFamily="2" charset="0"/>
              </a:rPr>
              <a:t>Read</a:t>
            </a: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FF0F850A-25DC-02DE-3D8E-F4BBFD4155E2}"/>
              </a:ext>
            </a:extLst>
          </p:cNvPr>
          <p:cNvSpPr txBox="1"/>
          <p:nvPr/>
        </p:nvSpPr>
        <p:spPr>
          <a:xfrm>
            <a:off x="10252492" y="5557253"/>
            <a:ext cx="646331" cy="2778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18 VAG Rounded Light   02390" pitchFamily="2" charset="0"/>
              </a:rPr>
              <a:t>WBSel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18 VAG Rounded Light   02390" pitchFamily="2" charset="0"/>
            </a:endParaRPr>
          </a:p>
        </p:txBody>
      </p:sp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D5574E08-8C14-422C-BD9C-969F4F3B25C2}"/>
              </a:ext>
            </a:extLst>
          </p:cNvPr>
          <p:cNvCxnSpPr>
            <a:cxnSpLocks/>
          </p:cNvCxnSpPr>
          <p:nvPr/>
        </p:nvCxnSpPr>
        <p:spPr>
          <a:xfrm flipV="1">
            <a:off x="10664370" y="3759701"/>
            <a:ext cx="0" cy="1767040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Rectangle 170">
            <a:extLst>
              <a:ext uri="{FF2B5EF4-FFF2-40B4-BE49-F238E27FC236}">
                <a16:creationId xmlns:a16="http://schemas.microsoft.com/office/drawing/2014/main" id="{B2E54D0A-9FBB-BD56-7769-DC00BEB2FC6E}"/>
              </a:ext>
            </a:extLst>
          </p:cNvPr>
          <p:cNvSpPr/>
          <p:nvPr/>
        </p:nvSpPr>
        <p:spPr>
          <a:xfrm>
            <a:off x="324172" y="5540557"/>
            <a:ext cx="10627823" cy="741060"/>
          </a:xfrm>
          <a:prstGeom prst="rect">
            <a:avLst/>
          </a:prstGeom>
          <a:noFill/>
          <a:ln w="28575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b"/>
          <a:lstStyle/>
          <a:p>
            <a:r>
              <a:rPr lang="en-US" sz="1600" b="1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Control Logic</a:t>
            </a:r>
          </a:p>
        </p:txBody>
      </p: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AC1D377E-FE43-1B1D-FCF0-12F1B82B4052}"/>
              </a:ext>
            </a:extLst>
          </p:cNvPr>
          <p:cNvGrpSpPr/>
          <p:nvPr/>
        </p:nvGrpSpPr>
        <p:grpSpPr>
          <a:xfrm>
            <a:off x="1910968" y="2760283"/>
            <a:ext cx="5834958" cy="733940"/>
            <a:chOff x="1910968" y="2760283"/>
            <a:chExt cx="5834958" cy="733940"/>
          </a:xfrm>
        </p:grpSpPr>
        <p:cxnSp>
          <p:nvCxnSpPr>
            <p:cNvPr id="173" name="Elbow Connector 172">
              <a:extLst>
                <a:ext uri="{FF2B5EF4-FFF2-40B4-BE49-F238E27FC236}">
                  <a16:creationId xmlns:a16="http://schemas.microsoft.com/office/drawing/2014/main" id="{E390CF13-3728-8277-3D3E-B31B8898A532}"/>
                </a:ext>
              </a:extLst>
            </p:cNvPr>
            <p:cNvCxnSpPr/>
            <p:nvPr/>
          </p:nvCxnSpPr>
          <p:spPr>
            <a:xfrm flipV="1">
              <a:off x="1910968" y="2769647"/>
              <a:ext cx="1658892" cy="436843"/>
            </a:xfrm>
            <a:prstGeom prst="bentConnector4">
              <a:avLst>
                <a:gd name="adj1" fmla="val 100039"/>
                <a:gd name="adj2" fmla="val 45344"/>
              </a:avLst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headEnd type="oval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EABE00C5-6753-0E18-2457-6761BCF0A196}"/>
                </a:ext>
              </a:extLst>
            </p:cNvPr>
            <p:cNvCxnSpPr>
              <a:cxnSpLocks/>
            </p:cNvCxnSpPr>
            <p:nvPr/>
          </p:nvCxnSpPr>
          <p:spPr>
            <a:xfrm>
              <a:off x="3559699" y="2760283"/>
              <a:ext cx="4023360" cy="0"/>
            </a:xfrm>
            <a:prstGeom prst="line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Elbow Connector 174">
              <a:extLst>
                <a:ext uri="{FF2B5EF4-FFF2-40B4-BE49-F238E27FC236}">
                  <a16:creationId xmlns:a16="http://schemas.microsoft.com/office/drawing/2014/main" id="{05891022-9DF5-AB96-D32B-08916867D915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7285314" y="3033611"/>
              <a:ext cx="733939" cy="187285"/>
            </a:xfrm>
            <a:prstGeom prst="bentConnector3">
              <a:avLst>
                <a:gd name="adj1" fmla="val 99835"/>
              </a:avLst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7" name="TextBox 176">
            <a:extLst>
              <a:ext uri="{FF2B5EF4-FFF2-40B4-BE49-F238E27FC236}">
                <a16:creationId xmlns:a16="http://schemas.microsoft.com/office/drawing/2014/main" id="{D1363B72-54B5-23C7-89DF-AA18FE81A2ED}"/>
              </a:ext>
            </a:extLst>
          </p:cNvPr>
          <p:cNvSpPr txBox="1"/>
          <p:nvPr/>
        </p:nvSpPr>
        <p:spPr>
          <a:xfrm>
            <a:off x="3486169" y="1063996"/>
            <a:ext cx="28312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dirty="0">
                <a:solidFill>
                  <a:schemeClr val="accent5"/>
                </a:solidFill>
                <a:latin typeface="18 VAG Rounded Light   02390" pitchFamily="2" charset="0"/>
              </a:rPr>
              <a:t>Generate </a:t>
            </a:r>
            <a:r>
              <a:rPr lang="en-US" sz="20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imm</a:t>
            </a:r>
            <a:r>
              <a:rPr lang="en-US" sz="2000" dirty="0">
                <a:solidFill>
                  <a:schemeClr val="accent5"/>
                </a:solidFill>
                <a:latin typeface="18 VAG Rounded Light   02390" pitchFamily="2" charset="0"/>
              </a:rPr>
              <a:t> with upper 20 bits. (U-format)</a:t>
            </a:r>
          </a:p>
        </p:txBody>
      </p:sp>
      <p:sp>
        <p:nvSpPr>
          <p:cNvPr id="180" name="Trapezoid 179">
            <a:extLst>
              <a:ext uri="{FF2B5EF4-FFF2-40B4-BE49-F238E27FC236}">
                <a16:creationId xmlns:a16="http://schemas.microsoft.com/office/drawing/2014/main" id="{50CB0154-72BF-EC38-CA63-C0C6A1FBAE95}"/>
              </a:ext>
            </a:extLst>
          </p:cNvPr>
          <p:cNvSpPr/>
          <p:nvPr/>
        </p:nvSpPr>
        <p:spPr>
          <a:xfrm rot="5400000">
            <a:off x="10246632" y="3273351"/>
            <a:ext cx="873172" cy="267680"/>
          </a:xfrm>
          <a:prstGeom prst="trapezoid">
            <a:avLst>
              <a:gd name="adj" fmla="val 62818"/>
            </a:avLst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vert270" rtlCol="0" anchor="ctr"/>
          <a:lstStyle/>
          <a:p>
            <a:pPr algn="ctr">
              <a:spcBef>
                <a:spcPts val="600"/>
              </a:spcBef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  <a:p>
            <a:pPr algn="ctr">
              <a:spcBef>
                <a:spcPts val="600"/>
              </a:spcBef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  <a:p>
            <a:pPr algn="ctr">
              <a:spcBef>
                <a:spcPts val="600"/>
              </a:spcBef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308" name="Rectangle 307">
            <a:extLst>
              <a:ext uri="{FF2B5EF4-FFF2-40B4-BE49-F238E27FC236}">
                <a16:creationId xmlns:a16="http://schemas.microsoft.com/office/drawing/2014/main" id="{B5F21712-74F9-1B1C-C348-211340BF727D}"/>
              </a:ext>
            </a:extLst>
          </p:cNvPr>
          <p:cNvSpPr/>
          <p:nvPr/>
        </p:nvSpPr>
        <p:spPr>
          <a:xfrm>
            <a:off x="4805939" y="2918076"/>
            <a:ext cx="1440473" cy="1655090"/>
          </a:xfrm>
          <a:prstGeom prst="rect">
            <a:avLst/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b"/>
          <a:lstStyle/>
          <a:p>
            <a:pPr>
              <a:spcBef>
                <a:spcPts val="400"/>
              </a:spcBef>
            </a:pPr>
            <a:r>
              <a:rPr lang="en-US" sz="1400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18 VAG Rounded Light   02390" pitchFamily="2" charset="0"/>
              </a:rPr>
              <a:t>dataW</a:t>
            </a:r>
            <a:endParaRPr lang="en-US" sz="1400" i="1" dirty="0">
              <a:solidFill>
                <a:schemeClr val="tx1">
                  <a:lumMod val="50000"/>
                  <a:lumOff val="50000"/>
                </a:schemeClr>
              </a:solidFill>
              <a:latin typeface="18 VAG Rounded Light   02390" pitchFamily="2" charset="0"/>
            </a:endParaRPr>
          </a:p>
          <a:p>
            <a:pPr>
              <a:spcBef>
                <a:spcPts val="1000"/>
              </a:spcBef>
            </a:pPr>
            <a:r>
              <a:rPr lang="en-US" sz="1400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18 VAG Rounded Light   02390" pitchFamily="2" charset="0"/>
              </a:rPr>
              <a:t>rsW</a:t>
            </a:r>
            <a:endParaRPr lang="en-US" sz="1400" i="1" dirty="0">
              <a:solidFill>
                <a:schemeClr val="tx1">
                  <a:lumMod val="50000"/>
                  <a:lumOff val="50000"/>
                </a:schemeClr>
              </a:solidFill>
              <a:latin typeface="18 VAG Rounded Light   02390" pitchFamily="2" charset="0"/>
            </a:endParaRPr>
          </a:p>
          <a:p>
            <a:pPr>
              <a:spcBef>
                <a:spcPts val="400"/>
              </a:spcBef>
              <a:tabLst>
                <a:tab pos="1249363" algn="r"/>
              </a:tabLst>
            </a:pP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18 VAG Rounded Light   02390" pitchFamily="2" charset="0"/>
              </a:rPr>
              <a:t>rsR1	dataR1</a:t>
            </a:r>
          </a:p>
          <a:p>
            <a:pPr>
              <a:spcBef>
                <a:spcPts val="400"/>
              </a:spcBef>
              <a:tabLst>
                <a:tab pos="1249363" algn="r"/>
              </a:tabLst>
            </a:pP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18 VAG Rounded Light   02390" pitchFamily="2" charset="0"/>
              </a:rPr>
              <a:t>rsR2	</a:t>
            </a:r>
          </a:p>
          <a:p>
            <a:pPr>
              <a:spcBef>
                <a:spcPts val="400"/>
              </a:spcBef>
              <a:tabLst>
                <a:tab pos="1249363" algn="r"/>
              </a:tabLst>
            </a:pP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18 VAG Rounded Light   02390" pitchFamily="2" charset="0"/>
              </a:rPr>
              <a:t>	dataR2</a:t>
            </a:r>
          </a:p>
          <a:p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Reg[]</a:t>
            </a: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CD295204-4CA2-FED3-4ABC-4B0EE63D057A}"/>
              </a:ext>
            </a:extLst>
          </p:cNvPr>
          <p:cNvSpPr txBox="1"/>
          <p:nvPr/>
        </p:nvSpPr>
        <p:spPr>
          <a:xfrm>
            <a:off x="657480" y="2967174"/>
            <a:ext cx="52450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pc+4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  <a:latin typeface="18 VAG Rounded Light   02390" pitchFamily="2" charset="0"/>
            </a:endParaRPr>
          </a:p>
        </p:txBody>
      </p:sp>
      <p:cxnSp>
        <p:nvCxnSpPr>
          <p:cNvPr id="196" name="Straight Connector 195">
            <a:extLst>
              <a:ext uri="{FF2B5EF4-FFF2-40B4-BE49-F238E27FC236}">
                <a16:creationId xmlns:a16="http://schemas.microsoft.com/office/drawing/2014/main" id="{5B1182A6-0946-CC24-2378-F3DAB18A8640}"/>
              </a:ext>
            </a:extLst>
          </p:cNvPr>
          <p:cNvCxnSpPr/>
          <p:nvPr/>
        </p:nvCxnSpPr>
        <p:spPr>
          <a:xfrm flipV="1">
            <a:off x="6024448" y="4561851"/>
            <a:ext cx="0" cy="118145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925026AB-7D2A-D0EF-F142-A77473C9B9DA}"/>
              </a:ext>
            </a:extLst>
          </p:cNvPr>
          <p:cNvGrpSpPr/>
          <p:nvPr/>
        </p:nvGrpSpPr>
        <p:grpSpPr>
          <a:xfrm>
            <a:off x="447040" y="2119597"/>
            <a:ext cx="10102338" cy="1848344"/>
            <a:chOff x="447040" y="2119597"/>
            <a:chExt cx="10102338" cy="1848344"/>
          </a:xfrm>
          <a:effectLst/>
        </p:grpSpPr>
        <p:cxnSp>
          <p:nvCxnSpPr>
            <p:cNvPr id="198" name="Elbow Connector 197">
              <a:extLst>
                <a:ext uri="{FF2B5EF4-FFF2-40B4-BE49-F238E27FC236}">
                  <a16:creationId xmlns:a16="http://schemas.microsoft.com/office/drawing/2014/main" id="{2FF5A0BA-239C-0DE4-7D12-E323633E58EA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47086" y="2119598"/>
              <a:ext cx="8482220" cy="1848343"/>
            </a:xfrm>
            <a:prstGeom prst="bentConnector3">
              <a:avLst>
                <a:gd name="adj1" fmla="val -51"/>
              </a:avLst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headEnd type="oval"/>
              <a:tailEnd type="none" w="lg" len="lg"/>
            </a:ln>
            <a:effectLst>
              <a:glow rad="101600">
                <a:schemeClr val="tx1">
                  <a:alpha val="67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Elbow Connector 198">
              <a:extLst>
                <a:ext uri="{FF2B5EF4-FFF2-40B4-BE49-F238E27FC236}">
                  <a16:creationId xmlns:a16="http://schemas.microsoft.com/office/drawing/2014/main" id="{6DE7245E-F14F-0A55-B565-147B42004D61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-147367" y="2714004"/>
              <a:ext cx="1656098" cy="467284"/>
            </a:xfrm>
            <a:prstGeom prst="bentConnector2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Arrow Connector 199">
              <a:extLst>
                <a:ext uri="{FF2B5EF4-FFF2-40B4-BE49-F238E27FC236}">
                  <a16:creationId xmlns:a16="http://schemas.microsoft.com/office/drawing/2014/main" id="{D0073840-E02A-52B9-F367-4C03ECD922AC}"/>
                </a:ext>
              </a:extLst>
            </p:cNvPr>
            <p:cNvCxnSpPr>
              <a:cxnSpLocks/>
            </p:cNvCxnSpPr>
            <p:nvPr/>
          </p:nvCxnSpPr>
          <p:spPr>
            <a:xfrm>
              <a:off x="8929306" y="3376628"/>
              <a:ext cx="1620072" cy="0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headEnd type="oval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Arrow Connector 200">
              <a:extLst>
                <a:ext uri="{FF2B5EF4-FFF2-40B4-BE49-F238E27FC236}">
                  <a16:creationId xmlns:a16="http://schemas.microsoft.com/office/drawing/2014/main" id="{3CD8F465-4708-7101-87E2-4AAEE10F4240}"/>
                </a:ext>
              </a:extLst>
            </p:cNvPr>
            <p:cNvCxnSpPr>
              <a:cxnSpLocks/>
            </p:cNvCxnSpPr>
            <p:nvPr/>
          </p:nvCxnSpPr>
          <p:spPr>
            <a:xfrm>
              <a:off x="8861193" y="3967940"/>
              <a:ext cx="297442" cy="0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6" name="Trapezoid 205">
            <a:extLst>
              <a:ext uri="{FF2B5EF4-FFF2-40B4-BE49-F238E27FC236}">
                <a16:creationId xmlns:a16="http://schemas.microsoft.com/office/drawing/2014/main" id="{33B91885-5AE4-C6B6-F7D4-2831A6613805}"/>
              </a:ext>
            </a:extLst>
          </p:cNvPr>
          <p:cNvSpPr/>
          <p:nvPr/>
        </p:nvSpPr>
        <p:spPr>
          <a:xfrm rot="5400000">
            <a:off x="7564091" y="3537944"/>
            <a:ext cx="598172" cy="234496"/>
          </a:xfrm>
          <a:prstGeom prst="trapezoid">
            <a:avLst>
              <a:gd name="adj" fmla="val 62818"/>
            </a:avLst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vert270" rtlCol="0" anchor="ctr"/>
          <a:lstStyle/>
          <a:p>
            <a:pPr algn="ctr">
              <a:spcBef>
                <a:spcPts val="600"/>
              </a:spcBef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  <a:p>
            <a:pPr algn="ctr">
              <a:spcBef>
                <a:spcPts val="600"/>
              </a:spcBef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215" name="Trapezoid 214">
            <a:extLst>
              <a:ext uri="{FF2B5EF4-FFF2-40B4-BE49-F238E27FC236}">
                <a16:creationId xmlns:a16="http://schemas.microsoft.com/office/drawing/2014/main" id="{BC8E947B-64B7-9DDA-E7CF-26983DB780BC}"/>
              </a:ext>
            </a:extLst>
          </p:cNvPr>
          <p:cNvSpPr/>
          <p:nvPr/>
        </p:nvSpPr>
        <p:spPr>
          <a:xfrm rot="5400000">
            <a:off x="7564091" y="4309794"/>
            <a:ext cx="598172" cy="234496"/>
          </a:xfrm>
          <a:prstGeom prst="trapezoid">
            <a:avLst>
              <a:gd name="adj" fmla="val 62818"/>
            </a:avLst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vert270" rtlCol="0" anchor="ctr"/>
          <a:lstStyle/>
          <a:p>
            <a:pPr algn="ctr">
              <a:spcBef>
                <a:spcPts val="600"/>
              </a:spcBef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  <a:p>
            <a:pPr algn="ctr">
              <a:spcBef>
                <a:spcPts val="600"/>
              </a:spcBef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F47F74-DFBB-228D-03F1-3DDD9089E2A9}"/>
              </a:ext>
            </a:extLst>
          </p:cNvPr>
          <p:cNvSpPr txBox="1"/>
          <p:nvPr/>
        </p:nvSpPr>
        <p:spPr>
          <a:xfrm>
            <a:off x="3302715" y="3211102"/>
            <a:ext cx="1119217" cy="8053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Bef>
                <a:spcPts val="800"/>
              </a:spcBef>
            </a:pP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inst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[11:7]</a:t>
            </a:r>
          </a:p>
          <a:p>
            <a:pPr algn="l">
              <a:spcBef>
                <a:spcPts val="800"/>
              </a:spcBef>
            </a:pP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inst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[19:15]</a:t>
            </a:r>
          </a:p>
          <a:p>
            <a:pPr algn="l">
              <a:spcBef>
                <a:spcPts val="800"/>
              </a:spcBef>
            </a:pP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inst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[24:20]</a:t>
            </a:r>
          </a:p>
        </p:txBody>
      </p:sp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id="{C4CABF1C-C840-9F3E-AB67-F1D6561813BC}"/>
              </a:ext>
            </a:extLst>
          </p:cNvPr>
          <p:cNvCxnSpPr>
            <a:cxnSpLocks/>
          </p:cNvCxnSpPr>
          <p:nvPr/>
        </p:nvCxnSpPr>
        <p:spPr>
          <a:xfrm rot="10800000" flipH="1">
            <a:off x="4808959" y="4530234"/>
            <a:ext cx="2936970" cy="596712"/>
          </a:xfrm>
          <a:prstGeom prst="bentConnector3">
            <a:avLst>
              <a:gd name="adj1" fmla="val 92537"/>
            </a:avLst>
          </a:prstGeom>
          <a:ln w="28575">
            <a:solidFill>
              <a:schemeClr val="bg1"/>
            </a:solidFill>
            <a:tailEnd type="triangle" w="lg" len="lg"/>
          </a:ln>
          <a:effectLst>
            <a:glow rad="63500">
              <a:srgbClr val="00264A">
                <a:alpha val="92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31DCB2B-554D-F217-1B14-E963DB52DCA0}"/>
              </a:ext>
            </a:extLst>
          </p:cNvPr>
          <p:cNvGrpSpPr/>
          <p:nvPr/>
        </p:nvGrpSpPr>
        <p:grpSpPr>
          <a:xfrm>
            <a:off x="669619" y="2248996"/>
            <a:ext cx="2712208" cy="1271016"/>
            <a:chOff x="669619" y="2248996"/>
            <a:chExt cx="2712208" cy="1271016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975D16F3-8813-FD08-201B-55DDA6D3B0D7}"/>
                </a:ext>
              </a:extLst>
            </p:cNvPr>
            <p:cNvGrpSpPr/>
            <p:nvPr/>
          </p:nvGrpSpPr>
          <p:grpSpPr>
            <a:xfrm>
              <a:off x="669619" y="2260284"/>
              <a:ext cx="2712208" cy="1242570"/>
              <a:chOff x="669619" y="2260284"/>
              <a:chExt cx="2712208" cy="1242570"/>
            </a:xfrm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34ECD019-C5A4-909B-BED3-5F4003E6D88A}"/>
                  </a:ext>
                </a:extLst>
              </p:cNvPr>
              <p:cNvGrpSpPr/>
              <p:nvPr/>
            </p:nvGrpSpPr>
            <p:grpSpPr>
              <a:xfrm>
                <a:off x="675203" y="2260284"/>
                <a:ext cx="2706624" cy="477526"/>
                <a:chOff x="675203" y="2260284"/>
                <a:chExt cx="2706624" cy="477526"/>
              </a:xfrm>
            </p:grpSpPr>
            <p:cxnSp>
              <p:nvCxnSpPr>
                <p:cNvPr id="31" name="Elbow Connector 30">
                  <a:extLst>
                    <a:ext uri="{FF2B5EF4-FFF2-40B4-BE49-F238E27FC236}">
                      <a16:creationId xmlns:a16="http://schemas.microsoft.com/office/drawing/2014/main" id="{CDC8B191-AD94-CF82-63BE-F6D697B8DE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 flipH="1" flipV="1">
                  <a:off x="2999590" y="2363686"/>
                  <a:ext cx="477525" cy="270723"/>
                </a:xfrm>
                <a:prstGeom prst="bentConnector3">
                  <a:avLst>
                    <a:gd name="adj1" fmla="val -2954"/>
                  </a:avLst>
                </a:prstGeom>
                <a:ln w="28575">
                  <a:solidFill>
                    <a:schemeClr val="tx1">
                      <a:lumMod val="50000"/>
                      <a:lumOff val="50000"/>
                    </a:schemeClr>
                  </a:solidFill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>
                  <a:extLst>
                    <a:ext uri="{FF2B5EF4-FFF2-40B4-BE49-F238E27FC236}">
                      <a16:creationId xmlns:a16="http://schemas.microsoft.com/office/drawing/2014/main" id="{BA99DB1D-63E2-744E-414D-EAB017921B8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75203" y="2260284"/>
                  <a:ext cx="2706624" cy="1985"/>
                </a:xfrm>
                <a:prstGeom prst="line">
                  <a:avLst/>
                </a:prstGeom>
                <a:ln w="28575">
                  <a:solidFill>
                    <a:schemeClr val="tx1">
                      <a:lumMod val="50000"/>
                      <a:lumOff val="50000"/>
                    </a:schemeClr>
                  </a:solidFill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930D2B66-881E-0782-B51B-716967CBF53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9619" y="3502852"/>
                <a:ext cx="274320" cy="2"/>
              </a:xfrm>
              <a:prstGeom prst="straightConnector1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6359EDDF-1769-E067-6C61-29377DD84140}"/>
                </a:ext>
              </a:extLst>
            </p:cNvPr>
            <p:cNvCxnSpPr/>
            <p:nvPr/>
          </p:nvCxnSpPr>
          <p:spPr>
            <a:xfrm flipH="1">
              <a:off x="675203" y="2248996"/>
              <a:ext cx="0" cy="1271016"/>
            </a:xfrm>
            <a:prstGeom prst="line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47563F72-EA1B-44A7-F15A-BF4D8B6D30BE}"/>
              </a:ext>
            </a:extLst>
          </p:cNvPr>
          <p:cNvSpPr txBox="1"/>
          <p:nvPr/>
        </p:nvSpPr>
        <p:spPr>
          <a:xfrm>
            <a:off x="3131237" y="4777354"/>
            <a:ext cx="103425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en-US" sz="110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inst</a:t>
            </a:r>
            <a:r>
              <a:rPr kumimoji="0" lang="en-US" sz="11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[31:7]</a:t>
            </a:r>
            <a:endParaRPr lang="en-US" sz="2000" dirty="0">
              <a:solidFill>
                <a:schemeClr val="bg1"/>
              </a:solidFill>
              <a:latin typeface="18 VAG Rounded Light   02390" pitchFamily="2" charset="0"/>
            </a:endParaRPr>
          </a:p>
        </p:txBody>
      </p:sp>
      <p:sp>
        <p:nvSpPr>
          <p:cNvPr id="325" name="Rounded Rectangle 324">
            <a:extLst>
              <a:ext uri="{FF2B5EF4-FFF2-40B4-BE49-F238E27FC236}">
                <a16:creationId xmlns:a16="http://schemas.microsoft.com/office/drawing/2014/main" id="{DE938227-1E4D-9C95-BFDC-595B19E389B1}"/>
              </a:ext>
            </a:extLst>
          </p:cNvPr>
          <p:cNvSpPr/>
          <p:nvPr/>
        </p:nvSpPr>
        <p:spPr>
          <a:xfrm>
            <a:off x="4095066" y="4684066"/>
            <a:ext cx="734547" cy="615137"/>
          </a:xfrm>
          <a:prstGeom prst="roundRect">
            <a:avLst/>
          </a:prstGeom>
          <a:noFill/>
          <a:ln w="57150">
            <a:solidFill>
              <a:schemeClr val="accent5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r>
              <a:rPr lang="en-US" sz="1400" b="1" dirty="0" err="1">
                <a:solidFill>
                  <a:schemeClr val="accent5"/>
                </a:solidFill>
                <a:latin typeface="18 VAG Rounded Bold   07390" pitchFamily="2" charset="0"/>
              </a:rPr>
              <a:t>Imm</a:t>
            </a:r>
            <a:r>
              <a:rPr lang="en-US" sz="1400" b="1" dirty="0">
                <a:solidFill>
                  <a:schemeClr val="accent5"/>
                </a:solidFill>
                <a:latin typeface="18 VAG Rounded Bold   07390" pitchFamily="2" charset="0"/>
              </a:rPr>
              <a:t>. Gen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C8C788-C75B-90B1-13D6-FA718CADC35D}"/>
              </a:ext>
            </a:extLst>
          </p:cNvPr>
          <p:cNvSpPr txBox="1"/>
          <p:nvPr/>
        </p:nvSpPr>
        <p:spPr>
          <a:xfrm>
            <a:off x="720821" y="5560628"/>
            <a:ext cx="660757" cy="304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18 VAG Rounded Light   02390" pitchFamily="2" charset="0"/>
              </a:rPr>
              <a:t>PCSel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  <a:latin typeface="18 VAG Rounded Light   02390" pitchFamily="2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8C4CB61-87B5-119B-BF8F-C947CD7A5D44}"/>
              </a:ext>
            </a:extLst>
          </p:cNvPr>
          <p:cNvGrpSpPr/>
          <p:nvPr/>
        </p:nvGrpSpPr>
        <p:grpSpPr>
          <a:xfrm>
            <a:off x="3802643" y="2375192"/>
            <a:ext cx="7334708" cy="1031999"/>
            <a:chOff x="3802643" y="2375192"/>
            <a:chExt cx="7334708" cy="1031999"/>
          </a:xfrm>
          <a:effectLst/>
        </p:grpSpPr>
        <p:cxnSp>
          <p:nvCxnSpPr>
            <p:cNvPr id="12" name="Elbow Connector 11">
              <a:extLst>
                <a:ext uri="{FF2B5EF4-FFF2-40B4-BE49-F238E27FC236}">
                  <a16:creationId xmlns:a16="http://schemas.microsoft.com/office/drawing/2014/main" id="{66FFC510-CCF2-8AB2-E682-B96A07B7F5FA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3970539" y="2216906"/>
              <a:ext cx="657210" cy="993002"/>
            </a:xfrm>
            <a:prstGeom prst="bentConnector2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6D6A760-6F9C-D858-8415-C47D47F3B68A}"/>
                </a:ext>
              </a:extLst>
            </p:cNvPr>
            <p:cNvCxnSpPr/>
            <p:nvPr/>
          </p:nvCxnSpPr>
          <p:spPr>
            <a:xfrm>
              <a:off x="3802643" y="2384802"/>
              <a:ext cx="7334708" cy="0"/>
            </a:xfrm>
            <a:prstGeom prst="line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Elbow Connector 14">
              <a:extLst>
                <a:ext uri="{FF2B5EF4-FFF2-40B4-BE49-F238E27FC236}">
                  <a16:creationId xmlns:a16="http://schemas.microsoft.com/office/drawing/2014/main" id="{270E5318-BDED-A5A8-F799-4466739C8F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17058" y="2375192"/>
              <a:ext cx="320293" cy="1031999"/>
            </a:xfrm>
            <a:prstGeom prst="bentConnector2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9" name="Isosceles Triangle 59">
            <a:extLst>
              <a:ext uri="{FF2B5EF4-FFF2-40B4-BE49-F238E27FC236}">
                <a16:creationId xmlns:a16="http://schemas.microsoft.com/office/drawing/2014/main" id="{4BB69EA9-5AFD-ECF3-6FBC-565768226B64}"/>
              </a:ext>
            </a:extLst>
          </p:cNvPr>
          <p:cNvSpPr/>
          <p:nvPr/>
        </p:nvSpPr>
        <p:spPr>
          <a:xfrm>
            <a:off x="9886099" y="4540637"/>
            <a:ext cx="182880" cy="172777"/>
          </a:xfrm>
          <a:prstGeom prst="triangle">
            <a:avLst/>
          </a:prstGeom>
          <a:noFill/>
          <a:ln w="2857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18 VAG Rounded Light   02390" pitchFamily="2" charset="0"/>
            </a:endParaRPr>
          </a:p>
        </p:txBody>
      </p:sp>
      <p:cxnSp>
        <p:nvCxnSpPr>
          <p:cNvPr id="462" name="Straight Connector 461">
            <a:extLst>
              <a:ext uri="{FF2B5EF4-FFF2-40B4-BE49-F238E27FC236}">
                <a16:creationId xmlns:a16="http://schemas.microsoft.com/office/drawing/2014/main" id="{C60DDE42-432D-6CCE-975F-C92E5D285C26}"/>
              </a:ext>
            </a:extLst>
          </p:cNvPr>
          <p:cNvCxnSpPr>
            <a:cxnSpLocks/>
            <a:stCxn id="461" idx="0"/>
          </p:cNvCxnSpPr>
          <p:nvPr/>
        </p:nvCxnSpPr>
        <p:spPr>
          <a:xfrm flipV="1">
            <a:off x="9984823" y="4713414"/>
            <a:ext cx="0" cy="129136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Down Arrow 177">
            <a:extLst>
              <a:ext uri="{FF2B5EF4-FFF2-40B4-BE49-F238E27FC236}">
                <a16:creationId xmlns:a16="http://schemas.microsoft.com/office/drawing/2014/main" id="{3D246627-D36D-6977-6F0E-4E39EA54E863}"/>
              </a:ext>
            </a:extLst>
          </p:cNvPr>
          <p:cNvSpPr/>
          <p:nvPr/>
        </p:nvSpPr>
        <p:spPr>
          <a:xfrm>
            <a:off x="4225740" y="1771882"/>
            <a:ext cx="415708" cy="2755492"/>
          </a:xfrm>
          <a:prstGeom prst="downArrow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accent1"/>
              </a:solidFill>
              <a:latin typeface="18 VAG Rounded Light   0239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38162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3" name="Group 462">
            <a:extLst>
              <a:ext uri="{FF2B5EF4-FFF2-40B4-BE49-F238E27FC236}">
                <a16:creationId xmlns:a16="http://schemas.microsoft.com/office/drawing/2014/main" id="{7588937E-7BA3-1BB2-AD11-FC8900860B68}"/>
              </a:ext>
            </a:extLst>
          </p:cNvPr>
          <p:cNvGrpSpPr/>
          <p:nvPr/>
        </p:nvGrpSpPr>
        <p:grpSpPr>
          <a:xfrm>
            <a:off x="1773109" y="2965993"/>
            <a:ext cx="673038" cy="703576"/>
            <a:chOff x="1780532" y="2965993"/>
            <a:chExt cx="673038" cy="703576"/>
          </a:xfrm>
        </p:grpSpPr>
        <p:cxnSp>
          <p:nvCxnSpPr>
            <p:cNvPr id="464" name="Elbow Connector 463">
              <a:extLst>
                <a:ext uri="{FF2B5EF4-FFF2-40B4-BE49-F238E27FC236}">
                  <a16:creationId xmlns:a16="http://schemas.microsoft.com/office/drawing/2014/main" id="{BB8E4887-D62A-3D70-B818-37602906D940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1830481" y="3046480"/>
              <a:ext cx="703576" cy="542602"/>
            </a:xfrm>
            <a:prstGeom prst="bentConnector3">
              <a:avLst>
                <a:gd name="adj1" fmla="val 100542"/>
              </a:avLst>
            </a:prstGeom>
            <a:ln w="28575">
              <a:solidFill>
                <a:schemeClr val="bg1"/>
              </a:solidFill>
              <a:headEnd type="oval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7" name="Straight Connector 466">
              <a:extLst>
                <a:ext uri="{FF2B5EF4-FFF2-40B4-BE49-F238E27FC236}">
                  <a16:creationId xmlns:a16="http://schemas.microsoft.com/office/drawing/2014/main" id="{ABA9AE8C-0B88-618F-CFEF-D16CD3149CCC}"/>
                </a:ext>
              </a:extLst>
            </p:cNvPr>
            <p:cNvCxnSpPr>
              <a:cxnSpLocks/>
            </p:cNvCxnSpPr>
            <p:nvPr/>
          </p:nvCxnSpPr>
          <p:spPr>
            <a:xfrm>
              <a:off x="1780532" y="3655540"/>
              <a:ext cx="130436" cy="0"/>
            </a:xfrm>
            <a:prstGeom prst="line">
              <a:avLst/>
            </a:prstGeom>
            <a:ln w="28575">
              <a:solidFill>
                <a:schemeClr val="bg1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1" name="Group 480">
            <a:extLst>
              <a:ext uri="{FF2B5EF4-FFF2-40B4-BE49-F238E27FC236}">
                <a16:creationId xmlns:a16="http://schemas.microsoft.com/office/drawing/2014/main" id="{9C00FBFC-F52C-12CD-1592-6F7CF677A624}"/>
              </a:ext>
            </a:extLst>
          </p:cNvPr>
          <p:cNvGrpSpPr/>
          <p:nvPr/>
        </p:nvGrpSpPr>
        <p:grpSpPr>
          <a:xfrm>
            <a:off x="669619" y="2248996"/>
            <a:ext cx="2712208" cy="1271016"/>
            <a:chOff x="669619" y="2248996"/>
            <a:chExt cx="2712208" cy="1271016"/>
          </a:xfrm>
        </p:grpSpPr>
        <p:grpSp>
          <p:nvGrpSpPr>
            <p:cNvPr id="482" name="Group 481">
              <a:extLst>
                <a:ext uri="{FF2B5EF4-FFF2-40B4-BE49-F238E27FC236}">
                  <a16:creationId xmlns:a16="http://schemas.microsoft.com/office/drawing/2014/main" id="{ED3FAC8E-68F2-8F7B-360F-9B49C35A3B90}"/>
                </a:ext>
              </a:extLst>
            </p:cNvPr>
            <p:cNvGrpSpPr/>
            <p:nvPr/>
          </p:nvGrpSpPr>
          <p:grpSpPr>
            <a:xfrm>
              <a:off x="669619" y="2260284"/>
              <a:ext cx="2712208" cy="1242570"/>
              <a:chOff x="669619" y="2260284"/>
              <a:chExt cx="2712208" cy="1242570"/>
            </a:xfrm>
          </p:grpSpPr>
          <p:grpSp>
            <p:nvGrpSpPr>
              <p:cNvPr id="485" name="Group 484">
                <a:extLst>
                  <a:ext uri="{FF2B5EF4-FFF2-40B4-BE49-F238E27FC236}">
                    <a16:creationId xmlns:a16="http://schemas.microsoft.com/office/drawing/2014/main" id="{412E0061-C414-E222-C13F-0B9E86FFCE07}"/>
                  </a:ext>
                </a:extLst>
              </p:cNvPr>
              <p:cNvGrpSpPr/>
              <p:nvPr/>
            </p:nvGrpSpPr>
            <p:grpSpPr>
              <a:xfrm>
                <a:off x="675203" y="2260284"/>
                <a:ext cx="2706624" cy="477526"/>
                <a:chOff x="675203" y="2260284"/>
                <a:chExt cx="2706624" cy="477526"/>
              </a:xfrm>
            </p:grpSpPr>
            <p:cxnSp>
              <p:nvCxnSpPr>
                <p:cNvPr id="497" name="Elbow Connector 496">
                  <a:extLst>
                    <a:ext uri="{FF2B5EF4-FFF2-40B4-BE49-F238E27FC236}">
                      <a16:creationId xmlns:a16="http://schemas.microsoft.com/office/drawing/2014/main" id="{D978DEB2-16C2-89EA-702F-A4FBBFBA75A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 flipH="1" flipV="1">
                  <a:off x="2999590" y="2363686"/>
                  <a:ext cx="477525" cy="270723"/>
                </a:xfrm>
                <a:prstGeom prst="bentConnector3">
                  <a:avLst>
                    <a:gd name="adj1" fmla="val -2954"/>
                  </a:avLst>
                </a:prstGeom>
                <a:ln w="28575">
                  <a:solidFill>
                    <a:schemeClr val="bg1"/>
                  </a:solidFill>
                  <a:tailEnd type="oval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8" name="Straight Connector 497">
                  <a:extLst>
                    <a:ext uri="{FF2B5EF4-FFF2-40B4-BE49-F238E27FC236}">
                      <a16:creationId xmlns:a16="http://schemas.microsoft.com/office/drawing/2014/main" id="{95D2D90F-A322-2953-131C-72003555F00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75203" y="2260284"/>
                  <a:ext cx="2706624" cy="1985"/>
                </a:xfrm>
                <a:prstGeom prst="line">
                  <a:avLst/>
                </a:prstGeom>
                <a:ln w="28575">
                  <a:solidFill>
                    <a:schemeClr val="bg1"/>
                  </a:solidFill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88" name="Straight Arrow Connector 487">
                <a:extLst>
                  <a:ext uri="{FF2B5EF4-FFF2-40B4-BE49-F238E27FC236}">
                    <a16:creationId xmlns:a16="http://schemas.microsoft.com/office/drawing/2014/main" id="{368906E3-2813-13F9-CE31-16C264A3055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9619" y="3502852"/>
                <a:ext cx="274320" cy="2"/>
              </a:xfrm>
              <a:prstGeom prst="straightConnector1">
                <a:avLst/>
              </a:prstGeom>
              <a:ln w="28575">
                <a:solidFill>
                  <a:schemeClr val="bg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83" name="Straight Connector 482">
              <a:extLst>
                <a:ext uri="{FF2B5EF4-FFF2-40B4-BE49-F238E27FC236}">
                  <a16:creationId xmlns:a16="http://schemas.microsoft.com/office/drawing/2014/main" id="{EDB83366-D339-2AFF-ABBB-63D2A2F8C519}"/>
                </a:ext>
              </a:extLst>
            </p:cNvPr>
            <p:cNvCxnSpPr/>
            <p:nvPr/>
          </p:nvCxnSpPr>
          <p:spPr>
            <a:xfrm flipH="1">
              <a:off x="675203" y="2248996"/>
              <a:ext cx="0" cy="1271016"/>
            </a:xfrm>
            <a:prstGeom prst="line">
              <a:avLst/>
            </a:prstGeom>
            <a:ln w="28575">
              <a:solidFill>
                <a:schemeClr val="bg1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3" name="Elbow Connector 52">
            <a:extLst>
              <a:ext uri="{FF2B5EF4-FFF2-40B4-BE49-F238E27FC236}">
                <a16:creationId xmlns:a16="http://schemas.microsoft.com/office/drawing/2014/main" id="{35C9B5B4-63DA-B864-486A-B417623DD972}"/>
              </a:ext>
            </a:extLst>
          </p:cNvPr>
          <p:cNvCxnSpPr>
            <a:cxnSpLocks/>
          </p:cNvCxnSpPr>
          <p:nvPr/>
        </p:nvCxnSpPr>
        <p:spPr>
          <a:xfrm rot="16200000" flipH="1">
            <a:off x="9863617" y="2465646"/>
            <a:ext cx="887961" cy="477237"/>
          </a:xfrm>
          <a:prstGeom prst="bentConnector3">
            <a:avLst>
              <a:gd name="adj1" fmla="val 99200"/>
            </a:avLst>
          </a:prstGeom>
          <a:ln w="28575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21D98925-FC59-B4F6-9D65-83FD5F3000B1}"/>
              </a:ext>
            </a:extLst>
          </p:cNvPr>
          <p:cNvCxnSpPr>
            <a:cxnSpLocks/>
          </p:cNvCxnSpPr>
          <p:nvPr/>
        </p:nvCxnSpPr>
        <p:spPr>
          <a:xfrm>
            <a:off x="3368069" y="2260284"/>
            <a:ext cx="6711696" cy="0"/>
          </a:xfrm>
          <a:prstGeom prst="line">
            <a:avLst/>
          </a:prstGeom>
          <a:ln w="28575">
            <a:solidFill>
              <a:schemeClr val="bg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3" name="Trapezoid 312">
            <a:extLst>
              <a:ext uri="{FF2B5EF4-FFF2-40B4-BE49-F238E27FC236}">
                <a16:creationId xmlns:a16="http://schemas.microsoft.com/office/drawing/2014/main" id="{043DD0F7-B2BE-0FAA-DD3E-9D3792146F44}"/>
              </a:ext>
            </a:extLst>
          </p:cNvPr>
          <p:cNvSpPr/>
          <p:nvPr/>
        </p:nvSpPr>
        <p:spPr>
          <a:xfrm rot="5400000">
            <a:off x="630315" y="3510125"/>
            <a:ext cx="823357" cy="267680"/>
          </a:xfrm>
          <a:prstGeom prst="trapezoid">
            <a:avLst>
              <a:gd name="adj" fmla="val 85591"/>
            </a:avLst>
          </a:prstGeom>
          <a:noFill/>
          <a:ln w="28575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vert270" rtlCol="0" anchor="ctr"/>
          <a:lstStyle/>
          <a:p>
            <a:pPr algn="ctr">
              <a:spcBef>
                <a:spcPts val="600"/>
              </a:spcBef>
            </a:pPr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  <a:p>
            <a:pPr algn="ctr">
              <a:spcBef>
                <a:spcPts val="600"/>
              </a:spcBef>
            </a:pPr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cxnSp>
        <p:nvCxnSpPr>
          <p:cNvPr id="476" name="Straight Arrow Connector 475">
            <a:extLst>
              <a:ext uri="{FF2B5EF4-FFF2-40B4-BE49-F238E27FC236}">
                <a16:creationId xmlns:a16="http://schemas.microsoft.com/office/drawing/2014/main" id="{542881D0-E006-5FD1-06B4-BF7FDE875101}"/>
              </a:ext>
            </a:extLst>
          </p:cNvPr>
          <p:cNvCxnSpPr>
            <a:cxnSpLocks/>
          </p:cNvCxnSpPr>
          <p:nvPr/>
        </p:nvCxnSpPr>
        <p:spPr>
          <a:xfrm>
            <a:off x="6985475" y="4381734"/>
            <a:ext cx="0" cy="1184173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8" name="Straight Arrow Connector 477">
            <a:extLst>
              <a:ext uri="{FF2B5EF4-FFF2-40B4-BE49-F238E27FC236}">
                <a16:creationId xmlns:a16="http://schemas.microsoft.com/office/drawing/2014/main" id="{DB1CA216-A44B-94A2-491B-0FE076CC9699}"/>
              </a:ext>
            </a:extLst>
          </p:cNvPr>
          <p:cNvCxnSpPr>
            <a:cxnSpLocks/>
          </p:cNvCxnSpPr>
          <p:nvPr/>
        </p:nvCxnSpPr>
        <p:spPr>
          <a:xfrm>
            <a:off x="7198463" y="4391981"/>
            <a:ext cx="0" cy="1173926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id="{C4CABF1C-C840-9F3E-AB67-F1D6561813BC}"/>
              </a:ext>
            </a:extLst>
          </p:cNvPr>
          <p:cNvCxnSpPr>
            <a:cxnSpLocks/>
          </p:cNvCxnSpPr>
          <p:nvPr/>
        </p:nvCxnSpPr>
        <p:spPr>
          <a:xfrm rot="10800000" flipH="1">
            <a:off x="4808959" y="4530234"/>
            <a:ext cx="2936970" cy="596712"/>
          </a:xfrm>
          <a:prstGeom prst="bentConnector3">
            <a:avLst>
              <a:gd name="adj1" fmla="val 92537"/>
            </a:avLst>
          </a:prstGeom>
          <a:ln w="28575">
            <a:solidFill>
              <a:schemeClr val="bg1"/>
            </a:solidFill>
            <a:tailEnd type="triangle" w="lg" len="lg"/>
          </a:ln>
          <a:effectLst>
            <a:glow rad="63500">
              <a:srgbClr val="00264A">
                <a:alpha val="92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6" name="Straight Arrow Connector 425">
            <a:extLst>
              <a:ext uri="{FF2B5EF4-FFF2-40B4-BE49-F238E27FC236}">
                <a16:creationId xmlns:a16="http://schemas.microsoft.com/office/drawing/2014/main" id="{E4D1DEAE-7AAB-4FA5-9AC7-CEF254DF6C1E}"/>
              </a:ext>
            </a:extLst>
          </p:cNvPr>
          <p:cNvCxnSpPr>
            <a:cxnSpLocks/>
          </p:cNvCxnSpPr>
          <p:nvPr/>
        </p:nvCxnSpPr>
        <p:spPr>
          <a:xfrm>
            <a:off x="7983123" y="4427042"/>
            <a:ext cx="301752" cy="1490"/>
          </a:xfrm>
          <a:prstGeom prst="straightConnector1">
            <a:avLst/>
          </a:prstGeom>
          <a:ln w="28575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163182A8-AAC2-5CFD-2ED1-D6AE1F385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tabLst>
                <a:tab pos="10280650" algn="r"/>
              </a:tabLst>
            </a:pPr>
            <a:r>
              <a:rPr lang="en-US" dirty="0"/>
              <a:t>Lighting the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LUI</a:t>
            </a:r>
            <a:r>
              <a:rPr lang="en-US" dirty="0"/>
              <a:t> Datapath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84" name="Line 86">
            <a:extLst>
              <a:ext uri="{FF2B5EF4-FFF2-40B4-BE49-F238E27FC236}">
                <a16:creationId xmlns:a16="http://schemas.microsoft.com/office/drawing/2014/main" id="{06A984C2-C1BE-5F6D-FBBD-BEB503CEC828}"/>
              </a:ext>
            </a:extLst>
          </p:cNvPr>
          <p:cNvSpPr>
            <a:spLocks noChangeShapeType="1"/>
          </p:cNvSpPr>
          <p:nvPr/>
        </p:nvSpPr>
        <p:spPr bwMode="auto">
          <a:xfrm>
            <a:off x="3802643" y="2384802"/>
            <a:ext cx="7082471" cy="11296"/>
          </a:xfrm>
          <a:prstGeom prst="line">
            <a:avLst/>
          </a:prstGeom>
          <a:noFill/>
          <a:ln w="28575" cap="rnd">
            <a:solidFill>
              <a:schemeClr val="bg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125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VAG Rundschrift D Light"/>
              <a:ea typeface="ＭＳ Ｐゴシック" pitchFamily="-1" charset="-128"/>
            </a:endParaRPr>
          </a:p>
        </p:txBody>
      </p:sp>
      <p:sp>
        <p:nvSpPr>
          <p:cNvPr id="307" name="Rectangle 306">
            <a:extLst>
              <a:ext uri="{FF2B5EF4-FFF2-40B4-BE49-F238E27FC236}">
                <a16:creationId xmlns:a16="http://schemas.microsoft.com/office/drawing/2014/main" id="{5E2B3D3E-7682-F6FD-4010-CC6BCDC1F9BA}"/>
              </a:ext>
            </a:extLst>
          </p:cNvPr>
          <p:cNvSpPr/>
          <p:nvPr/>
        </p:nvSpPr>
        <p:spPr>
          <a:xfrm>
            <a:off x="2124990" y="3375224"/>
            <a:ext cx="934483" cy="1152150"/>
          </a:xfrm>
          <a:prstGeom prst="rect">
            <a:avLst/>
          </a:prstGeom>
          <a:noFill/>
          <a:ln w="28575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b"/>
          <a:lstStyle/>
          <a:p>
            <a:r>
              <a:rPr lang="en-US" sz="1400" i="1" dirty="0" err="1">
                <a:solidFill>
                  <a:schemeClr val="bg1"/>
                </a:solidFill>
                <a:latin typeface="18 VAG Rounded Light   02390" pitchFamily="2" charset="0"/>
              </a:rPr>
              <a:t>addr</a:t>
            </a:r>
            <a:endParaRPr lang="en-US" sz="1400" i="1" dirty="0">
              <a:solidFill>
                <a:schemeClr val="bg1"/>
              </a:solidFill>
              <a:latin typeface="18 VAG Rounded Light   02390" pitchFamily="2" charset="0"/>
            </a:endParaRPr>
          </a:p>
          <a:p>
            <a:pPr algn="r"/>
            <a:r>
              <a:rPr lang="en-US" sz="1400" i="1" dirty="0" err="1">
                <a:solidFill>
                  <a:schemeClr val="bg1"/>
                </a:solidFill>
                <a:latin typeface="18 VAG Rounded Light   02390" pitchFamily="2" charset="0"/>
              </a:rPr>
              <a:t>inst</a:t>
            </a:r>
            <a:endParaRPr lang="en-US" sz="1400" i="1" dirty="0">
              <a:solidFill>
                <a:schemeClr val="bg1"/>
              </a:solidFill>
              <a:latin typeface="18 VAG Rounded Light   02390" pitchFamily="2" charset="0"/>
            </a:endParaRPr>
          </a:p>
          <a:p>
            <a:endParaRPr lang="en-US" sz="1600" dirty="0">
              <a:solidFill>
                <a:schemeClr val="bg1"/>
              </a:solidFill>
              <a:latin typeface="18 VAG Rounded Light   02390" pitchFamily="2" charset="0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IMEM</a:t>
            </a:r>
          </a:p>
        </p:txBody>
      </p:sp>
      <p:sp>
        <p:nvSpPr>
          <p:cNvPr id="319" name="Freeform 318">
            <a:extLst>
              <a:ext uri="{FF2B5EF4-FFF2-40B4-BE49-F238E27FC236}">
                <a16:creationId xmlns:a16="http://schemas.microsoft.com/office/drawing/2014/main" id="{50D48F20-2317-959C-0E0D-67B0974EEDE2}"/>
              </a:ext>
            </a:extLst>
          </p:cNvPr>
          <p:cNvSpPr>
            <a:spLocks/>
          </p:cNvSpPr>
          <p:nvPr/>
        </p:nvSpPr>
        <p:spPr>
          <a:xfrm>
            <a:off x="8279464" y="3549544"/>
            <a:ext cx="581729" cy="1053232"/>
          </a:xfrm>
          <a:custGeom>
            <a:avLst/>
            <a:gdLst>
              <a:gd name="connsiteX0" fmla="*/ 0 w 1793965"/>
              <a:gd name="connsiteY0" fmla="*/ 0 h 4650377"/>
              <a:gd name="connsiteX1" fmla="*/ 0 w 1793965"/>
              <a:gd name="connsiteY1" fmla="*/ 1898469 h 4650377"/>
              <a:gd name="connsiteX2" fmla="*/ 478971 w 1793965"/>
              <a:gd name="connsiteY2" fmla="*/ 2333897 h 4650377"/>
              <a:gd name="connsiteX3" fmla="*/ 0 w 1793965"/>
              <a:gd name="connsiteY3" fmla="*/ 2778034 h 4650377"/>
              <a:gd name="connsiteX4" fmla="*/ 0 w 1793965"/>
              <a:gd name="connsiteY4" fmla="*/ 4650377 h 4650377"/>
              <a:gd name="connsiteX5" fmla="*/ 1793965 w 1793965"/>
              <a:gd name="connsiteY5" fmla="*/ 3666309 h 4650377"/>
              <a:gd name="connsiteX6" fmla="*/ 1793965 w 1793965"/>
              <a:gd name="connsiteY6" fmla="*/ 984069 h 4650377"/>
              <a:gd name="connsiteX7" fmla="*/ 0 w 1793965"/>
              <a:gd name="connsiteY7" fmla="*/ 0 h 4650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3965" h="4650377">
                <a:moveTo>
                  <a:pt x="0" y="0"/>
                </a:moveTo>
                <a:lnTo>
                  <a:pt x="0" y="1898469"/>
                </a:lnTo>
                <a:lnTo>
                  <a:pt x="478971" y="2333897"/>
                </a:lnTo>
                <a:lnTo>
                  <a:pt x="0" y="2778034"/>
                </a:lnTo>
                <a:lnTo>
                  <a:pt x="0" y="4650377"/>
                </a:lnTo>
                <a:lnTo>
                  <a:pt x="1793965" y="3666309"/>
                </a:lnTo>
                <a:lnTo>
                  <a:pt x="1793965" y="984069"/>
                </a:lnTo>
                <a:lnTo>
                  <a:pt x="0" y="0"/>
                </a:lnTo>
                <a:close/>
              </a:path>
            </a:pathLst>
          </a:custGeom>
          <a:noFill/>
          <a:ln w="1905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rtlCol="0" anchor="ctr"/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endParaRPr lang="en-US" sz="16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r">
              <a:spcBef>
                <a:spcPts val="600"/>
              </a:spcBef>
              <a:spcAft>
                <a:spcPts val="600"/>
              </a:spcAft>
            </a:pPr>
            <a:r>
              <a:rPr lang="en-US" sz="1600" dirty="0">
                <a:solidFill>
                  <a:schemeClr val="bg1"/>
                </a:solidFill>
                <a:latin typeface="18 VAG Rounded Light   02390" pitchFamily="2" charset="0"/>
              </a:rPr>
              <a:t>ALU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</a:p>
        </p:txBody>
      </p:sp>
      <p:sp>
        <p:nvSpPr>
          <p:cNvPr id="320" name="Rounded Rectangle 319">
            <a:extLst>
              <a:ext uri="{FF2B5EF4-FFF2-40B4-BE49-F238E27FC236}">
                <a16:creationId xmlns:a16="http://schemas.microsoft.com/office/drawing/2014/main" id="{4FDE1979-E809-7A50-A64F-A7DC871340D6}"/>
              </a:ext>
            </a:extLst>
          </p:cNvPr>
          <p:cNvSpPr/>
          <p:nvPr/>
        </p:nvSpPr>
        <p:spPr>
          <a:xfrm>
            <a:off x="6623312" y="3477823"/>
            <a:ext cx="723547" cy="890604"/>
          </a:xfrm>
          <a:prstGeom prst="roundRect">
            <a:avLst/>
          </a:prstGeom>
          <a:noFill/>
          <a:ln w="28575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bg1"/>
                </a:solidFill>
                <a:latin typeface="18 VAG Rounded Light   02390" pitchFamily="2" charset="0"/>
              </a:rPr>
              <a:t>Branch Comp.</a:t>
            </a:r>
          </a:p>
        </p:txBody>
      </p:sp>
      <p:sp>
        <p:nvSpPr>
          <p:cNvPr id="324" name="Freeform 323">
            <a:extLst>
              <a:ext uri="{FF2B5EF4-FFF2-40B4-BE49-F238E27FC236}">
                <a16:creationId xmlns:a16="http://schemas.microsoft.com/office/drawing/2014/main" id="{C3F319D4-E9C9-BF79-1D0B-B024CF36D456}"/>
              </a:ext>
            </a:extLst>
          </p:cNvPr>
          <p:cNvSpPr>
            <a:spLocks/>
          </p:cNvSpPr>
          <p:nvPr/>
        </p:nvSpPr>
        <p:spPr>
          <a:xfrm>
            <a:off x="2458278" y="2385959"/>
            <a:ext cx="644039" cy="714015"/>
          </a:xfrm>
          <a:custGeom>
            <a:avLst/>
            <a:gdLst>
              <a:gd name="connsiteX0" fmla="*/ 0 w 1793965"/>
              <a:gd name="connsiteY0" fmla="*/ 0 h 4650377"/>
              <a:gd name="connsiteX1" fmla="*/ 0 w 1793965"/>
              <a:gd name="connsiteY1" fmla="*/ 1898469 h 4650377"/>
              <a:gd name="connsiteX2" fmla="*/ 478971 w 1793965"/>
              <a:gd name="connsiteY2" fmla="*/ 2333897 h 4650377"/>
              <a:gd name="connsiteX3" fmla="*/ 0 w 1793965"/>
              <a:gd name="connsiteY3" fmla="*/ 2778034 h 4650377"/>
              <a:gd name="connsiteX4" fmla="*/ 0 w 1793965"/>
              <a:gd name="connsiteY4" fmla="*/ 4650377 h 4650377"/>
              <a:gd name="connsiteX5" fmla="*/ 1793965 w 1793965"/>
              <a:gd name="connsiteY5" fmla="*/ 3666309 h 4650377"/>
              <a:gd name="connsiteX6" fmla="*/ 1793965 w 1793965"/>
              <a:gd name="connsiteY6" fmla="*/ 984069 h 4650377"/>
              <a:gd name="connsiteX7" fmla="*/ 0 w 1793965"/>
              <a:gd name="connsiteY7" fmla="*/ 0 h 4650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3965" h="4650377">
                <a:moveTo>
                  <a:pt x="0" y="0"/>
                </a:moveTo>
                <a:lnTo>
                  <a:pt x="0" y="1898469"/>
                </a:lnTo>
                <a:lnTo>
                  <a:pt x="478971" y="2333897"/>
                </a:lnTo>
                <a:lnTo>
                  <a:pt x="0" y="2778034"/>
                </a:lnTo>
                <a:lnTo>
                  <a:pt x="0" y="4650377"/>
                </a:lnTo>
                <a:lnTo>
                  <a:pt x="1793965" y="3666309"/>
                </a:lnTo>
                <a:lnTo>
                  <a:pt x="1793965" y="984069"/>
                </a:lnTo>
                <a:lnTo>
                  <a:pt x="0" y="0"/>
                </a:lnTo>
                <a:close/>
              </a:path>
            </a:pathLst>
          </a:custGeom>
          <a:noFill/>
          <a:ln w="28575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rtlCol="0" anchor="ctr"/>
          <a:lstStyle/>
          <a:p>
            <a:pPr algn="r"/>
            <a:r>
              <a:rPr lang="en-US" sz="1600" dirty="0">
                <a:solidFill>
                  <a:schemeClr val="bg1"/>
                </a:solidFill>
                <a:latin typeface="18 VAG Rounded Light   02390" pitchFamily="2" charset="0"/>
              </a:rPr>
              <a:t>add</a:t>
            </a:r>
          </a:p>
        </p:txBody>
      </p:sp>
      <p:sp>
        <p:nvSpPr>
          <p:cNvPr id="327" name="Isosceles Triangle 59">
            <a:extLst>
              <a:ext uri="{FF2B5EF4-FFF2-40B4-BE49-F238E27FC236}">
                <a16:creationId xmlns:a16="http://schemas.microsoft.com/office/drawing/2014/main" id="{EFECB578-3A21-E891-8D71-0213F089D1C0}"/>
              </a:ext>
            </a:extLst>
          </p:cNvPr>
          <p:cNvSpPr>
            <a:spLocks noChangeAspect="1"/>
          </p:cNvSpPr>
          <p:nvPr/>
        </p:nvSpPr>
        <p:spPr>
          <a:xfrm>
            <a:off x="5943281" y="4428532"/>
            <a:ext cx="182880" cy="142528"/>
          </a:xfrm>
          <a:prstGeom prst="triangle">
            <a:avLst/>
          </a:prstGeom>
          <a:noFill/>
          <a:ln w="28575" cap="flat" cmpd="sng" algn="ctr">
            <a:solidFill>
              <a:schemeClr val="bg1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18 VAG Rounded Light   02390" pitchFamily="2" charset="0"/>
            </a:endParaRPr>
          </a:p>
        </p:txBody>
      </p:sp>
      <p:sp>
        <p:nvSpPr>
          <p:cNvPr id="329" name="Isosceles Triangle 59">
            <a:extLst>
              <a:ext uri="{FF2B5EF4-FFF2-40B4-BE49-F238E27FC236}">
                <a16:creationId xmlns:a16="http://schemas.microsoft.com/office/drawing/2014/main" id="{4BB69EA9-5AFD-ECF3-6FBC-565768226B64}"/>
              </a:ext>
            </a:extLst>
          </p:cNvPr>
          <p:cNvSpPr/>
          <p:nvPr/>
        </p:nvSpPr>
        <p:spPr>
          <a:xfrm>
            <a:off x="9886099" y="4540637"/>
            <a:ext cx="182880" cy="172777"/>
          </a:xfrm>
          <a:prstGeom prst="triangle">
            <a:avLst/>
          </a:prstGeom>
          <a:noFill/>
          <a:ln w="28575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18 VAG Rounded Light   02390" pitchFamily="2" charset="0"/>
            </a:endParaRPr>
          </a:p>
        </p:txBody>
      </p:sp>
      <p:grpSp>
        <p:nvGrpSpPr>
          <p:cNvPr id="330" name="Group 329">
            <a:extLst>
              <a:ext uri="{FF2B5EF4-FFF2-40B4-BE49-F238E27FC236}">
                <a16:creationId xmlns:a16="http://schemas.microsoft.com/office/drawing/2014/main" id="{B7F7F169-A5F4-56F1-6936-D7E5E795DF1A}"/>
              </a:ext>
            </a:extLst>
          </p:cNvPr>
          <p:cNvGrpSpPr/>
          <p:nvPr/>
        </p:nvGrpSpPr>
        <p:grpSpPr>
          <a:xfrm>
            <a:off x="1430760" y="3270286"/>
            <a:ext cx="349772" cy="747357"/>
            <a:chOff x="959047" y="3126189"/>
            <a:chExt cx="415675" cy="914792"/>
          </a:xfrm>
        </p:grpSpPr>
        <p:sp>
          <p:nvSpPr>
            <p:cNvPr id="331" name="Rectangle 330">
              <a:extLst>
                <a:ext uri="{FF2B5EF4-FFF2-40B4-BE49-F238E27FC236}">
                  <a16:creationId xmlns:a16="http://schemas.microsoft.com/office/drawing/2014/main" id="{A5C8CA32-3065-E6B7-1BD4-077B2DB839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9047" y="3126189"/>
              <a:ext cx="415675" cy="914792"/>
            </a:xfrm>
            <a:prstGeom prst="rect">
              <a:avLst/>
            </a:prstGeom>
            <a:noFill/>
            <a:ln w="28575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lIns="68580" tIns="34290" rIns="68580" bIns="34290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urier New" panose="02070309020205020404" pitchFamily="49" charset="0"/>
                  <a:ea typeface="ＭＳ Ｐゴシック" pitchFamily="-1" charset="-128"/>
                  <a:cs typeface="Courier New" panose="02070309020205020404" pitchFamily="49" charset="0"/>
                </a:rPr>
                <a:t>PC</a:t>
              </a:r>
            </a:p>
          </p:txBody>
        </p:sp>
        <p:sp>
          <p:nvSpPr>
            <p:cNvPr id="332" name="Isosceles Triangle 58">
              <a:extLst>
                <a:ext uri="{FF2B5EF4-FFF2-40B4-BE49-F238E27FC236}">
                  <a16:creationId xmlns:a16="http://schemas.microsoft.com/office/drawing/2014/main" id="{CC9BC0A6-4DFD-877B-775C-BD92FA021900}"/>
                </a:ext>
              </a:extLst>
            </p:cNvPr>
            <p:cNvSpPr/>
            <p:nvPr/>
          </p:nvSpPr>
          <p:spPr>
            <a:xfrm>
              <a:off x="1069894" y="3868203"/>
              <a:ext cx="221693" cy="172777"/>
            </a:xfrm>
            <a:prstGeom prst="triangle">
              <a:avLst/>
            </a:prstGeom>
            <a:noFill/>
            <a:ln w="28575" cap="flat" cmpd="sng" algn="ctr">
              <a:solidFill>
                <a:schemeClr val="bg1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18 VAG Rounded Light   02390" pitchFamily="2" charset="0"/>
              </a:endParaRPr>
            </a:p>
          </p:txBody>
        </p:sp>
      </p:grpSp>
      <p:cxnSp>
        <p:nvCxnSpPr>
          <p:cNvPr id="375" name="Elbow Connector 374">
            <a:extLst>
              <a:ext uri="{FF2B5EF4-FFF2-40B4-BE49-F238E27FC236}">
                <a16:creationId xmlns:a16="http://schemas.microsoft.com/office/drawing/2014/main" id="{8CB4FC43-FB1E-DAD9-6933-1031DF7B151C}"/>
              </a:ext>
            </a:extLst>
          </p:cNvPr>
          <p:cNvCxnSpPr>
            <a:cxnSpLocks/>
          </p:cNvCxnSpPr>
          <p:nvPr/>
        </p:nvCxnSpPr>
        <p:spPr>
          <a:xfrm flipV="1">
            <a:off x="3059473" y="3420761"/>
            <a:ext cx="1734699" cy="530538"/>
          </a:xfrm>
          <a:prstGeom prst="bentConnector3">
            <a:avLst>
              <a:gd name="adj1" fmla="val 17787"/>
            </a:avLst>
          </a:prstGeom>
          <a:ln w="28575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6" name="Straight Arrow Connector 375">
            <a:extLst>
              <a:ext uri="{FF2B5EF4-FFF2-40B4-BE49-F238E27FC236}">
                <a16:creationId xmlns:a16="http://schemas.microsoft.com/office/drawing/2014/main" id="{06C5600C-FF32-7B65-A838-616535BD3D13}"/>
              </a:ext>
            </a:extLst>
          </p:cNvPr>
          <p:cNvCxnSpPr/>
          <p:nvPr/>
        </p:nvCxnSpPr>
        <p:spPr>
          <a:xfrm>
            <a:off x="3357586" y="3685070"/>
            <a:ext cx="1452348" cy="0"/>
          </a:xfrm>
          <a:prstGeom prst="straightConnector1">
            <a:avLst/>
          </a:prstGeom>
          <a:ln w="28575">
            <a:solidFill>
              <a:schemeClr val="bg1"/>
            </a:solidFill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7" name="Straight Arrow Connector 376">
            <a:extLst>
              <a:ext uri="{FF2B5EF4-FFF2-40B4-BE49-F238E27FC236}">
                <a16:creationId xmlns:a16="http://schemas.microsoft.com/office/drawing/2014/main" id="{205D2502-C217-CFAD-90DA-7224BAC69EC5}"/>
              </a:ext>
            </a:extLst>
          </p:cNvPr>
          <p:cNvCxnSpPr/>
          <p:nvPr/>
        </p:nvCxnSpPr>
        <p:spPr>
          <a:xfrm>
            <a:off x="3357586" y="3951299"/>
            <a:ext cx="1452348" cy="0"/>
          </a:xfrm>
          <a:prstGeom prst="straightConnector1">
            <a:avLst/>
          </a:prstGeom>
          <a:ln w="28575">
            <a:solidFill>
              <a:schemeClr val="bg1"/>
            </a:solidFill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6" name="Straight Arrow Connector 385">
            <a:extLst>
              <a:ext uri="{FF2B5EF4-FFF2-40B4-BE49-F238E27FC236}">
                <a16:creationId xmlns:a16="http://schemas.microsoft.com/office/drawing/2014/main" id="{5795E669-F7FD-51D5-9708-7B3C9BD34CCE}"/>
              </a:ext>
            </a:extLst>
          </p:cNvPr>
          <p:cNvCxnSpPr/>
          <p:nvPr/>
        </p:nvCxnSpPr>
        <p:spPr>
          <a:xfrm>
            <a:off x="3190630" y="3951299"/>
            <a:ext cx="0" cy="1575442"/>
          </a:xfrm>
          <a:prstGeom prst="straightConnector1">
            <a:avLst/>
          </a:prstGeom>
          <a:ln w="28575">
            <a:solidFill>
              <a:schemeClr val="bg1"/>
            </a:solidFill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7" name="Straight Arrow Connector 386">
            <a:extLst>
              <a:ext uri="{FF2B5EF4-FFF2-40B4-BE49-F238E27FC236}">
                <a16:creationId xmlns:a16="http://schemas.microsoft.com/office/drawing/2014/main" id="{A5D422CF-1692-106D-093A-8F6E171C79D9}"/>
              </a:ext>
            </a:extLst>
          </p:cNvPr>
          <p:cNvCxnSpPr>
            <a:cxnSpLocks/>
          </p:cNvCxnSpPr>
          <p:nvPr/>
        </p:nvCxnSpPr>
        <p:spPr>
          <a:xfrm flipV="1">
            <a:off x="3187909" y="5013221"/>
            <a:ext cx="914400" cy="0"/>
          </a:xfrm>
          <a:prstGeom prst="straightConnector1">
            <a:avLst/>
          </a:prstGeom>
          <a:ln w="28575">
            <a:solidFill>
              <a:schemeClr val="bg1"/>
            </a:solidFill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3" name="Straight Arrow Connector 392">
            <a:extLst>
              <a:ext uri="{FF2B5EF4-FFF2-40B4-BE49-F238E27FC236}">
                <a16:creationId xmlns:a16="http://schemas.microsoft.com/office/drawing/2014/main" id="{29E1759E-8C1A-B8F6-C0AE-84288FE3023D}"/>
              </a:ext>
            </a:extLst>
          </p:cNvPr>
          <p:cNvCxnSpPr>
            <a:cxnSpLocks/>
          </p:cNvCxnSpPr>
          <p:nvPr/>
        </p:nvCxnSpPr>
        <p:spPr>
          <a:xfrm flipV="1">
            <a:off x="6246033" y="3676635"/>
            <a:ext cx="365760" cy="0"/>
          </a:xfrm>
          <a:prstGeom prst="straightConnector1">
            <a:avLst/>
          </a:prstGeom>
          <a:ln w="28575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9" name="Elbow Connector 398">
            <a:extLst>
              <a:ext uri="{FF2B5EF4-FFF2-40B4-BE49-F238E27FC236}">
                <a16:creationId xmlns:a16="http://schemas.microsoft.com/office/drawing/2014/main" id="{81177FA1-F44B-D412-678F-D0996FE371E5}"/>
              </a:ext>
            </a:extLst>
          </p:cNvPr>
          <p:cNvCxnSpPr>
            <a:cxnSpLocks/>
          </p:cNvCxnSpPr>
          <p:nvPr/>
        </p:nvCxnSpPr>
        <p:spPr>
          <a:xfrm rot="16200000" flipH="1">
            <a:off x="7031628" y="3034682"/>
            <a:ext cx="94632" cy="1367664"/>
          </a:xfrm>
          <a:prstGeom prst="bentConnector4">
            <a:avLst>
              <a:gd name="adj1" fmla="val -456294"/>
              <a:gd name="adj2" fmla="val 76963"/>
            </a:avLst>
          </a:prstGeom>
          <a:ln w="28575">
            <a:solidFill>
              <a:schemeClr val="bg1"/>
            </a:solidFill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5" name="TextBox 404">
            <a:extLst>
              <a:ext uri="{FF2B5EF4-FFF2-40B4-BE49-F238E27FC236}">
                <a16:creationId xmlns:a16="http://schemas.microsoft.com/office/drawing/2014/main" id="{FEB16DF6-43AA-9A5F-FFF9-30CB1A3DA5D6}"/>
              </a:ext>
            </a:extLst>
          </p:cNvPr>
          <p:cNvSpPr txBox="1"/>
          <p:nvPr/>
        </p:nvSpPr>
        <p:spPr>
          <a:xfrm>
            <a:off x="6349656" y="3011006"/>
            <a:ext cx="6944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R[rs1]</a:t>
            </a:r>
            <a:endParaRPr lang="en-US" sz="2000" dirty="0">
              <a:solidFill>
                <a:schemeClr val="bg1"/>
              </a:solidFill>
              <a:latin typeface="18 VAG Rounded Light   02390" pitchFamily="2" charset="0"/>
            </a:endParaRPr>
          </a:p>
        </p:txBody>
      </p:sp>
      <p:grpSp>
        <p:nvGrpSpPr>
          <p:cNvPr id="466" name="Group 465">
            <a:extLst>
              <a:ext uri="{FF2B5EF4-FFF2-40B4-BE49-F238E27FC236}">
                <a16:creationId xmlns:a16="http://schemas.microsoft.com/office/drawing/2014/main" id="{D9AC5A45-167B-FAFC-8F95-7FB83C097F1E}"/>
              </a:ext>
            </a:extLst>
          </p:cNvPr>
          <p:cNvGrpSpPr/>
          <p:nvPr/>
        </p:nvGrpSpPr>
        <p:grpSpPr>
          <a:xfrm>
            <a:off x="9120628" y="3586419"/>
            <a:ext cx="1021734" cy="1127284"/>
            <a:chOff x="9120628" y="3586419"/>
            <a:chExt cx="1021734" cy="1127284"/>
          </a:xfrm>
        </p:grpSpPr>
        <p:sp>
          <p:nvSpPr>
            <p:cNvPr id="309" name="Rectangle 308">
              <a:extLst>
                <a:ext uri="{FF2B5EF4-FFF2-40B4-BE49-F238E27FC236}">
                  <a16:creationId xmlns:a16="http://schemas.microsoft.com/office/drawing/2014/main" id="{6BC64DA7-A1B1-1E33-61B5-D83764BAC155}"/>
                </a:ext>
              </a:extLst>
            </p:cNvPr>
            <p:cNvSpPr/>
            <p:nvPr/>
          </p:nvSpPr>
          <p:spPr>
            <a:xfrm>
              <a:off x="9120628" y="3586419"/>
              <a:ext cx="1021734" cy="1127284"/>
            </a:xfrm>
            <a:prstGeom prst="rect">
              <a:avLst/>
            </a:prstGeom>
            <a:noFill/>
            <a:ln w="28575">
              <a:solidFill>
                <a:schemeClr val="bg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b"/>
            <a:lstStyle/>
            <a:p>
              <a:pPr>
                <a:spcBef>
                  <a:spcPts val="400"/>
                </a:spcBef>
                <a:tabLst>
                  <a:tab pos="1249363" algn="r"/>
                </a:tabLst>
              </a:pPr>
              <a:r>
                <a:rPr lang="en-US" sz="1400" i="1" dirty="0">
                  <a:solidFill>
                    <a:schemeClr val="bg1"/>
                  </a:solidFill>
                  <a:latin typeface="18 VAG Rounded Light   02390" pitchFamily="2" charset="0"/>
                </a:rPr>
                <a:t>	</a:t>
              </a:r>
              <a:r>
                <a:rPr lang="en-US" sz="1400" i="1" dirty="0" err="1">
                  <a:solidFill>
                    <a:schemeClr val="bg1"/>
                  </a:solidFill>
                  <a:latin typeface="18 VAG Rounded Light   02390" pitchFamily="2" charset="0"/>
                </a:rPr>
                <a:t>dataR</a:t>
              </a:r>
              <a:endParaRPr lang="en-US" sz="1400" i="1" dirty="0">
                <a:solidFill>
                  <a:schemeClr val="bg1"/>
                </a:solidFill>
                <a:latin typeface="18 VAG Rounded Light   02390" pitchFamily="2" charset="0"/>
              </a:endParaRPr>
            </a:p>
            <a:p>
              <a:pPr>
                <a:spcBef>
                  <a:spcPts val="400"/>
                </a:spcBef>
                <a:tabLst>
                  <a:tab pos="1249363" algn="r"/>
                </a:tabLst>
              </a:pPr>
              <a:r>
                <a:rPr lang="en-US" sz="1400" i="1" dirty="0" err="1">
                  <a:solidFill>
                    <a:schemeClr val="bg1"/>
                  </a:solidFill>
                  <a:latin typeface="18 VAG Rounded Light   02390" pitchFamily="2" charset="0"/>
                </a:rPr>
                <a:t>addr</a:t>
              </a:r>
              <a:endParaRPr lang="en-US" sz="1400" i="1" dirty="0">
                <a:solidFill>
                  <a:schemeClr val="bg1"/>
                </a:solidFill>
                <a:latin typeface="18 VAG Rounded Light   02390" pitchFamily="2" charset="0"/>
              </a:endParaRPr>
            </a:p>
            <a:p>
              <a:pPr algn="r">
                <a:spcBef>
                  <a:spcPts val="400"/>
                </a:spcBef>
                <a:tabLst>
                  <a:tab pos="1249363" algn="r"/>
                </a:tabLst>
              </a:pPr>
              <a:r>
                <a:rPr lang="en-US" sz="1600" b="1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DMEM</a:t>
              </a:r>
            </a:p>
            <a:p>
              <a:pPr>
                <a:spcBef>
                  <a:spcPts val="400"/>
                </a:spcBef>
                <a:spcAft>
                  <a:spcPts val="400"/>
                </a:spcAft>
                <a:tabLst>
                  <a:tab pos="1249363" algn="r"/>
                </a:tabLst>
              </a:pPr>
              <a:r>
                <a:rPr lang="en-US" sz="1200" i="1" dirty="0" err="1">
                  <a:solidFill>
                    <a:schemeClr val="bg1"/>
                  </a:solidFill>
                  <a:latin typeface="18 VAG ROUNDED LIGHT   02390" pitchFamily="2" charset="0"/>
                  <a:cs typeface="Courier New" panose="02070309020205020404" pitchFamily="49" charset="0"/>
                </a:rPr>
                <a:t>dataW</a:t>
              </a:r>
              <a:r>
                <a:rPr lang="en-US" sz="1600" i="1" dirty="0">
                  <a:solidFill>
                    <a:schemeClr val="bg1"/>
                  </a:solidFill>
                  <a:latin typeface="18 VAG ROUNDED LIGHT   02390" pitchFamily="2" charset="0"/>
                  <a:cs typeface="Courier New" panose="02070309020205020404" pitchFamily="49" charset="0"/>
                </a:rPr>
                <a:t> </a:t>
              </a:r>
              <a:endParaRPr lang="en-US" sz="1200" i="1" dirty="0">
                <a:solidFill>
                  <a:schemeClr val="bg1"/>
                </a:solidFill>
                <a:latin typeface="18 VAG ROUNDED LIGHT   02390" pitchFamily="2" charset="0"/>
                <a:cs typeface="Courier New" panose="02070309020205020404" pitchFamily="49" charset="0"/>
              </a:endParaRPr>
            </a:p>
          </p:txBody>
        </p:sp>
        <p:sp>
          <p:nvSpPr>
            <p:cNvPr id="419" name="Rectangle 418">
              <a:extLst>
                <a:ext uri="{FF2B5EF4-FFF2-40B4-BE49-F238E27FC236}">
                  <a16:creationId xmlns:a16="http://schemas.microsoft.com/office/drawing/2014/main" id="{A49D0FB0-BFA2-EDA4-4ABE-999F6FEBA857}"/>
                </a:ext>
              </a:extLst>
            </p:cNvPr>
            <p:cNvSpPr/>
            <p:nvPr/>
          </p:nvSpPr>
          <p:spPr>
            <a:xfrm>
              <a:off x="9120628" y="4444602"/>
              <a:ext cx="165031" cy="191496"/>
            </a:xfrm>
            <a:prstGeom prst="rect">
              <a:avLst/>
            </a:prstGeom>
            <a:noFill/>
            <a:ln w="28575">
              <a:noFill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bg1"/>
                </a:solidFill>
                <a:latin typeface="18 VAG Rounded Light   02390" pitchFamily="2" charset="0"/>
              </a:endParaRPr>
            </a:p>
          </p:txBody>
        </p:sp>
      </p:grpSp>
      <p:cxnSp>
        <p:nvCxnSpPr>
          <p:cNvPr id="427" name="Straight Arrow Connector 426">
            <a:extLst>
              <a:ext uri="{FF2B5EF4-FFF2-40B4-BE49-F238E27FC236}">
                <a16:creationId xmlns:a16="http://schemas.microsoft.com/office/drawing/2014/main" id="{67A46396-A71B-E5C3-E2EC-583B4A603C90}"/>
              </a:ext>
            </a:extLst>
          </p:cNvPr>
          <p:cNvCxnSpPr>
            <a:cxnSpLocks/>
          </p:cNvCxnSpPr>
          <p:nvPr/>
        </p:nvCxnSpPr>
        <p:spPr>
          <a:xfrm>
            <a:off x="7983123" y="3661650"/>
            <a:ext cx="301752" cy="1490"/>
          </a:xfrm>
          <a:prstGeom prst="straightConnector1">
            <a:avLst/>
          </a:prstGeom>
          <a:ln w="28575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5" name="Straight Arrow Connector 444">
            <a:extLst>
              <a:ext uri="{FF2B5EF4-FFF2-40B4-BE49-F238E27FC236}">
                <a16:creationId xmlns:a16="http://schemas.microsoft.com/office/drawing/2014/main" id="{2D1A0F8A-F1AA-0736-73BB-5204DAFA85B2}"/>
              </a:ext>
            </a:extLst>
          </p:cNvPr>
          <p:cNvCxnSpPr>
            <a:cxnSpLocks/>
          </p:cNvCxnSpPr>
          <p:nvPr/>
        </p:nvCxnSpPr>
        <p:spPr>
          <a:xfrm flipV="1">
            <a:off x="1043816" y="3915845"/>
            <a:ext cx="0" cy="1621636"/>
          </a:xfrm>
          <a:prstGeom prst="straightConnector1">
            <a:avLst/>
          </a:prstGeom>
          <a:ln w="127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9" name="Straight Arrow Connector 448">
            <a:extLst>
              <a:ext uri="{FF2B5EF4-FFF2-40B4-BE49-F238E27FC236}">
                <a16:creationId xmlns:a16="http://schemas.microsoft.com/office/drawing/2014/main" id="{98CA2B2E-5BEF-6E19-FC37-311D08B845B0}"/>
              </a:ext>
            </a:extLst>
          </p:cNvPr>
          <p:cNvCxnSpPr>
            <a:cxnSpLocks/>
          </p:cNvCxnSpPr>
          <p:nvPr/>
        </p:nvCxnSpPr>
        <p:spPr>
          <a:xfrm flipV="1">
            <a:off x="9596488" y="4736341"/>
            <a:ext cx="0" cy="801140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4" name="TextBox 453">
            <a:extLst>
              <a:ext uri="{FF2B5EF4-FFF2-40B4-BE49-F238E27FC236}">
                <a16:creationId xmlns:a16="http://schemas.microsoft.com/office/drawing/2014/main" id="{B01F1A18-F34F-006C-C71D-DCC3DF9FCB76}"/>
              </a:ext>
            </a:extLst>
          </p:cNvPr>
          <p:cNvSpPr txBox="1"/>
          <p:nvPr/>
        </p:nvSpPr>
        <p:spPr>
          <a:xfrm>
            <a:off x="1442540" y="4120124"/>
            <a:ext cx="3417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00" dirty="0" err="1">
                <a:solidFill>
                  <a:schemeClr val="bg1"/>
                </a:solidFill>
                <a:latin typeface="18 VAG Rounded Light   02390" pitchFamily="2" charset="0"/>
              </a:rPr>
              <a:t>clk</a:t>
            </a:r>
            <a:endParaRPr lang="en-US" sz="1100" dirty="0">
              <a:solidFill>
                <a:schemeClr val="bg1"/>
              </a:solidFill>
              <a:latin typeface="18 VAG Rounded Light   02390" pitchFamily="2" charset="0"/>
            </a:endParaRPr>
          </a:p>
        </p:txBody>
      </p:sp>
      <p:cxnSp>
        <p:nvCxnSpPr>
          <p:cNvPr id="456" name="Straight Connector 455">
            <a:extLst>
              <a:ext uri="{FF2B5EF4-FFF2-40B4-BE49-F238E27FC236}">
                <a16:creationId xmlns:a16="http://schemas.microsoft.com/office/drawing/2014/main" id="{245940B4-83F7-A371-DDED-84DC79891141}"/>
              </a:ext>
            </a:extLst>
          </p:cNvPr>
          <p:cNvCxnSpPr>
            <a:cxnSpLocks/>
            <a:stCxn id="454" idx="0"/>
            <a:endCxn id="332" idx="3"/>
          </p:cNvCxnSpPr>
          <p:nvPr/>
        </p:nvCxnSpPr>
        <p:spPr>
          <a:xfrm flipV="1">
            <a:off x="1613420" y="4017643"/>
            <a:ext cx="3886" cy="102481"/>
          </a:xfrm>
          <a:prstGeom prst="line">
            <a:avLst/>
          </a:prstGeom>
          <a:ln w="19050">
            <a:solidFill>
              <a:schemeClr val="accent6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7" name="TextBox 456">
            <a:extLst>
              <a:ext uri="{FF2B5EF4-FFF2-40B4-BE49-F238E27FC236}">
                <a16:creationId xmlns:a16="http://schemas.microsoft.com/office/drawing/2014/main" id="{5F1F7DB0-6CD9-15D8-A9C7-594A704DE0B1}"/>
              </a:ext>
            </a:extLst>
          </p:cNvPr>
          <p:cNvSpPr txBox="1"/>
          <p:nvPr/>
        </p:nvSpPr>
        <p:spPr>
          <a:xfrm>
            <a:off x="5853568" y="4679996"/>
            <a:ext cx="3417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00" dirty="0" err="1">
                <a:solidFill>
                  <a:schemeClr val="bg1"/>
                </a:solidFill>
                <a:latin typeface="18 VAG Rounded Light   02390" pitchFamily="2" charset="0"/>
              </a:rPr>
              <a:t>clk</a:t>
            </a:r>
            <a:endParaRPr lang="en-US" sz="1100" dirty="0">
              <a:solidFill>
                <a:schemeClr val="bg1"/>
              </a:solidFill>
              <a:latin typeface="18 VAG Rounded Light   02390" pitchFamily="2" charset="0"/>
            </a:endParaRPr>
          </a:p>
        </p:txBody>
      </p:sp>
      <p:sp>
        <p:nvSpPr>
          <p:cNvPr id="461" name="TextBox 460">
            <a:extLst>
              <a:ext uri="{FF2B5EF4-FFF2-40B4-BE49-F238E27FC236}">
                <a16:creationId xmlns:a16="http://schemas.microsoft.com/office/drawing/2014/main" id="{FE738B2C-2C36-2578-E323-38E7D6FA3739}"/>
              </a:ext>
            </a:extLst>
          </p:cNvPr>
          <p:cNvSpPr txBox="1"/>
          <p:nvPr/>
        </p:nvSpPr>
        <p:spPr>
          <a:xfrm>
            <a:off x="9813943" y="4842550"/>
            <a:ext cx="3417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00" dirty="0" err="1">
                <a:solidFill>
                  <a:schemeClr val="bg1"/>
                </a:solidFill>
                <a:latin typeface="18 VAG Rounded Light   02390" pitchFamily="2" charset="0"/>
              </a:rPr>
              <a:t>clk</a:t>
            </a:r>
            <a:endParaRPr lang="en-US" sz="1100" dirty="0">
              <a:solidFill>
                <a:schemeClr val="bg1"/>
              </a:solidFill>
              <a:latin typeface="18 VAG Rounded Light   02390" pitchFamily="2" charset="0"/>
            </a:endParaRPr>
          </a:p>
        </p:txBody>
      </p:sp>
      <p:cxnSp>
        <p:nvCxnSpPr>
          <p:cNvPr id="462" name="Straight Connector 461">
            <a:extLst>
              <a:ext uri="{FF2B5EF4-FFF2-40B4-BE49-F238E27FC236}">
                <a16:creationId xmlns:a16="http://schemas.microsoft.com/office/drawing/2014/main" id="{C60DDE42-432D-6CCE-975F-C92E5D285C26}"/>
              </a:ext>
            </a:extLst>
          </p:cNvPr>
          <p:cNvCxnSpPr>
            <a:cxnSpLocks/>
            <a:stCxn id="461" idx="0"/>
          </p:cNvCxnSpPr>
          <p:nvPr/>
        </p:nvCxnSpPr>
        <p:spPr>
          <a:xfrm flipV="1">
            <a:off x="9984823" y="4713414"/>
            <a:ext cx="0" cy="129136"/>
          </a:xfrm>
          <a:prstGeom prst="line">
            <a:avLst/>
          </a:prstGeom>
          <a:ln w="19050">
            <a:solidFill>
              <a:schemeClr val="accent6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5" name="TextBox 464">
            <a:extLst>
              <a:ext uri="{FF2B5EF4-FFF2-40B4-BE49-F238E27FC236}">
                <a16:creationId xmlns:a16="http://schemas.microsoft.com/office/drawing/2014/main" id="{C7F68ECD-ACAD-374E-B7B5-00E15FD21DCB}"/>
              </a:ext>
            </a:extLst>
          </p:cNvPr>
          <p:cNvSpPr txBox="1"/>
          <p:nvPr/>
        </p:nvSpPr>
        <p:spPr>
          <a:xfrm>
            <a:off x="8489762" y="3245823"/>
            <a:ext cx="4395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alu</a:t>
            </a:r>
            <a:endParaRPr lang="en-US" sz="2000" dirty="0">
              <a:solidFill>
                <a:schemeClr val="bg1"/>
              </a:solidFill>
              <a:latin typeface="18 VAG Rounded Light   02390" pitchFamily="2" charset="0"/>
            </a:endParaRPr>
          </a:p>
        </p:txBody>
      </p:sp>
      <p:cxnSp>
        <p:nvCxnSpPr>
          <p:cNvPr id="472" name="Straight Arrow Connector 471">
            <a:extLst>
              <a:ext uri="{FF2B5EF4-FFF2-40B4-BE49-F238E27FC236}">
                <a16:creationId xmlns:a16="http://schemas.microsoft.com/office/drawing/2014/main" id="{908456E4-D4F5-2EA1-FF19-789AA5C3F8DA}"/>
              </a:ext>
            </a:extLst>
          </p:cNvPr>
          <p:cNvCxnSpPr>
            <a:cxnSpLocks/>
          </p:cNvCxnSpPr>
          <p:nvPr/>
        </p:nvCxnSpPr>
        <p:spPr>
          <a:xfrm flipH="1" flipV="1">
            <a:off x="5816885" y="4604793"/>
            <a:ext cx="0" cy="932688"/>
          </a:xfrm>
          <a:prstGeom prst="straightConnector1">
            <a:avLst/>
          </a:prstGeom>
          <a:ln w="127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5" name="Straight Arrow Connector 474">
            <a:extLst>
              <a:ext uri="{FF2B5EF4-FFF2-40B4-BE49-F238E27FC236}">
                <a16:creationId xmlns:a16="http://schemas.microsoft.com/office/drawing/2014/main" id="{908607ED-5082-B8EB-0CB6-ED344CA1BE73}"/>
              </a:ext>
            </a:extLst>
          </p:cNvPr>
          <p:cNvCxnSpPr>
            <a:cxnSpLocks/>
          </p:cNvCxnSpPr>
          <p:nvPr/>
        </p:nvCxnSpPr>
        <p:spPr>
          <a:xfrm flipV="1">
            <a:off x="4408736" y="5301220"/>
            <a:ext cx="0" cy="236261"/>
          </a:xfrm>
          <a:prstGeom prst="straightConnector1">
            <a:avLst/>
          </a:prstGeom>
          <a:ln w="127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5" name="Elbow Connector 434">
            <a:extLst>
              <a:ext uri="{FF2B5EF4-FFF2-40B4-BE49-F238E27FC236}">
                <a16:creationId xmlns:a16="http://schemas.microsoft.com/office/drawing/2014/main" id="{424B80CA-05F9-1646-30DD-53D39995ABBD}"/>
              </a:ext>
            </a:extLst>
          </p:cNvPr>
          <p:cNvCxnSpPr>
            <a:cxnSpLocks/>
          </p:cNvCxnSpPr>
          <p:nvPr/>
        </p:nvCxnSpPr>
        <p:spPr>
          <a:xfrm rot="16200000" flipV="1">
            <a:off x="7177509" y="4577033"/>
            <a:ext cx="1646116" cy="274779"/>
          </a:xfrm>
          <a:prstGeom prst="bentConnector3">
            <a:avLst>
              <a:gd name="adj1" fmla="val 91265"/>
            </a:avLst>
          </a:prstGeom>
          <a:ln w="127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2" name="Straight Arrow Connector 441">
            <a:extLst>
              <a:ext uri="{FF2B5EF4-FFF2-40B4-BE49-F238E27FC236}">
                <a16:creationId xmlns:a16="http://schemas.microsoft.com/office/drawing/2014/main" id="{77D15A79-CBAA-3476-E953-9E88EC542CAD}"/>
              </a:ext>
            </a:extLst>
          </p:cNvPr>
          <p:cNvCxnSpPr>
            <a:cxnSpLocks/>
          </p:cNvCxnSpPr>
          <p:nvPr/>
        </p:nvCxnSpPr>
        <p:spPr>
          <a:xfrm flipV="1">
            <a:off x="7883379" y="4657965"/>
            <a:ext cx="0" cy="879516"/>
          </a:xfrm>
          <a:prstGeom prst="straightConnector1">
            <a:avLst/>
          </a:prstGeom>
          <a:ln w="127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8" name="Straight Arrow Connector 447">
            <a:extLst>
              <a:ext uri="{FF2B5EF4-FFF2-40B4-BE49-F238E27FC236}">
                <a16:creationId xmlns:a16="http://schemas.microsoft.com/office/drawing/2014/main" id="{30435E35-829A-9B0E-3C1B-8AC96951ACA1}"/>
              </a:ext>
            </a:extLst>
          </p:cNvPr>
          <p:cNvCxnSpPr>
            <a:cxnSpLocks/>
          </p:cNvCxnSpPr>
          <p:nvPr/>
        </p:nvCxnSpPr>
        <p:spPr>
          <a:xfrm flipH="1" flipV="1">
            <a:off x="8608065" y="4473876"/>
            <a:ext cx="0" cy="1063605"/>
          </a:xfrm>
          <a:prstGeom prst="straightConnector1">
            <a:avLst/>
          </a:prstGeom>
          <a:ln w="127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9" name="Straight Arrow Connector 468">
            <a:extLst>
              <a:ext uri="{FF2B5EF4-FFF2-40B4-BE49-F238E27FC236}">
                <a16:creationId xmlns:a16="http://schemas.microsoft.com/office/drawing/2014/main" id="{D38A11AD-8791-608A-0552-C121A94FF645}"/>
              </a:ext>
            </a:extLst>
          </p:cNvPr>
          <p:cNvCxnSpPr>
            <a:cxnSpLocks/>
          </p:cNvCxnSpPr>
          <p:nvPr/>
        </p:nvCxnSpPr>
        <p:spPr>
          <a:xfrm flipV="1">
            <a:off x="6768025" y="4402393"/>
            <a:ext cx="0" cy="1135088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EC66CA67-38E7-34E8-E7FC-AAD1AEB58582}"/>
              </a:ext>
            </a:extLst>
          </p:cNvPr>
          <p:cNvGrpSpPr/>
          <p:nvPr/>
        </p:nvGrpSpPr>
        <p:grpSpPr>
          <a:xfrm>
            <a:off x="6261052" y="4187510"/>
            <a:ext cx="2859576" cy="605832"/>
            <a:chOff x="6261052" y="4187510"/>
            <a:chExt cx="2859576" cy="605832"/>
          </a:xfrm>
        </p:grpSpPr>
        <p:cxnSp>
          <p:nvCxnSpPr>
            <p:cNvPr id="420" name="Elbow Connector 419">
              <a:extLst>
                <a:ext uri="{FF2B5EF4-FFF2-40B4-BE49-F238E27FC236}">
                  <a16:creationId xmlns:a16="http://schemas.microsoft.com/office/drawing/2014/main" id="{DE0A5376-D330-42E2-FB65-5A8544619591}"/>
                </a:ext>
              </a:extLst>
            </p:cNvPr>
            <p:cNvCxnSpPr/>
            <p:nvPr/>
          </p:nvCxnSpPr>
          <p:spPr>
            <a:xfrm>
              <a:off x="6389559" y="4187510"/>
              <a:ext cx="2501519" cy="605832"/>
            </a:xfrm>
            <a:prstGeom prst="bentConnector3">
              <a:avLst>
                <a:gd name="adj1" fmla="val -363"/>
              </a:avLst>
            </a:prstGeom>
            <a:ln w="28575">
              <a:solidFill>
                <a:schemeClr val="bg1"/>
              </a:solidFill>
              <a:headEnd type="oval"/>
              <a:tailEnd type="none" w="lg" len="lg"/>
            </a:ln>
            <a:effectLst>
              <a:glow rad="88900">
                <a:srgbClr val="011223">
                  <a:alpha val="90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1" name="Elbow Connector 420">
              <a:extLst>
                <a:ext uri="{FF2B5EF4-FFF2-40B4-BE49-F238E27FC236}">
                  <a16:creationId xmlns:a16="http://schemas.microsoft.com/office/drawing/2014/main" id="{356B3A68-0F26-F67A-1004-D091F831F6EB}"/>
                </a:ext>
              </a:extLst>
            </p:cNvPr>
            <p:cNvCxnSpPr>
              <a:cxnSpLocks/>
              <a:endCxn id="419" idx="1"/>
            </p:cNvCxnSpPr>
            <p:nvPr/>
          </p:nvCxnSpPr>
          <p:spPr>
            <a:xfrm rot="5400000" flipH="1" flipV="1">
              <a:off x="8879358" y="4552072"/>
              <a:ext cx="252992" cy="229548"/>
            </a:xfrm>
            <a:prstGeom prst="bentConnector2">
              <a:avLst/>
            </a:prstGeom>
            <a:ln w="28575">
              <a:solidFill>
                <a:schemeClr val="bg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4" name="Elbow Connector 423">
              <a:extLst>
                <a:ext uri="{FF2B5EF4-FFF2-40B4-BE49-F238E27FC236}">
                  <a16:creationId xmlns:a16="http://schemas.microsoft.com/office/drawing/2014/main" id="{8C12DBEE-9119-E687-12AE-4F54DD2F9145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7322511" y="4361210"/>
              <a:ext cx="518548" cy="328277"/>
            </a:xfrm>
            <a:prstGeom prst="bentConnector2">
              <a:avLst/>
            </a:prstGeom>
            <a:ln w="28575">
              <a:solidFill>
                <a:schemeClr val="bg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4" name="Straight Arrow Connector 393">
              <a:extLst>
                <a:ext uri="{FF2B5EF4-FFF2-40B4-BE49-F238E27FC236}">
                  <a16:creationId xmlns:a16="http://schemas.microsoft.com/office/drawing/2014/main" id="{296AC102-0DC9-9CA8-A46D-84AEF8599F88}"/>
                </a:ext>
              </a:extLst>
            </p:cNvPr>
            <p:cNvCxnSpPr/>
            <p:nvPr/>
          </p:nvCxnSpPr>
          <p:spPr>
            <a:xfrm flipV="1">
              <a:off x="6261052" y="4187510"/>
              <a:ext cx="365760" cy="0"/>
            </a:xfrm>
            <a:prstGeom prst="straightConnector1">
              <a:avLst/>
            </a:prstGeom>
            <a:ln w="28575">
              <a:solidFill>
                <a:schemeClr val="bg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2" name="TextBox 421">
            <a:extLst>
              <a:ext uri="{FF2B5EF4-FFF2-40B4-BE49-F238E27FC236}">
                <a16:creationId xmlns:a16="http://schemas.microsoft.com/office/drawing/2014/main" id="{C2019ECA-1D43-2798-7640-624AE67C748A}"/>
              </a:ext>
            </a:extLst>
          </p:cNvPr>
          <p:cNvSpPr txBox="1"/>
          <p:nvPr/>
        </p:nvSpPr>
        <p:spPr>
          <a:xfrm>
            <a:off x="6156892" y="4747081"/>
            <a:ext cx="6944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R[rs2]</a:t>
            </a:r>
            <a:endParaRPr lang="en-US" sz="2000" dirty="0">
              <a:solidFill>
                <a:schemeClr val="bg1"/>
              </a:solidFill>
              <a:latin typeface="18 VAG Rounded Light   0239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A1D8640-1BD8-BEED-DD26-8BB1044FBB16}"/>
              </a:ext>
            </a:extLst>
          </p:cNvPr>
          <p:cNvSpPr txBox="1"/>
          <p:nvPr/>
        </p:nvSpPr>
        <p:spPr>
          <a:xfrm>
            <a:off x="4789384" y="4884927"/>
            <a:ext cx="94929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imm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[31:0]</a:t>
            </a:r>
            <a:endParaRPr lang="en-US" sz="2000" dirty="0">
              <a:solidFill>
                <a:schemeClr val="bg1"/>
              </a:solidFill>
              <a:latin typeface="18 VAG Rounded Light   02390" pitchFamily="2" charset="0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27B03F4-4F70-EB67-2FC8-0AEE5100B90D}"/>
              </a:ext>
            </a:extLst>
          </p:cNvPr>
          <p:cNvCxnSpPr>
            <a:cxnSpLocks/>
          </p:cNvCxnSpPr>
          <p:nvPr/>
        </p:nvCxnSpPr>
        <p:spPr>
          <a:xfrm flipV="1">
            <a:off x="1772305" y="3654124"/>
            <a:ext cx="365760" cy="0"/>
          </a:xfrm>
          <a:prstGeom prst="straightConnector1">
            <a:avLst/>
          </a:prstGeom>
          <a:ln w="28575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4EECC671-A924-2356-B7DC-DE13636CBDA5}"/>
              </a:ext>
            </a:extLst>
          </p:cNvPr>
          <p:cNvSpPr txBox="1"/>
          <p:nvPr/>
        </p:nvSpPr>
        <p:spPr>
          <a:xfrm>
            <a:off x="1968985" y="2379486"/>
            <a:ext cx="35458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+4</a:t>
            </a:r>
            <a:endParaRPr lang="en-US" sz="2000" dirty="0">
              <a:solidFill>
                <a:schemeClr val="bg1"/>
              </a:solidFill>
              <a:latin typeface="18 VAG Rounded Light   02390" pitchFamily="2" charset="0"/>
            </a:endParaRP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BA7E8C0-8665-164F-DB94-DAE69967F440}"/>
              </a:ext>
            </a:extLst>
          </p:cNvPr>
          <p:cNvCxnSpPr>
            <a:cxnSpLocks/>
          </p:cNvCxnSpPr>
          <p:nvPr/>
        </p:nvCxnSpPr>
        <p:spPr>
          <a:xfrm flipH="1">
            <a:off x="2270690" y="2496757"/>
            <a:ext cx="182880" cy="0"/>
          </a:xfrm>
          <a:prstGeom prst="line">
            <a:avLst/>
          </a:prstGeom>
          <a:ln w="19050">
            <a:solidFill>
              <a:schemeClr val="bg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4" name="TextBox 473">
            <a:extLst>
              <a:ext uri="{FF2B5EF4-FFF2-40B4-BE49-F238E27FC236}">
                <a16:creationId xmlns:a16="http://schemas.microsoft.com/office/drawing/2014/main" id="{EADA092F-D4E9-20EF-B62D-834B9B1CF63B}"/>
              </a:ext>
            </a:extLst>
          </p:cNvPr>
          <p:cNvSpPr txBox="1"/>
          <p:nvPr/>
        </p:nvSpPr>
        <p:spPr>
          <a:xfrm>
            <a:off x="10106672" y="3711143"/>
            <a:ext cx="4395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mem</a:t>
            </a:r>
            <a:endParaRPr lang="en-US" sz="2000" dirty="0">
              <a:solidFill>
                <a:schemeClr val="bg1"/>
              </a:solidFill>
              <a:latin typeface="18 VAG Rounded Light   02390" pitchFamily="2" charset="0"/>
            </a:endParaRPr>
          </a:p>
        </p:txBody>
      </p:sp>
      <p:cxnSp>
        <p:nvCxnSpPr>
          <p:cNvPr id="477" name="Straight Arrow Connector 476">
            <a:extLst>
              <a:ext uri="{FF2B5EF4-FFF2-40B4-BE49-F238E27FC236}">
                <a16:creationId xmlns:a16="http://schemas.microsoft.com/office/drawing/2014/main" id="{D784A5C8-32E2-3AA1-3DDB-295CDDAE88B9}"/>
              </a:ext>
            </a:extLst>
          </p:cNvPr>
          <p:cNvCxnSpPr>
            <a:cxnSpLocks/>
          </p:cNvCxnSpPr>
          <p:nvPr/>
        </p:nvCxnSpPr>
        <p:spPr>
          <a:xfrm flipV="1">
            <a:off x="10142760" y="3707112"/>
            <a:ext cx="403456" cy="7631"/>
          </a:xfrm>
          <a:prstGeom prst="straightConnector1">
            <a:avLst/>
          </a:prstGeom>
          <a:ln w="28575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9" name="TextBox 478">
            <a:extLst>
              <a:ext uri="{FF2B5EF4-FFF2-40B4-BE49-F238E27FC236}">
                <a16:creationId xmlns:a16="http://schemas.microsoft.com/office/drawing/2014/main" id="{2DED7013-C5E9-CBB1-99CD-9964AAD09670}"/>
              </a:ext>
            </a:extLst>
          </p:cNvPr>
          <p:cNvSpPr txBox="1"/>
          <p:nvPr/>
        </p:nvSpPr>
        <p:spPr>
          <a:xfrm>
            <a:off x="10063299" y="2866316"/>
            <a:ext cx="52450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pc+4</a:t>
            </a:r>
            <a:endParaRPr lang="en-US" sz="2000" dirty="0">
              <a:solidFill>
                <a:schemeClr val="bg1"/>
              </a:solidFill>
              <a:latin typeface="18 VAG Rounded Light   02390" pitchFamily="2" charset="0"/>
            </a:endParaRPr>
          </a:p>
        </p:txBody>
      </p:sp>
      <p:grpSp>
        <p:nvGrpSpPr>
          <p:cNvPr id="473" name="Group 472">
            <a:extLst>
              <a:ext uri="{FF2B5EF4-FFF2-40B4-BE49-F238E27FC236}">
                <a16:creationId xmlns:a16="http://schemas.microsoft.com/office/drawing/2014/main" id="{A55CBC4E-3F99-6A1A-ED53-27D7DCB45B96}"/>
              </a:ext>
            </a:extLst>
          </p:cNvPr>
          <p:cNvGrpSpPr/>
          <p:nvPr/>
        </p:nvGrpSpPr>
        <p:grpSpPr>
          <a:xfrm>
            <a:off x="3802643" y="2375192"/>
            <a:ext cx="7334708" cy="1031999"/>
            <a:chOff x="3802643" y="2375192"/>
            <a:chExt cx="7334708" cy="1031999"/>
          </a:xfrm>
          <a:effectLst>
            <a:glow rad="101600">
              <a:srgbClr val="011223">
                <a:alpha val="75938"/>
              </a:srgbClr>
            </a:glow>
          </a:effectLst>
        </p:grpSpPr>
        <p:cxnSp>
          <p:nvCxnSpPr>
            <p:cNvPr id="63" name="Elbow Connector 62">
              <a:extLst>
                <a:ext uri="{FF2B5EF4-FFF2-40B4-BE49-F238E27FC236}">
                  <a16:creationId xmlns:a16="http://schemas.microsoft.com/office/drawing/2014/main" id="{E192C444-756E-E8CF-390A-6E0B4FE752FD}"/>
                </a:ext>
              </a:extLst>
            </p:cNvPr>
            <p:cNvCxnSpPr>
              <a:cxnSpLocks/>
              <a:stCxn id="184" idx="0"/>
            </p:cNvCxnSpPr>
            <p:nvPr/>
          </p:nvCxnSpPr>
          <p:spPr>
            <a:xfrm rot="16200000" flipH="1">
              <a:off x="3970539" y="2216906"/>
              <a:ext cx="657210" cy="993002"/>
            </a:xfrm>
            <a:prstGeom prst="bentConnector2">
              <a:avLst/>
            </a:prstGeom>
            <a:ln w="28575">
              <a:solidFill>
                <a:schemeClr val="bg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9" name="Straight Connector 458">
              <a:extLst>
                <a:ext uri="{FF2B5EF4-FFF2-40B4-BE49-F238E27FC236}">
                  <a16:creationId xmlns:a16="http://schemas.microsoft.com/office/drawing/2014/main" id="{66292F7A-6202-ABC8-7BBE-EE2DB8DD49CA}"/>
                </a:ext>
              </a:extLst>
            </p:cNvPr>
            <p:cNvCxnSpPr>
              <a:cxnSpLocks/>
              <a:stCxn id="184" idx="0"/>
            </p:cNvCxnSpPr>
            <p:nvPr/>
          </p:nvCxnSpPr>
          <p:spPr>
            <a:xfrm>
              <a:off x="3802643" y="2384802"/>
              <a:ext cx="7334708" cy="0"/>
            </a:xfrm>
            <a:prstGeom prst="line">
              <a:avLst/>
            </a:prstGeom>
            <a:ln w="28575">
              <a:solidFill>
                <a:schemeClr val="bg1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8" name="Elbow Connector 467">
              <a:extLst>
                <a:ext uri="{FF2B5EF4-FFF2-40B4-BE49-F238E27FC236}">
                  <a16:creationId xmlns:a16="http://schemas.microsoft.com/office/drawing/2014/main" id="{19745264-D758-7058-338A-8FE0A2DA62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17058" y="2375192"/>
              <a:ext cx="320293" cy="1031999"/>
            </a:xfrm>
            <a:prstGeom prst="bentConnector2">
              <a:avLst/>
            </a:prstGeom>
            <a:ln w="28575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2" name="TextBox 131">
            <a:extLst>
              <a:ext uri="{FF2B5EF4-FFF2-40B4-BE49-F238E27FC236}">
                <a16:creationId xmlns:a16="http://schemas.microsoft.com/office/drawing/2014/main" id="{7E10B256-ADFC-8E2C-6C6F-6E4DBEC36AB1}"/>
              </a:ext>
            </a:extLst>
          </p:cNvPr>
          <p:cNvSpPr txBox="1"/>
          <p:nvPr/>
        </p:nvSpPr>
        <p:spPr>
          <a:xfrm>
            <a:off x="504032" y="3739819"/>
            <a:ext cx="4395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alu</a:t>
            </a:r>
            <a:endParaRPr lang="en-US" sz="2000" dirty="0">
              <a:solidFill>
                <a:schemeClr val="bg1"/>
              </a:solidFill>
              <a:latin typeface="18 VAG Rounded Light   02390" pitchFamily="2" charset="0"/>
            </a:endParaRPr>
          </a:p>
        </p:txBody>
      </p: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EC90E192-1621-0F41-7C51-B3D1435DC511}"/>
              </a:ext>
            </a:extLst>
          </p:cNvPr>
          <p:cNvGrpSpPr/>
          <p:nvPr/>
        </p:nvGrpSpPr>
        <p:grpSpPr>
          <a:xfrm>
            <a:off x="447040" y="2119597"/>
            <a:ext cx="10102338" cy="1848344"/>
            <a:chOff x="447040" y="2119597"/>
            <a:chExt cx="10102338" cy="1848344"/>
          </a:xfrm>
        </p:grpSpPr>
        <p:cxnSp>
          <p:nvCxnSpPr>
            <p:cNvPr id="504" name="Elbow Connector 503">
              <a:extLst>
                <a:ext uri="{FF2B5EF4-FFF2-40B4-BE49-F238E27FC236}">
                  <a16:creationId xmlns:a16="http://schemas.microsoft.com/office/drawing/2014/main" id="{0B84DDB6-BD95-C1CE-FF79-AD196961DC6B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47086" y="2119598"/>
              <a:ext cx="8482220" cy="1848343"/>
            </a:xfrm>
            <a:prstGeom prst="bentConnector3">
              <a:avLst>
                <a:gd name="adj1" fmla="val -51"/>
              </a:avLst>
            </a:prstGeom>
            <a:ln w="28575">
              <a:solidFill>
                <a:schemeClr val="bg1"/>
              </a:solidFill>
              <a:headEnd type="oval"/>
              <a:tailEnd type="none" w="lg" len="lg"/>
            </a:ln>
            <a:effectLst>
              <a:glow rad="101600">
                <a:schemeClr val="tx1">
                  <a:alpha val="67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0" name="Elbow Connector 509">
              <a:extLst>
                <a:ext uri="{FF2B5EF4-FFF2-40B4-BE49-F238E27FC236}">
                  <a16:creationId xmlns:a16="http://schemas.microsoft.com/office/drawing/2014/main" id="{D2BD06BC-7A4A-85C8-A85B-E9F3AEAD7C8A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-147367" y="2714004"/>
              <a:ext cx="1656098" cy="467284"/>
            </a:xfrm>
            <a:prstGeom prst="bentConnector2">
              <a:avLst/>
            </a:prstGeom>
            <a:ln w="28575">
              <a:solidFill>
                <a:schemeClr val="bg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Arrow Connector 133">
              <a:extLst>
                <a:ext uri="{FF2B5EF4-FFF2-40B4-BE49-F238E27FC236}">
                  <a16:creationId xmlns:a16="http://schemas.microsoft.com/office/drawing/2014/main" id="{FF4442EF-7773-4AC3-344F-B93A2F318AB3}"/>
                </a:ext>
              </a:extLst>
            </p:cNvPr>
            <p:cNvCxnSpPr>
              <a:cxnSpLocks/>
              <a:stCxn id="465" idx="3"/>
            </p:cNvCxnSpPr>
            <p:nvPr/>
          </p:nvCxnSpPr>
          <p:spPr>
            <a:xfrm>
              <a:off x="8929306" y="3376628"/>
              <a:ext cx="1620072" cy="0"/>
            </a:xfrm>
            <a:prstGeom prst="straightConnector1">
              <a:avLst/>
            </a:prstGeom>
            <a:ln w="28575">
              <a:solidFill>
                <a:schemeClr val="bg1"/>
              </a:solidFill>
              <a:headEnd type="oval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4" name="Straight Arrow Connector 493">
              <a:extLst>
                <a:ext uri="{FF2B5EF4-FFF2-40B4-BE49-F238E27FC236}">
                  <a16:creationId xmlns:a16="http://schemas.microsoft.com/office/drawing/2014/main" id="{00D96AA0-7597-8224-59E9-1D8FB270A8D9}"/>
                </a:ext>
              </a:extLst>
            </p:cNvPr>
            <p:cNvCxnSpPr>
              <a:cxnSpLocks/>
            </p:cNvCxnSpPr>
            <p:nvPr/>
          </p:nvCxnSpPr>
          <p:spPr>
            <a:xfrm>
              <a:off x="8861193" y="3967940"/>
              <a:ext cx="297442" cy="0"/>
            </a:xfrm>
            <a:prstGeom prst="straightConnector1">
              <a:avLst/>
            </a:prstGeom>
            <a:ln w="28575">
              <a:solidFill>
                <a:schemeClr val="bg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1" name="TextBox 150">
            <a:extLst>
              <a:ext uri="{FF2B5EF4-FFF2-40B4-BE49-F238E27FC236}">
                <a16:creationId xmlns:a16="http://schemas.microsoft.com/office/drawing/2014/main" id="{9E730C79-AAC2-7A21-158E-0E25313D56F3}"/>
              </a:ext>
            </a:extLst>
          </p:cNvPr>
          <p:cNvSpPr txBox="1"/>
          <p:nvPr/>
        </p:nvSpPr>
        <p:spPr>
          <a:xfrm>
            <a:off x="2780297" y="5579638"/>
            <a:ext cx="1034257" cy="2425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inst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[31:0]</a:t>
            </a:r>
            <a:endParaRPr lang="en-US" sz="2000" dirty="0">
              <a:solidFill>
                <a:schemeClr val="bg1"/>
              </a:solidFill>
              <a:latin typeface="18 VAG Rounded Light   02390" pitchFamily="2" charset="0"/>
            </a:endParaRP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2CC95B9F-5DF4-D7FA-AEA7-3A8533F0CD4C}"/>
              </a:ext>
            </a:extLst>
          </p:cNvPr>
          <p:cNvSpPr txBox="1"/>
          <p:nvPr/>
        </p:nvSpPr>
        <p:spPr>
          <a:xfrm>
            <a:off x="6690773" y="5779625"/>
            <a:ext cx="556563" cy="2562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BrEq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FD1E69A0-9944-8D40-E6A1-E6D049015EEA}"/>
              </a:ext>
            </a:extLst>
          </p:cNvPr>
          <p:cNvSpPr txBox="1"/>
          <p:nvPr/>
        </p:nvSpPr>
        <p:spPr>
          <a:xfrm>
            <a:off x="6954558" y="5545178"/>
            <a:ext cx="556563" cy="2562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BrLT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D5574E08-8C14-422C-BD9C-969F4F3B25C2}"/>
              </a:ext>
            </a:extLst>
          </p:cNvPr>
          <p:cNvCxnSpPr>
            <a:cxnSpLocks/>
          </p:cNvCxnSpPr>
          <p:nvPr/>
        </p:nvCxnSpPr>
        <p:spPr>
          <a:xfrm flipV="1">
            <a:off x="10664370" y="3759701"/>
            <a:ext cx="0" cy="1767040"/>
          </a:xfrm>
          <a:prstGeom prst="straightConnector1">
            <a:avLst/>
          </a:prstGeom>
          <a:ln w="127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Rectangle 170">
            <a:extLst>
              <a:ext uri="{FF2B5EF4-FFF2-40B4-BE49-F238E27FC236}">
                <a16:creationId xmlns:a16="http://schemas.microsoft.com/office/drawing/2014/main" id="{B2E54D0A-9FBB-BD56-7769-DC00BEB2FC6E}"/>
              </a:ext>
            </a:extLst>
          </p:cNvPr>
          <p:cNvSpPr/>
          <p:nvPr/>
        </p:nvSpPr>
        <p:spPr>
          <a:xfrm>
            <a:off x="324172" y="5540557"/>
            <a:ext cx="10627823" cy="741060"/>
          </a:xfrm>
          <a:prstGeom prst="rect">
            <a:avLst/>
          </a:prstGeom>
          <a:noFill/>
          <a:ln w="28575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b"/>
          <a:lstStyle/>
          <a:p>
            <a:r>
              <a:rPr lang="en-US" sz="1600" b="1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Control Logic</a:t>
            </a:r>
          </a:p>
        </p:txBody>
      </p: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AC1D377E-FE43-1B1D-FCF0-12F1B82B4052}"/>
              </a:ext>
            </a:extLst>
          </p:cNvPr>
          <p:cNvGrpSpPr/>
          <p:nvPr/>
        </p:nvGrpSpPr>
        <p:grpSpPr>
          <a:xfrm>
            <a:off x="1910968" y="2760283"/>
            <a:ext cx="5834958" cy="733940"/>
            <a:chOff x="1910968" y="2760283"/>
            <a:chExt cx="5834958" cy="733940"/>
          </a:xfrm>
        </p:grpSpPr>
        <p:cxnSp>
          <p:nvCxnSpPr>
            <p:cNvPr id="173" name="Elbow Connector 172">
              <a:extLst>
                <a:ext uri="{FF2B5EF4-FFF2-40B4-BE49-F238E27FC236}">
                  <a16:creationId xmlns:a16="http://schemas.microsoft.com/office/drawing/2014/main" id="{E390CF13-3728-8277-3D3E-B31B8898A532}"/>
                </a:ext>
              </a:extLst>
            </p:cNvPr>
            <p:cNvCxnSpPr/>
            <p:nvPr/>
          </p:nvCxnSpPr>
          <p:spPr>
            <a:xfrm flipV="1">
              <a:off x="1910968" y="2769647"/>
              <a:ext cx="1658892" cy="436843"/>
            </a:xfrm>
            <a:prstGeom prst="bentConnector4">
              <a:avLst>
                <a:gd name="adj1" fmla="val 100039"/>
                <a:gd name="adj2" fmla="val 45344"/>
              </a:avLst>
            </a:prstGeom>
            <a:ln w="28575">
              <a:solidFill>
                <a:schemeClr val="bg1"/>
              </a:solidFill>
              <a:headEnd type="oval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EABE00C5-6753-0E18-2457-6761BCF0A196}"/>
                </a:ext>
              </a:extLst>
            </p:cNvPr>
            <p:cNvCxnSpPr>
              <a:cxnSpLocks/>
            </p:cNvCxnSpPr>
            <p:nvPr/>
          </p:nvCxnSpPr>
          <p:spPr>
            <a:xfrm>
              <a:off x="3559699" y="2760283"/>
              <a:ext cx="4023360" cy="0"/>
            </a:xfrm>
            <a:prstGeom prst="line">
              <a:avLst/>
            </a:prstGeom>
            <a:ln w="28575">
              <a:solidFill>
                <a:schemeClr val="bg1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Elbow Connector 174">
              <a:extLst>
                <a:ext uri="{FF2B5EF4-FFF2-40B4-BE49-F238E27FC236}">
                  <a16:creationId xmlns:a16="http://schemas.microsoft.com/office/drawing/2014/main" id="{05891022-9DF5-AB96-D32B-08916867D915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7285314" y="3033611"/>
              <a:ext cx="733939" cy="187285"/>
            </a:xfrm>
            <a:prstGeom prst="bentConnector3">
              <a:avLst>
                <a:gd name="adj1" fmla="val 99835"/>
              </a:avLst>
            </a:prstGeom>
            <a:ln w="28575">
              <a:solidFill>
                <a:schemeClr val="bg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8" name="Rectangle 307">
            <a:extLst>
              <a:ext uri="{FF2B5EF4-FFF2-40B4-BE49-F238E27FC236}">
                <a16:creationId xmlns:a16="http://schemas.microsoft.com/office/drawing/2014/main" id="{B5F21712-74F9-1B1C-C348-211340BF727D}"/>
              </a:ext>
            </a:extLst>
          </p:cNvPr>
          <p:cNvSpPr/>
          <p:nvPr/>
        </p:nvSpPr>
        <p:spPr>
          <a:xfrm>
            <a:off x="4805939" y="2918076"/>
            <a:ext cx="1440473" cy="1655090"/>
          </a:xfrm>
          <a:prstGeom prst="rect">
            <a:avLst/>
          </a:prstGeom>
          <a:noFill/>
          <a:ln w="28575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b"/>
          <a:lstStyle/>
          <a:p>
            <a:pPr>
              <a:spcBef>
                <a:spcPts val="400"/>
              </a:spcBef>
            </a:pPr>
            <a:r>
              <a:rPr lang="en-US" sz="1400" i="1" dirty="0" err="1">
                <a:solidFill>
                  <a:schemeClr val="bg1"/>
                </a:solidFill>
                <a:latin typeface="18 VAG Rounded Light   02390" pitchFamily="2" charset="0"/>
              </a:rPr>
              <a:t>dataW</a:t>
            </a:r>
            <a:endParaRPr lang="en-US" sz="1400" i="1" dirty="0">
              <a:solidFill>
                <a:schemeClr val="bg1"/>
              </a:solidFill>
              <a:latin typeface="18 VAG Rounded Light   02390" pitchFamily="2" charset="0"/>
            </a:endParaRPr>
          </a:p>
          <a:p>
            <a:pPr>
              <a:spcBef>
                <a:spcPts val="1000"/>
              </a:spcBef>
            </a:pPr>
            <a:r>
              <a:rPr lang="en-US" sz="1400" i="1" dirty="0" err="1">
                <a:solidFill>
                  <a:schemeClr val="bg1"/>
                </a:solidFill>
                <a:latin typeface="18 VAG Rounded Light   02390" pitchFamily="2" charset="0"/>
              </a:rPr>
              <a:t>rsW</a:t>
            </a:r>
            <a:endParaRPr lang="en-US" sz="1400" i="1" dirty="0">
              <a:solidFill>
                <a:schemeClr val="bg1"/>
              </a:solidFill>
              <a:latin typeface="18 VAG Rounded Light   02390" pitchFamily="2" charset="0"/>
            </a:endParaRPr>
          </a:p>
          <a:p>
            <a:pPr>
              <a:spcBef>
                <a:spcPts val="400"/>
              </a:spcBef>
              <a:tabLst>
                <a:tab pos="1249363" algn="r"/>
              </a:tabLst>
            </a:pPr>
            <a:r>
              <a:rPr lang="en-US" sz="1400" i="1" dirty="0">
                <a:solidFill>
                  <a:schemeClr val="bg1"/>
                </a:solidFill>
                <a:latin typeface="18 VAG Rounded Light   02390" pitchFamily="2" charset="0"/>
              </a:rPr>
              <a:t>rsR1	dataR1</a:t>
            </a:r>
          </a:p>
          <a:p>
            <a:pPr>
              <a:spcBef>
                <a:spcPts val="400"/>
              </a:spcBef>
              <a:tabLst>
                <a:tab pos="1249363" algn="r"/>
              </a:tabLst>
            </a:pPr>
            <a:r>
              <a:rPr lang="en-US" sz="1400" i="1" dirty="0">
                <a:solidFill>
                  <a:schemeClr val="bg1"/>
                </a:solidFill>
                <a:latin typeface="18 VAG Rounded Light   02390" pitchFamily="2" charset="0"/>
              </a:rPr>
              <a:t>rsR2	</a:t>
            </a:r>
          </a:p>
          <a:p>
            <a:pPr>
              <a:spcBef>
                <a:spcPts val="400"/>
              </a:spcBef>
              <a:tabLst>
                <a:tab pos="1249363" algn="r"/>
              </a:tabLst>
            </a:pPr>
            <a:r>
              <a:rPr lang="en-US" sz="1400" i="1" dirty="0">
                <a:solidFill>
                  <a:schemeClr val="bg1"/>
                </a:solidFill>
                <a:latin typeface="18 VAG Rounded Light   02390" pitchFamily="2" charset="0"/>
              </a:rPr>
              <a:t>	dataR2</a:t>
            </a:r>
          </a:p>
          <a:p>
            <a:r>
              <a:rPr lang="en-US" sz="16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Reg[]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E7322C1B-FFBE-A7F0-2BCE-481B27FF43B3}"/>
              </a:ext>
            </a:extLst>
          </p:cNvPr>
          <p:cNvSpPr txBox="1"/>
          <p:nvPr/>
        </p:nvSpPr>
        <p:spPr>
          <a:xfrm>
            <a:off x="7468738" y="1077778"/>
            <a:ext cx="200988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b="1" dirty="0">
                <a:solidFill>
                  <a:schemeClr val="accent1">
                    <a:alpha val="99000"/>
                  </a:schemeClr>
                </a:solidFill>
                <a:latin typeface="18 VAG Rounded Bold   07390" pitchFamily="2" charset="0"/>
              </a:rPr>
              <a:t>Grab only </a:t>
            </a:r>
            <a:r>
              <a:rPr lang="en-US" sz="2000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imm</a:t>
            </a:r>
            <a:r>
              <a:rPr lang="en-US" sz="2000" b="1" dirty="0">
                <a:solidFill>
                  <a:schemeClr val="accent1">
                    <a:alpha val="99000"/>
                  </a:schemeClr>
                </a:solidFill>
                <a:latin typeface="18 VAG Rounded Bold   07390" pitchFamily="2" charset="0"/>
              </a:rPr>
              <a:t>!</a:t>
            </a:r>
            <a:br>
              <a:rPr lang="en-US" sz="2000" dirty="0">
                <a:solidFill>
                  <a:schemeClr val="accent1"/>
                </a:solidFill>
                <a:latin typeface="18 VAG Rounded Light   02390" pitchFamily="2" charset="0"/>
              </a:rPr>
            </a:br>
            <a:r>
              <a:rPr lang="en-US" sz="1800" dirty="0">
                <a:solidFill>
                  <a:schemeClr val="accent1"/>
                </a:solidFill>
                <a:latin typeface="18 VAG Rounded Light   02390" pitchFamily="2" charset="0"/>
              </a:rPr>
              <a:t>(</a:t>
            </a:r>
            <a:r>
              <a:rPr lang="en-US" sz="1800" dirty="0" err="1">
                <a:solidFill>
                  <a:schemeClr val="accent3"/>
                </a:solidFill>
                <a:latin typeface="18 VAG Rounded Light   02390" pitchFamily="2" charset="0"/>
              </a:rPr>
              <a:t>ALUSel</a:t>
            </a:r>
            <a:r>
              <a:rPr lang="en-US" sz="1800" dirty="0">
                <a:solidFill>
                  <a:schemeClr val="accent1"/>
                </a:solidFill>
                <a:latin typeface="18 VAG Rounded Light   02390" pitchFamily="2" charset="0"/>
              </a:rPr>
              <a:t>=B)</a:t>
            </a: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F97B8F45-783A-ECA8-8A7C-0F8D612BA8C3}"/>
              </a:ext>
            </a:extLst>
          </p:cNvPr>
          <p:cNvSpPr txBox="1"/>
          <p:nvPr/>
        </p:nvSpPr>
        <p:spPr>
          <a:xfrm>
            <a:off x="657480" y="2967174"/>
            <a:ext cx="524503" cy="26161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pc+4</a:t>
            </a:r>
            <a:endParaRPr lang="en-US" sz="2000" dirty="0">
              <a:solidFill>
                <a:schemeClr val="bg1"/>
              </a:solidFill>
              <a:latin typeface="18 VAG Rounded Light   02390" pitchFamily="2" charset="0"/>
            </a:endParaRPr>
          </a:p>
        </p:txBody>
      </p: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EEB7AC3D-F7B5-2878-6B12-AD8895F7842C}"/>
              </a:ext>
            </a:extLst>
          </p:cNvPr>
          <p:cNvCxnSpPr/>
          <p:nvPr/>
        </p:nvCxnSpPr>
        <p:spPr>
          <a:xfrm flipV="1">
            <a:off x="6024448" y="4561851"/>
            <a:ext cx="0" cy="118145"/>
          </a:xfrm>
          <a:prstGeom prst="line">
            <a:avLst/>
          </a:prstGeom>
          <a:ln w="19050">
            <a:solidFill>
              <a:schemeClr val="accent6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5" name="Rounded Rectangle 324">
            <a:extLst>
              <a:ext uri="{FF2B5EF4-FFF2-40B4-BE49-F238E27FC236}">
                <a16:creationId xmlns:a16="http://schemas.microsoft.com/office/drawing/2014/main" id="{DE938227-1E4D-9C95-BFDC-595B19E389B1}"/>
              </a:ext>
            </a:extLst>
          </p:cNvPr>
          <p:cNvSpPr/>
          <p:nvPr/>
        </p:nvSpPr>
        <p:spPr>
          <a:xfrm>
            <a:off x="4095066" y="4684066"/>
            <a:ext cx="734547" cy="615137"/>
          </a:xfrm>
          <a:prstGeom prst="roundRect">
            <a:avLst/>
          </a:prstGeom>
          <a:noFill/>
          <a:ln w="28575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r>
              <a:rPr lang="en-US" sz="1400" dirty="0" err="1">
                <a:solidFill>
                  <a:schemeClr val="bg1"/>
                </a:solidFill>
                <a:latin typeface="18 VAG Rounded Light   02390" pitchFamily="2" charset="0"/>
              </a:rPr>
              <a:t>Imm</a:t>
            </a:r>
            <a:r>
              <a:rPr lang="en-US" sz="1400" dirty="0">
                <a:solidFill>
                  <a:schemeClr val="bg1"/>
                </a:solidFill>
                <a:latin typeface="18 VAG Rounded Light   02390" pitchFamily="2" charset="0"/>
              </a:rPr>
              <a:t>. Gen</a:t>
            </a:r>
          </a:p>
        </p:txBody>
      </p:sp>
      <p:sp>
        <p:nvSpPr>
          <p:cNvPr id="180" name="Trapezoid 179">
            <a:extLst>
              <a:ext uri="{FF2B5EF4-FFF2-40B4-BE49-F238E27FC236}">
                <a16:creationId xmlns:a16="http://schemas.microsoft.com/office/drawing/2014/main" id="{50CB0154-72BF-EC38-CA63-C0C6A1FBAE95}"/>
              </a:ext>
            </a:extLst>
          </p:cNvPr>
          <p:cNvSpPr/>
          <p:nvPr/>
        </p:nvSpPr>
        <p:spPr>
          <a:xfrm rot="5400000">
            <a:off x="10246632" y="3273351"/>
            <a:ext cx="873172" cy="267680"/>
          </a:xfrm>
          <a:prstGeom prst="trapezoid">
            <a:avLst>
              <a:gd name="adj" fmla="val 62818"/>
            </a:avLst>
          </a:prstGeom>
          <a:noFill/>
          <a:ln w="28575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vert270" rtlCol="0" anchor="ctr"/>
          <a:lstStyle/>
          <a:p>
            <a:pPr algn="ctr">
              <a:spcBef>
                <a:spcPts val="600"/>
              </a:spcBef>
            </a:pPr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  <a:p>
            <a:pPr algn="ctr">
              <a:spcBef>
                <a:spcPts val="600"/>
              </a:spcBef>
            </a:pPr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  <a:p>
            <a:pPr algn="ctr">
              <a:spcBef>
                <a:spcPts val="600"/>
              </a:spcBef>
            </a:pPr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302" name="Trapezoid 301">
            <a:extLst>
              <a:ext uri="{FF2B5EF4-FFF2-40B4-BE49-F238E27FC236}">
                <a16:creationId xmlns:a16="http://schemas.microsoft.com/office/drawing/2014/main" id="{A718148C-4940-771E-DEEC-E5D64C0729B8}"/>
              </a:ext>
            </a:extLst>
          </p:cNvPr>
          <p:cNvSpPr/>
          <p:nvPr/>
        </p:nvSpPr>
        <p:spPr>
          <a:xfrm rot="5400000">
            <a:off x="7564091" y="3537944"/>
            <a:ext cx="598172" cy="234496"/>
          </a:xfrm>
          <a:prstGeom prst="trapezoid">
            <a:avLst>
              <a:gd name="adj" fmla="val 62818"/>
            </a:avLst>
          </a:prstGeom>
          <a:noFill/>
          <a:ln w="28575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vert270" rtlCol="0" anchor="ctr"/>
          <a:lstStyle/>
          <a:p>
            <a:pPr algn="ctr">
              <a:spcBef>
                <a:spcPts val="600"/>
              </a:spcBef>
            </a:pPr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  <a:p>
            <a:pPr algn="ctr">
              <a:spcBef>
                <a:spcPts val="600"/>
              </a:spcBef>
            </a:pPr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310" name="TextBox 309">
            <a:extLst>
              <a:ext uri="{FF2B5EF4-FFF2-40B4-BE49-F238E27FC236}">
                <a16:creationId xmlns:a16="http://schemas.microsoft.com/office/drawing/2014/main" id="{B387978E-8879-0C49-0FA9-0F9BB2ACC7CD}"/>
              </a:ext>
            </a:extLst>
          </p:cNvPr>
          <p:cNvSpPr txBox="1"/>
          <p:nvPr/>
        </p:nvSpPr>
        <p:spPr>
          <a:xfrm>
            <a:off x="293424" y="1063996"/>
            <a:ext cx="26399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dirty="0">
                <a:solidFill>
                  <a:schemeClr val="accent2"/>
                </a:solidFill>
                <a:latin typeface="18 VAG Rounded Light   02390" pitchFamily="2" charset="0"/>
              </a:rPr>
              <a:t>Increment PC to next instruction.</a:t>
            </a:r>
          </a:p>
        </p:txBody>
      </p:sp>
      <p:sp>
        <p:nvSpPr>
          <p:cNvPr id="311" name="TextBox 310">
            <a:extLst>
              <a:ext uri="{FF2B5EF4-FFF2-40B4-BE49-F238E27FC236}">
                <a16:creationId xmlns:a16="http://schemas.microsoft.com/office/drawing/2014/main" id="{8F682B4B-37F4-BF5A-412A-D0C767721AB7}"/>
              </a:ext>
            </a:extLst>
          </p:cNvPr>
          <p:cNvSpPr txBox="1"/>
          <p:nvPr/>
        </p:nvSpPr>
        <p:spPr>
          <a:xfrm>
            <a:off x="9804538" y="1063996"/>
            <a:ext cx="23325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dirty="0">
                <a:solidFill>
                  <a:schemeClr val="accent4"/>
                </a:solidFill>
                <a:latin typeface="18 VAG Rounded Light   02390" pitchFamily="2" charset="0"/>
              </a:rPr>
              <a:t>Write result to destination register.</a:t>
            </a:r>
          </a:p>
        </p:txBody>
      </p:sp>
      <p:sp>
        <p:nvSpPr>
          <p:cNvPr id="312" name="Trapezoid 311">
            <a:extLst>
              <a:ext uri="{FF2B5EF4-FFF2-40B4-BE49-F238E27FC236}">
                <a16:creationId xmlns:a16="http://schemas.microsoft.com/office/drawing/2014/main" id="{F566EE9C-868C-CB80-FA50-DF9B2A3FE120}"/>
              </a:ext>
            </a:extLst>
          </p:cNvPr>
          <p:cNvSpPr/>
          <p:nvPr/>
        </p:nvSpPr>
        <p:spPr>
          <a:xfrm rot="5400000">
            <a:off x="7564091" y="4309794"/>
            <a:ext cx="598172" cy="234496"/>
          </a:xfrm>
          <a:prstGeom prst="trapezoid">
            <a:avLst>
              <a:gd name="adj" fmla="val 62818"/>
            </a:avLst>
          </a:prstGeom>
          <a:noFill/>
          <a:ln w="28575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vert270" rtlCol="0" anchor="ctr"/>
          <a:lstStyle/>
          <a:p>
            <a:pPr algn="ctr">
              <a:spcBef>
                <a:spcPts val="600"/>
              </a:spcBef>
            </a:pPr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  <a:p>
            <a:pPr algn="ctr">
              <a:spcBef>
                <a:spcPts val="600"/>
              </a:spcBef>
            </a:pPr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91F3D42-53E0-C344-42BA-6B32D2CB1CBF}"/>
              </a:ext>
            </a:extLst>
          </p:cNvPr>
          <p:cNvSpPr txBox="1"/>
          <p:nvPr/>
        </p:nvSpPr>
        <p:spPr>
          <a:xfrm>
            <a:off x="3302715" y="3211102"/>
            <a:ext cx="1119217" cy="8053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Bef>
                <a:spcPts val="800"/>
              </a:spcBef>
            </a:pPr>
            <a:r>
              <a:rPr lang="en-US" sz="11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inst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[11:7]</a:t>
            </a:r>
          </a:p>
          <a:p>
            <a:pPr algn="l">
              <a:spcBef>
                <a:spcPts val="800"/>
              </a:spcBef>
            </a:pPr>
            <a:r>
              <a:rPr lang="en-US" sz="11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inst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[19:15]</a:t>
            </a:r>
          </a:p>
          <a:p>
            <a:pPr algn="l">
              <a:spcBef>
                <a:spcPts val="800"/>
              </a:spcBef>
            </a:pPr>
            <a:r>
              <a:rPr lang="en-US" sz="11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inst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[24:20]</a:t>
            </a:r>
          </a:p>
        </p:txBody>
      </p:sp>
      <p:grpSp>
        <p:nvGrpSpPr>
          <p:cNvPr id="489" name="Group 488">
            <a:extLst>
              <a:ext uri="{FF2B5EF4-FFF2-40B4-BE49-F238E27FC236}">
                <a16:creationId xmlns:a16="http://schemas.microsoft.com/office/drawing/2014/main" id="{3ACDD8C5-43C7-F2B9-FEF7-E2A297C717F9}"/>
              </a:ext>
            </a:extLst>
          </p:cNvPr>
          <p:cNvGrpSpPr/>
          <p:nvPr/>
        </p:nvGrpSpPr>
        <p:grpSpPr>
          <a:xfrm>
            <a:off x="7685588" y="4436007"/>
            <a:ext cx="599285" cy="120728"/>
            <a:chOff x="7685588" y="4436007"/>
            <a:chExt cx="599285" cy="120728"/>
          </a:xfrm>
        </p:grpSpPr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8D38AE8F-60F9-C295-02EF-B72367B5368B}"/>
                </a:ext>
              </a:extLst>
            </p:cNvPr>
            <p:cNvCxnSpPr>
              <a:cxnSpLocks/>
            </p:cNvCxnSpPr>
            <p:nvPr/>
          </p:nvCxnSpPr>
          <p:spPr>
            <a:xfrm>
              <a:off x="7983121" y="4436007"/>
              <a:ext cx="301752" cy="1490"/>
            </a:xfrm>
            <a:prstGeom prst="straightConnector1">
              <a:avLst/>
            </a:prstGeom>
            <a:ln w="57150">
              <a:solidFill>
                <a:schemeClr val="accent5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D1F2F8C4-2010-09E0-538C-53A3E22C7913}"/>
                </a:ext>
              </a:extLst>
            </p:cNvPr>
            <p:cNvSpPr/>
            <p:nvPr/>
          </p:nvSpPr>
          <p:spPr>
            <a:xfrm>
              <a:off x="7685588" y="4442070"/>
              <a:ext cx="405114" cy="114665"/>
            </a:xfrm>
            <a:custGeom>
              <a:avLst/>
              <a:gdLst>
                <a:gd name="connsiteX0" fmla="*/ 0 w 405114"/>
                <a:gd name="connsiteY0" fmla="*/ 150471 h 162045"/>
                <a:gd name="connsiteX1" fmla="*/ 57873 w 405114"/>
                <a:gd name="connsiteY1" fmla="*/ 162045 h 162045"/>
                <a:gd name="connsiteX2" fmla="*/ 104172 w 405114"/>
                <a:gd name="connsiteY2" fmla="*/ 150471 h 162045"/>
                <a:gd name="connsiteX3" fmla="*/ 208344 w 405114"/>
                <a:gd name="connsiteY3" fmla="*/ 92597 h 162045"/>
                <a:gd name="connsiteX4" fmla="*/ 254643 w 405114"/>
                <a:gd name="connsiteY4" fmla="*/ 46298 h 162045"/>
                <a:gd name="connsiteX5" fmla="*/ 358815 w 405114"/>
                <a:gd name="connsiteY5" fmla="*/ 0 h 162045"/>
                <a:gd name="connsiteX6" fmla="*/ 405114 w 405114"/>
                <a:gd name="connsiteY6" fmla="*/ 0 h 162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5114" h="162045">
                  <a:moveTo>
                    <a:pt x="0" y="150471"/>
                  </a:moveTo>
                  <a:cubicBezTo>
                    <a:pt x="19291" y="154329"/>
                    <a:pt x="38200" y="162045"/>
                    <a:pt x="57873" y="162045"/>
                  </a:cubicBezTo>
                  <a:cubicBezTo>
                    <a:pt x="73781" y="162045"/>
                    <a:pt x="88876" y="154841"/>
                    <a:pt x="104172" y="150471"/>
                  </a:cubicBezTo>
                  <a:cubicBezTo>
                    <a:pt x="144925" y="138827"/>
                    <a:pt x="175184" y="125757"/>
                    <a:pt x="208344" y="92597"/>
                  </a:cubicBezTo>
                  <a:cubicBezTo>
                    <a:pt x="223777" y="77164"/>
                    <a:pt x="236483" y="58405"/>
                    <a:pt x="254643" y="46298"/>
                  </a:cubicBezTo>
                  <a:cubicBezTo>
                    <a:pt x="286113" y="25318"/>
                    <a:pt x="317492" y="0"/>
                    <a:pt x="358815" y="0"/>
                  </a:cubicBezTo>
                  <a:lnTo>
                    <a:pt x="405114" y="0"/>
                  </a:lnTo>
                </a:path>
              </a:pathLst>
            </a:custGeom>
            <a:noFill/>
            <a:ln w="57150">
              <a:solidFill>
                <a:schemeClr val="accent5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71" name="Group 470">
            <a:extLst>
              <a:ext uri="{FF2B5EF4-FFF2-40B4-BE49-F238E27FC236}">
                <a16:creationId xmlns:a16="http://schemas.microsoft.com/office/drawing/2014/main" id="{CC623889-6F45-A652-6193-7E01C1A9F503}"/>
              </a:ext>
            </a:extLst>
          </p:cNvPr>
          <p:cNvGrpSpPr/>
          <p:nvPr/>
        </p:nvGrpSpPr>
        <p:grpSpPr>
          <a:xfrm>
            <a:off x="3062789" y="3429000"/>
            <a:ext cx="4683138" cy="2117475"/>
            <a:chOff x="3062789" y="3429000"/>
            <a:chExt cx="4683138" cy="2117475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CBD293B8-4644-26EB-2C46-0D208F13233F}"/>
                </a:ext>
              </a:extLst>
            </p:cNvPr>
            <p:cNvGrpSpPr/>
            <p:nvPr/>
          </p:nvGrpSpPr>
          <p:grpSpPr>
            <a:xfrm>
              <a:off x="3191223" y="3971033"/>
              <a:ext cx="4554704" cy="1575442"/>
              <a:chOff x="3191225" y="3962068"/>
              <a:chExt cx="4554704" cy="1575442"/>
            </a:xfrm>
          </p:grpSpPr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7781251C-BBD0-9FE4-6B71-5F6DF05CEE7A}"/>
                  </a:ext>
                </a:extLst>
              </p:cNvPr>
              <p:cNvCxnSpPr/>
              <p:nvPr/>
            </p:nvCxnSpPr>
            <p:spPr>
              <a:xfrm>
                <a:off x="3193946" y="3962068"/>
                <a:ext cx="0" cy="1575442"/>
              </a:xfrm>
              <a:prstGeom prst="straightConnector1">
                <a:avLst/>
              </a:prstGeom>
              <a:ln w="57150">
                <a:solidFill>
                  <a:schemeClr val="accent5"/>
                </a:solidFill>
                <a:headEnd type="oval" w="sm" len="sm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22F20E89-FCF8-75CA-942C-51F690DD26B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91225" y="5015025"/>
                <a:ext cx="932688" cy="0"/>
              </a:xfrm>
              <a:prstGeom prst="straightConnector1">
                <a:avLst/>
              </a:prstGeom>
              <a:ln w="57150">
                <a:solidFill>
                  <a:schemeClr val="accent5"/>
                </a:solidFill>
                <a:headEnd type="oval" w="sm" len="sm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Elbow Connector 39">
                <a:extLst>
                  <a:ext uri="{FF2B5EF4-FFF2-40B4-BE49-F238E27FC236}">
                    <a16:creationId xmlns:a16="http://schemas.microsoft.com/office/drawing/2014/main" id="{9F3C83E4-38C3-A561-4AD1-6B9529B3F1D0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H="1">
                <a:off x="4808959" y="4530234"/>
                <a:ext cx="2936970" cy="596712"/>
              </a:xfrm>
              <a:prstGeom prst="bentConnector3">
                <a:avLst>
                  <a:gd name="adj1" fmla="val 92537"/>
                </a:avLst>
              </a:prstGeom>
              <a:ln w="57150">
                <a:solidFill>
                  <a:schemeClr val="accent5"/>
                </a:solidFill>
                <a:tailEnd type="triangl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70" name="Elbow Connector 469">
              <a:extLst>
                <a:ext uri="{FF2B5EF4-FFF2-40B4-BE49-F238E27FC236}">
                  <a16:creationId xmlns:a16="http://schemas.microsoft.com/office/drawing/2014/main" id="{CD793F00-A816-D4CC-EFAF-75130030C29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62789" y="3429000"/>
              <a:ext cx="1765694" cy="524103"/>
            </a:xfrm>
            <a:prstGeom prst="bentConnector3">
              <a:avLst>
                <a:gd name="adj1" fmla="val 17967"/>
              </a:avLst>
            </a:prstGeom>
            <a:ln w="57150">
              <a:solidFill>
                <a:schemeClr val="accent5"/>
              </a:solidFill>
              <a:headEnd w="sm" len="sm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9" name="Group 498">
            <a:extLst>
              <a:ext uri="{FF2B5EF4-FFF2-40B4-BE49-F238E27FC236}">
                <a16:creationId xmlns:a16="http://schemas.microsoft.com/office/drawing/2014/main" id="{FC1B4FC9-FC74-B331-60F0-EA1DA2F178C6}"/>
              </a:ext>
            </a:extLst>
          </p:cNvPr>
          <p:cNvGrpSpPr/>
          <p:nvPr/>
        </p:nvGrpSpPr>
        <p:grpSpPr>
          <a:xfrm>
            <a:off x="668759" y="2260284"/>
            <a:ext cx="2699311" cy="1670895"/>
            <a:chOff x="668759" y="2260284"/>
            <a:chExt cx="2699311" cy="1670895"/>
          </a:xfrm>
        </p:grpSpPr>
        <p:grpSp>
          <p:nvGrpSpPr>
            <p:cNvPr id="500" name="Group 499">
              <a:extLst>
                <a:ext uri="{FF2B5EF4-FFF2-40B4-BE49-F238E27FC236}">
                  <a16:creationId xmlns:a16="http://schemas.microsoft.com/office/drawing/2014/main" id="{0734BFB5-2FC1-1B42-02A2-2E46EF59440E}"/>
                </a:ext>
              </a:extLst>
            </p:cNvPr>
            <p:cNvGrpSpPr/>
            <p:nvPr/>
          </p:nvGrpSpPr>
          <p:grpSpPr>
            <a:xfrm>
              <a:off x="668759" y="2260284"/>
              <a:ext cx="2699311" cy="1670895"/>
              <a:chOff x="668759" y="2260284"/>
              <a:chExt cx="2699311" cy="1670895"/>
            </a:xfrm>
          </p:grpSpPr>
          <p:sp>
            <p:nvSpPr>
              <p:cNvPr id="502" name="TextBox 501">
                <a:extLst>
                  <a:ext uri="{FF2B5EF4-FFF2-40B4-BE49-F238E27FC236}">
                    <a16:creationId xmlns:a16="http://schemas.microsoft.com/office/drawing/2014/main" id="{916508B6-A974-BCD1-F195-2BB33681D117}"/>
                  </a:ext>
                </a:extLst>
              </p:cNvPr>
              <p:cNvSpPr txBox="1"/>
              <p:nvPr/>
            </p:nvSpPr>
            <p:spPr>
              <a:xfrm>
                <a:off x="1733676" y="3669569"/>
                <a:ext cx="35458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0" 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+mn-ea"/>
                    <a:cs typeface="Courier New" panose="02070309020205020404" pitchFamily="49" charset="0"/>
                  </a:rPr>
                  <a:t>pc</a:t>
                </a:r>
                <a:endParaRPr lang="en-US" sz="2000" dirty="0">
                  <a:solidFill>
                    <a:schemeClr val="bg1"/>
                  </a:solidFill>
                  <a:latin typeface="18 VAG Rounded Light   02390" pitchFamily="2" charset="0"/>
                </a:endParaRPr>
              </a:p>
            </p:txBody>
          </p:sp>
          <p:grpSp>
            <p:nvGrpSpPr>
              <p:cNvPr id="503" name="Group 502">
                <a:extLst>
                  <a:ext uri="{FF2B5EF4-FFF2-40B4-BE49-F238E27FC236}">
                    <a16:creationId xmlns:a16="http://schemas.microsoft.com/office/drawing/2014/main" id="{6D17EEB4-A894-4644-664A-24125B8FE3EC}"/>
                  </a:ext>
                </a:extLst>
              </p:cNvPr>
              <p:cNvGrpSpPr/>
              <p:nvPr/>
            </p:nvGrpSpPr>
            <p:grpSpPr>
              <a:xfrm>
                <a:off x="668759" y="2260284"/>
                <a:ext cx="2699311" cy="1409285"/>
                <a:chOff x="668759" y="2260284"/>
                <a:chExt cx="2699311" cy="1409285"/>
              </a:xfrm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</p:grpSpPr>
            <p:grpSp>
              <p:nvGrpSpPr>
                <p:cNvPr id="506" name="Group 505">
                  <a:extLst>
                    <a:ext uri="{FF2B5EF4-FFF2-40B4-BE49-F238E27FC236}">
                      <a16:creationId xmlns:a16="http://schemas.microsoft.com/office/drawing/2014/main" id="{8605ED5E-0025-719D-0071-9A4818975B48}"/>
                    </a:ext>
                  </a:extLst>
                </p:cNvPr>
                <p:cNvGrpSpPr/>
                <p:nvPr/>
              </p:nvGrpSpPr>
              <p:grpSpPr>
                <a:xfrm>
                  <a:off x="668759" y="2260284"/>
                  <a:ext cx="2699311" cy="1409285"/>
                  <a:chOff x="668759" y="2260284"/>
                  <a:chExt cx="2699311" cy="1409285"/>
                </a:xfrm>
              </p:grpSpPr>
              <p:cxnSp>
                <p:nvCxnSpPr>
                  <p:cNvPr id="136" name="Straight Arrow Connector 135">
                    <a:extLst>
                      <a:ext uri="{FF2B5EF4-FFF2-40B4-BE49-F238E27FC236}">
                        <a16:creationId xmlns:a16="http://schemas.microsoft.com/office/drawing/2014/main" id="{348F6863-C3AA-2253-06C2-811B3301EBB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170363" y="3643964"/>
                    <a:ext cx="274320" cy="0"/>
                  </a:xfrm>
                  <a:prstGeom prst="straightConnector1">
                    <a:avLst/>
                  </a:prstGeom>
                  <a:ln w="57150">
                    <a:solidFill>
                      <a:schemeClr val="accent2"/>
                    </a:solidFill>
                    <a:tailEnd type="triangl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137" name="Group 136">
                    <a:extLst>
                      <a:ext uri="{FF2B5EF4-FFF2-40B4-BE49-F238E27FC236}">
                        <a16:creationId xmlns:a16="http://schemas.microsoft.com/office/drawing/2014/main" id="{EB28183E-421E-E8DD-F68A-1169D39D3ACE}"/>
                      </a:ext>
                    </a:extLst>
                  </p:cNvPr>
                  <p:cNvGrpSpPr/>
                  <p:nvPr/>
                </p:nvGrpSpPr>
                <p:grpSpPr>
                  <a:xfrm>
                    <a:off x="1780532" y="2965993"/>
                    <a:ext cx="673038" cy="703576"/>
                    <a:chOff x="1780532" y="2965993"/>
                    <a:chExt cx="673038" cy="703576"/>
                  </a:xfrm>
                </p:grpSpPr>
                <p:cxnSp>
                  <p:nvCxnSpPr>
                    <p:cNvPr id="147" name="Elbow Connector 146">
                      <a:extLst>
                        <a:ext uri="{FF2B5EF4-FFF2-40B4-BE49-F238E27FC236}">
                          <a16:creationId xmlns:a16="http://schemas.microsoft.com/office/drawing/2014/main" id="{DC7FD668-03E4-8309-5B58-55407BB094E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5400000" flipH="1" flipV="1">
                      <a:off x="1830481" y="3046480"/>
                      <a:ext cx="703576" cy="542602"/>
                    </a:xfrm>
                    <a:prstGeom prst="bentConnector3">
                      <a:avLst>
                        <a:gd name="adj1" fmla="val 100542"/>
                      </a:avLst>
                    </a:prstGeom>
                    <a:ln w="57150">
                      <a:solidFill>
                        <a:schemeClr val="accent2"/>
                      </a:solidFill>
                      <a:headEnd type="oval" w="sm" len="sm"/>
                      <a:tailEnd type="triangle" w="med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70" name="Straight Connector 169">
                      <a:extLst>
                        <a:ext uri="{FF2B5EF4-FFF2-40B4-BE49-F238E27FC236}">
                          <a16:creationId xmlns:a16="http://schemas.microsoft.com/office/drawing/2014/main" id="{2E924C8B-12B6-44F4-E76A-3B9FE8B7A19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780532" y="3655540"/>
                      <a:ext cx="130436" cy="0"/>
                    </a:xfrm>
                    <a:prstGeom prst="line">
                      <a:avLst/>
                    </a:prstGeom>
                    <a:ln w="57150">
                      <a:solidFill>
                        <a:schemeClr val="accent2"/>
                      </a:solidFill>
                      <a:tailEnd type="none" w="lg" len="lg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142" name="Straight Connector 141">
                    <a:extLst>
                      <a:ext uri="{FF2B5EF4-FFF2-40B4-BE49-F238E27FC236}">
                        <a16:creationId xmlns:a16="http://schemas.microsoft.com/office/drawing/2014/main" id="{B736D0D4-1ACB-A5A9-9AA1-48DBD28CDCE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668759" y="2260284"/>
                    <a:ext cx="2697480" cy="1985"/>
                  </a:xfrm>
                  <a:prstGeom prst="line">
                    <a:avLst/>
                  </a:prstGeom>
                  <a:ln w="57150">
                    <a:solidFill>
                      <a:schemeClr val="accent2"/>
                    </a:solidFill>
                    <a:headEnd w="sm" len="sm"/>
                    <a:tailEnd type="none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5" name="Elbow Connector 144">
                    <a:extLst>
                      <a:ext uri="{FF2B5EF4-FFF2-40B4-BE49-F238E27FC236}">
                        <a16:creationId xmlns:a16="http://schemas.microsoft.com/office/drawing/2014/main" id="{C020C985-D8DD-DD9D-B4A3-C462490D7BA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400000" flipH="1" flipV="1">
                    <a:off x="2993946" y="2363686"/>
                    <a:ext cx="477525" cy="270723"/>
                  </a:xfrm>
                  <a:prstGeom prst="bentConnector3">
                    <a:avLst>
                      <a:gd name="adj1" fmla="val -5318"/>
                    </a:avLst>
                  </a:prstGeom>
                  <a:ln w="57150">
                    <a:solidFill>
                      <a:schemeClr val="accent2"/>
                    </a:solidFill>
                    <a:headEnd w="sm" len="sm"/>
                    <a:tailEnd type="oval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6" name="Elbow Connector 145">
                    <a:extLst>
                      <a:ext uri="{FF2B5EF4-FFF2-40B4-BE49-F238E27FC236}">
                        <a16:creationId xmlns:a16="http://schemas.microsoft.com/office/drawing/2014/main" id="{D8E3A5F6-86D0-16F5-048C-81E7701B575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 flipH="1">
                    <a:off x="191279" y="2758010"/>
                    <a:ext cx="1230930" cy="235480"/>
                  </a:xfrm>
                  <a:prstGeom prst="bentConnector2">
                    <a:avLst/>
                  </a:prstGeom>
                  <a:ln w="57150">
                    <a:solidFill>
                      <a:schemeClr val="accent2"/>
                    </a:solidFill>
                    <a:tailEnd type="triangl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511" name="Freeform 510">
                  <a:extLst>
                    <a:ext uri="{FF2B5EF4-FFF2-40B4-BE49-F238E27FC236}">
                      <a16:creationId xmlns:a16="http://schemas.microsoft.com/office/drawing/2014/main" id="{045D6B57-1E6C-287B-23EB-AFE65790911A}"/>
                    </a:ext>
                  </a:extLst>
                </p:cNvPr>
                <p:cNvSpPr/>
                <p:nvPr/>
              </p:nvSpPr>
              <p:spPr>
                <a:xfrm flipV="1">
                  <a:off x="881793" y="3462503"/>
                  <a:ext cx="405114" cy="183691"/>
                </a:xfrm>
                <a:custGeom>
                  <a:avLst/>
                  <a:gdLst>
                    <a:gd name="connsiteX0" fmla="*/ 0 w 405114"/>
                    <a:gd name="connsiteY0" fmla="*/ 150471 h 162045"/>
                    <a:gd name="connsiteX1" fmla="*/ 57873 w 405114"/>
                    <a:gd name="connsiteY1" fmla="*/ 162045 h 162045"/>
                    <a:gd name="connsiteX2" fmla="*/ 104172 w 405114"/>
                    <a:gd name="connsiteY2" fmla="*/ 150471 h 162045"/>
                    <a:gd name="connsiteX3" fmla="*/ 208344 w 405114"/>
                    <a:gd name="connsiteY3" fmla="*/ 92597 h 162045"/>
                    <a:gd name="connsiteX4" fmla="*/ 254643 w 405114"/>
                    <a:gd name="connsiteY4" fmla="*/ 46298 h 162045"/>
                    <a:gd name="connsiteX5" fmla="*/ 358815 w 405114"/>
                    <a:gd name="connsiteY5" fmla="*/ 0 h 162045"/>
                    <a:gd name="connsiteX6" fmla="*/ 405114 w 405114"/>
                    <a:gd name="connsiteY6" fmla="*/ 0 h 1620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05114" h="162045">
                      <a:moveTo>
                        <a:pt x="0" y="150471"/>
                      </a:moveTo>
                      <a:cubicBezTo>
                        <a:pt x="19291" y="154329"/>
                        <a:pt x="38200" y="162045"/>
                        <a:pt x="57873" y="162045"/>
                      </a:cubicBezTo>
                      <a:cubicBezTo>
                        <a:pt x="73781" y="162045"/>
                        <a:pt x="88876" y="154841"/>
                        <a:pt x="104172" y="150471"/>
                      </a:cubicBezTo>
                      <a:cubicBezTo>
                        <a:pt x="144925" y="138827"/>
                        <a:pt x="175184" y="125757"/>
                        <a:pt x="208344" y="92597"/>
                      </a:cubicBezTo>
                      <a:cubicBezTo>
                        <a:pt x="223777" y="77164"/>
                        <a:pt x="236483" y="58405"/>
                        <a:pt x="254643" y="46298"/>
                      </a:cubicBezTo>
                      <a:cubicBezTo>
                        <a:pt x="286113" y="25318"/>
                        <a:pt x="317492" y="0"/>
                        <a:pt x="358815" y="0"/>
                      </a:cubicBezTo>
                      <a:lnTo>
                        <a:pt x="405114" y="0"/>
                      </a:lnTo>
                    </a:path>
                  </a:pathLst>
                </a:custGeom>
                <a:noFill/>
                <a:ln w="57150">
                  <a:solidFill>
                    <a:schemeClr val="accent2"/>
                  </a:solidFill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cxnSp>
          <p:nvCxnSpPr>
            <p:cNvPr id="501" name="Straight Arrow Connector 500">
              <a:extLst>
                <a:ext uri="{FF2B5EF4-FFF2-40B4-BE49-F238E27FC236}">
                  <a16:creationId xmlns:a16="http://schemas.microsoft.com/office/drawing/2014/main" id="{3D891528-06B0-1D39-A708-703A41A631E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72305" y="3657994"/>
              <a:ext cx="365760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 w="med" len="med"/>
            </a:ln>
            <a:effectLst>
              <a:glow rad="381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C4B10935-54FA-9E20-3F2D-D394609713A9}"/>
              </a:ext>
            </a:extLst>
          </p:cNvPr>
          <p:cNvSpPr txBox="1"/>
          <p:nvPr/>
        </p:nvSpPr>
        <p:spPr>
          <a:xfrm>
            <a:off x="3131237" y="4777354"/>
            <a:ext cx="103425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en-US" sz="110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inst</a:t>
            </a:r>
            <a:r>
              <a:rPr kumimoji="0" lang="en-US" sz="11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[31:7]</a:t>
            </a:r>
            <a:endParaRPr lang="en-US" sz="2000" dirty="0">
              <a:solidFill>
                <a:schemeClr val="bg1"/>
              </a:solidFill>
              <a:latin typeface="18 VAG Rounded Light   02390" pitchFamily="2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62FAAC0-FD1A-8156-84C7-A3714B816F72}"/>
              </a:ext>
            </a:extLst>
          </p:cNvPr>
          <p:cNvGrpSpPr/>
          <p:nvPr/>
        </p:nvGrpSpPr>
        <p:grpSpPr>
          <a:xfrm>
            <a:off x="3772163" y="2375192"/>
            <a:ext cx="7370064" cy="1050473"/>
            <a:chOff x="3772163" y="2375192"/>
            <a:chExt cx="7370064" cy="1050473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0FCD4448-10A0-7802-54E0-EB3AC03860CE}"/>
                </a:ext>
              </a:extLst>
            </p:cNvPr>
            <p:cNvGrpSpPr/>
            <p:nvPr/>
          </p:nvGrpSpPr>
          <p:grpSpPr>
            <a:xfrm>
              <a:off x="3772163" y="2375192"/>
              <a:ext cx="7370064" cy="1031999"/>
              <a:chOff x="3772163" y="2375192"/>
              <a:chExt cx="7370064" cy="1031999"/>
            </a:xfrm>
            <a:effectLst>
              <a:glow rad="101600">
                <a:srgbClr val="011223">
                  <a:alpha val="75938"/>
                </a:srgbClr>
              </a:glow>
            </a:effectLst>
          </p:grpSpPr>
          <p:cxnSp>
            <p:nvCxnSpPr>
              <p:cNvPr id="24" name="Elbow Connector 23">
                <a:extLst>
                  <a:ext uri="{FF2B5EF4-FFF2-40B4-BE49-F238E27FC236}">
                    <a16:creationId xmlns:a16="http://schemas.microsoft.com/office/drawing/2014/main" id="{DDEB4D45-DB1F-AE27-028B-2208F67B8EF9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3970539" y="2216906"/>
                <a:ext cx="657210" cy="993002"/>
              </a:xfrm>
              <a:prstGeom prst="bentConnector2">
                <a:avLst/>
              </a:prstGeom>
              <a:ln w="57150">
                <a:solidFill>
                  <a:schemeClr val="accent4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E23108F6-D013-CD85-C5C3-45CA0BCEEEB2}"/>
                  </a:ext>
                </a:extLst>
              </p:cNvPr>
              <p:cNvCxnSpPr/>
              <p:nvPr/>
            </p:nvCxnSpPr>
            <p:spPr>
              <a:xfrm>
                <a:off x="3772163" y="2384802"/>
                <a:ext cx="7370064" cy="0"/>
              </a:xfrm>
              <a:prstGeom prst="line">
                <a:avLst/>
              </a:prstGeom>
              <a:ln w="57150">
                <a:solidFill>
                  <a:schemeClr val="accent4"/>
                </a:solidFill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Elbow Connector 27">
                <a:extLst>
                  <a:ext uri="{FF2B5EF4-FFF2-40B4-BE49-F238E27FC236}">
                    <a16:creationId xmlns:a16="http://schemas.microsoft.com/office/drawing/2014/main" id="{3FDD2471-865C-54C3-B475-D7129245A03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817058" y="2375192"/>
                <a:ext cx="320293" cy="1031999"/>
              </a:xfrm>
              <a:prstGeom prst="bentConnector2">
                <a:avLst/>
              </a:prstGeom>
              <a:ln w="57150">
                <a:solidFill>
                  <a:schemeClr val="accent4"/>
                </a:solidFill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762FBEC6-8225-7F32-6280-2A1DB2ACC689}"/>
                </a:ext>
              </a:extLst>
            </p:cNvPr>
            <p:cNvSpPr/>
            <p:nvPr/>
          </p:nvSpPr>
          <p:spPr>
            <a:xfrm>
              <a:off x="10485120" y="3403600"/>
              <a:ext cx="416560" cy="22065"/>
            </a:xfrm>
            <a:custGeom>
              <a:avLst/>
              <a:gdLst>
                <a:gd name="connsiteX0" fmla="*/ 0 w 416560"/>
                <a:gd name="connsiteY0" fmla="*/ 10160 h 22065"/>
                <a:gd name="connsiteX1" fmla="*/ 264160 w 416560"/>
                <a:gd name="connsiteY1" fmla="*/ 10160 h 22065"/>
                <a:gd name="connsiteX2" fmla="*/ 365760 w 416560"/>
                <a:gd name="connsiteY2" fmla="*/ 20320 h 22065"/>
                <a:gd name="connsiteX3" fmla="*/ 416560 w 416560"/>
                <a:gd name="connsiteY3" fmla="*/ 0 h 22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6560" h="22065">
                  <a:moveTo>
                    <a:pt x="0" y="10160"/>
                  </a:moveTo>
                  <a:cubicBezTo>
                    <a:pt x="133935" y="36947"/>
                    <a:pt x="-21356" y="10160"/>
                    <a:pt x="264160" y="10160"/>
                  </a:cubicBezTo>
                  <a:cubicBezTo>
                    <a:pt x="298196" y="10160"/>
                    <a:pt x="331893" y="16933"/>
                    <a:pt x="365760" y="20320"/>
                  </a:cubicBezTo>
                  <a:cubicBezTo>
                    <a:pt x="411046" y="8998"/>
                    <a:pt x="396526" y="20034"/>
                    <a:pt x="416560" y="0"/>
                  </a:cubicBezTo>
                </a:path>
              </a:pathLst>
            </a:custGeom>
            <a:noFill/>
            <a:ln w="57150">
              <a:solidFill>
                <a:schemeClr val="accent4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F26D2657-3758-0490-BBAE-A48AB0AF33C3}"/>
              </a:ext>
            </a:extLst>
          </p:cNvPr>
          <p:cNvSpPr txBox="1"/>
          <p:nvPr/>
        </p:nvSpPr>
        <p:spPr>
          <a:xfrm>
            <a:off x="9664026" y="75910"/>
            <a:ext cx="2222082" cy="7340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9525" marR="0" lvl="1" algn="r" defTabSz="6858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PC = PC + 4</a:t>
            </a:r>
          </a:p>
          <a:p>
            <a:pPr marL="9525" marR="0" lvl="1" algn="r" defTabSz="6858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R[</a:t>
            </a:r>
            <a:r>
              <a:rPr lang="en-US" sz="24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rd</a:t>
            </a:r>
            <a:r>
              <a:rPr 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= </a:t>
            </a:r>
            <a:r>
              <a:rPr lang="en-US" sz="24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imm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ED4BC4F-60DC-F423-E019-2F5384E519B1}"/>
              </a:ext>
            </a:extLst>
          </p:cNvPr>
          <p:cNvSpPr txBox="1"/>
          <p:nvPr/>
        </p:nvSpPr>
        <p:spPr>
          <a:xfrm>
            <a:off x="3486169" y="1063996"/>
            <a:ext cx="28312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dirty="0">
                <a:solidFill>
                  <a:schemeClr val="accent5"/>
                </a:solidFill>
                <a:latin typeface="18 VAG Rounded Light   02390" pitchFamily="2" charset="0"/>
              </a:rPr>
              <a:t>Generate </a:t>
            </a:r>
            <a:r>
              <a:rPr lang="en-US" sz="20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imm</a:t>
            </a:r>
            <a:r>
              <a:rPr lang="en-US" sz="2000" dirty="0">
                <a:solidFill>
                  <a:schemeClr val="accent5"/>
                </a:solidFill>
                <a:latin typeface="18 VAG Rounded Light   02390" pitchFamily="2" charset="0"/>
              </a:rPr>
              <a:t> with upper 20 bits. (U-format)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E027449-C97D-501C-1C4D-EC663DD58A4E}"/>
              </a:ext>
            </a:extLst>
          </p:cNvPr>
          <p:cNvSpPr txBox="1"/>
          <p:nvPr/>
        </p:nvSpPr>
        <p:spPr>
          <a:xfrm>
            <a:off x="8170665" y="1728050"/>
            <a:ext cx="2667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18 VAG Rounded Light   02390" pitchFamily="2" charset="0"/>
              </a:rPr>
              <a:t>Don’t write to memory.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59AFBC1-78FB-C2E8-EC95-B7206742ACB4}"/>
              </a:ext>
            </a:extLst>
          </p:cNvPr>
          <p:cNvSpPr txBox="1"/>
          <p:nvPr/>
        </p:nvSpPr>
        <p:spPr>
          <a:xfrm>
            <a:off x="1240668" y="6480818"/>
            <a:ext cx="40929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18 VAG Rounded Light   02390" pitchFamily="2" charset="0"/>
              </a:rPr>
              <a:t>(unselected data lines omitted from lighting)</a:t>
            </a:r>
          </a:p>
        </p:txBody>
      </p:sp>
      <p:cxnSp>
        <p:nvCxnSpPr>
          <p:cNvPr id="44" name="Elbow Connector 43">
            <a:extLst>
              <a:ext uri="{FF2B5EF4-FFF2-40B4-BE49-F238E27FC236}">
                <a16:creationId xmlns:a16="http://schemas.microsoft.com/office/drawing/2014/main" id="{A029EF54-D704-B332-29FF-80B20DC4E5BE}"/>
              </a:ext>
            </a:extLst>
          </p:cNvPr>
          <p:cNvCxnSpPr>
            <a:cxnSpLocks/>
          </p:cNvCxnSpPr>
          <p:nvPr/>
        </p:nvCxnSpPr>
        <p:spPr>
          <a:xfrm flipV="1">
            <a:off x="8833634" y="3382107"/>
            <a:ext cx="1709928" cy="594360"/>
          </a:xfrm>
          <a:prstGeom prst="bentConnector3">
            <a:avLst>
              <a:gd name="adj1" fmla="val 6354"/>
            </a:avLst>
          </a:prstGeom>
          <a:ln w="63500">
            <a:solidFill>
              <a:schemeClr val="accent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Group 55">
            <a:extLst>
              <a:ext uri="{FF2B5EF4-FFF2-40B4-BE49-F238E27FC236}">
                <a16:creationId xmlns:a16="http://schemas.microsoft.com/office/drawing/2014/main" id="{0B1DD50A-2CDF-B1B3-E44B-BF5FF0051ECE}"/>
              </a:ext>
            </a:extLst>
          </p:cNvPr>
          <p:cNvGrpSpPr/>
          <p:nvPr/>
        </p:nvGrpSpPr>
        <p:grpSpPr>
          <a:xfrm>
            <a:off x="451516" y="5516420"/>
            <a:ext cx="10447307" cy="565283"/>
            <a:chOff x="451516" y="5516420"/>
            <a:chExt cx="10447307" cy="565283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EE7A2351-21AF-C6C8-E7ED-E35D2D4BAA4E}"/>
                </a:ext>
              </a:extLst>
            </p:cNvPr>
            <p:cNvSpPr txBox="1"/>
            <p:nvPr/>
          </p:nvSpPr>
          <p:spPr>
            <a:xfrm>
              <a:off x="7954131" y="5516420"/>
              <a:ext cx="460382" cy="5652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85000"/>
                </a:lnSpc>
              </a:pPr>
              <a:r>
                <a:rPr lang="en-US" sz="1200" dirty="0" err="1">
                  <a:solidFill>
                    <a:schemeClr val="accent3"/>
                  </a:solidFill>
                  <a:latin typeface="18 VAG Rounded Light   02390" pitchFamily="2" charset="0"/>
                </a:rPr>
                <a:t>Asel</a:t>
              </a:r>
              <a:endParaRPr lang="en-US" sz="1200" dirty="0">
                <a:solidFill>
                  <a:schemeClr val="accent3"/>
                </a:solidFill>
                <a:latin typeface="18 VAG Rounded Light   02390" pitchFamily="2" charset="0"/>
              </a:endParaRPr>
            </a:p>
            <a:p>
              <a:pPr algn="ctr">
                <a:lnSpc>
                  <a:spcPct val="85000"/>
                </a:lnSpc>
              </a:pP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18 VAG Rounded Light   02390" pitchFamily="2" charset="0"/>
                </a:rPr>
                <a:t>*</a:t>
              </a:r>
            </a:p>
            <a:p>
              <a:pPr algn="ctr">
                <a:lnSpc>
                  <a:spcPct val="85000"/>
                </a:lnSpc>
              </a:pPr>
              <a:endPara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18 VAG Rounded Light   02390" pitchFamily="2" charset="0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A1EA2115-1C95-DD21-EA0C-3BB9D3D67A96}"/>
                </a:ext>
              </a:extLst>
            </p:cNvPr>
            <p:cNvSpPr txBox="1"/>
            <p:nvPr/>
          </p:nvSpPr>
          <p:spPr>
            <a:xfrm>
              <a:off x="451516" y="5560628"/>
              <a:ext cx="1199367" cy="5136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85000"/>
                </a:lnSpc>
              </a:pPr>
              <a:r>
                <a:rPr lang="en-US" sz="1600" dirty="0" err="1">
                  <a:solidFill>
                    <a:schemeClr val="accent3"/>
                  </a:solidFill>
                  <a:latin typeface="18 VAG Rounded Light   02390" pitchFamily="2" charset="0"/>
                </a:rPr>
                <a:t>PCSel</a:t>
              </a:r>
              <a:br>
                <a:rPr lang="en-US" sz="1600" dirty="0">
                  <a:solidFill>
                    <a:schemeClr val="accent3"/>
                  </a:solidFill>
                  <a:latin typeface="18 VAG Rounded Light   02390" pitchFamily="2" charset="0"/>
                </a:rPr>
              </a:br>
              <a:r>
                <a:rPr lang="en-US" sz="1600" dirty="0">
                  <a:solidFill>
                    <a:schemeClr val="accent2"/>
                  </a:solidFill>
                  <a:latin typeface="18 VAG Rounded Light   02390" pitchFamily="2" charset="0"/>
                </a:rPr>
                <a:t>not taken(0)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6402EA2A-B24C-1B48-010F-37D814ED1314}"/>
                </a:ext>
              </a:extLst>
            </p:cNvPr>
            <p:cNvSpPr txBox="1"/>
            <p:nvPr/>
          </p:nvSpPr>
          <p:spPr>
            <a:xfrm>
              <a:off x="4062897" y="5552119"/>
              <a:ext cx="817853" cy="5136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85000"/>
                </a:lnSpc>
              </a:pPr>
              <a:r>
                <a:rPr lang="en-US" sz="1600" dirty="0" err="1">
                  <a:solidFill>
                    <a:schemeClr val="accent3"/>
                  </a:solidFill>
                  <a:latin typeface="18 VAG Rounded Light   02390" pitchFamily="2" charset="0"/>
                </a:rPr>
                <a:t>ImmSel</a:t>
              </a:r>
              <a:endParaRPr lang="en-US" sz="1600" dirty="0">
                <a:solidFill>
                  <a:schemeClr val="accent3"/>
                </a:solidFill>
                <a:latin typeface="18 VAG Rounded Light   02390" pitchFamily="2" charset="0"/>
              </a:endParaRPr>
            </a:p>
            <a:p>
              <a:pPr algn="ctr">
                <a:lnSpc>
                  <a:spcPct val="85000"/>
                </a:lnSpc>
              </a:pPr>
              <a:r>
                <a:rPr lang="en-US" sz="1600" dirty="0">
                  <a:solidFill>
                    <a:schemeClr val="accent5"/>
                  </a:solidFill>
                  <a:latin typeface="18 VAG Rounded Light   02390" pitchFamily="2" charset="0"/>
                </a:rPr>
                <a:t>U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56515330-4671-8B76-EDD8-25F801F45C0A}"/>
                </a:ext>
              </a:extLst>
            </p:cNvPr>
            <p:cNvSpPr txBox="1"/>
            <p:nvPr/>
          </p:nvSpPr>
          <p:spPr>
            <a:xfrm>
              <a:off x="5333604" y="5554208"/>
              <a:ext cx="885179" cy="5136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85000"/>
                </a:lnSpc>
              </a:pPr>
              <a:r>
                <a:rPr lang="en-US" sz="1600" dirty="0" err="1">
                  <a:solidFill>
                    <a:schemeClr val="accent3"/>
                  </a:solidFill>
                  <a:latin typeface="18 VAG Rounded Light   02390" pitchFamily="2" charset="0"/>
                </a:rPr>
                <a:t>RegWEn</a:t>
              </a:r>
              <a:br>
                <a:rPr lang="en-US" sz="1600" dirty="0">
                  <a:solidFill>
                    <a:schemeClr val="accent3"/>
                  </a:solidFill>
                  <a:latin typeface="18 VAG Rounded Light   02390" pitchFamily="2" charset="0"/>
                </a:rPr>
              </a:br>
              <a:r>
                <a:rPr lang="en-US" sz="1600" dirty="0">
                  <a:solidFill>
                    <a:schemeClr val="accent4"/>
                  </a:solidFill>
                  <a:latin typeface="18 VAG Rounded Light   02390" pitchFamily="2" charset="0"/>
                </a:rPr>
                <a:t>1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941CC760-6144-0881-8C87-D0E66E7B0C40}"/>
                </a:ext>
              </a:extLst>
            </p:cNvPr>
            <p:cNvSpPr txBox="1"/>
            <p:nvPr/>
          </p:nvSpPr>
          <p:spPr>
            <a:xfrm>
              <a:off x="6409181" y="5555777"/>
              <a:ext cx="502061" cy="4083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85000"/>
                </a:lnSpc>
              </a:pPr>
              <a:r>
                <a:rPr lang="en-US" sz="1200" dirty="0" err="1">
                  <a:solidFill>
                    <a:schemeClr val="accent3"/>
                  </a:solidFill>
                  <a:latin typeface="18 VAG Rounded Light   02390" pitchFamily="2" charset="0"/>
                </a:rPr>
                <a:t>BrUn</a:t>
              </a:r>
              <a:endParaRPr lang="en-US" sz="1200" dirty="0">
                <a:solidFill>
                  <a:schemeClr val="accent3"/>
                </a:solidFill>
                <a:latin typeface="18 VAG Rounded Light   02390" pitchFamily="2" charset="0"/>
              </a:endParaRPr>
            </a:p>
            <a:p>
              <a:pPr algn="ctr">
                <a:lnSpc>
                  <a:spcPct val="85000"/>
                </a:lnSpc>
              </a:pP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18 VAG Rounded Light   02390" pitchFamily="2" charset="0"/>
                </a:rPr>
                <a:t>*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066498D3-388C-EF39-0AD3-18C160CF575B}"/>
                </a:ext>
              </a:extLst>
            </p:cNvPr>
            <p:cNvSpPr txBox="1"/>
            <p:nvPr/>
          </p:nvSpPr>
          <p:spPr>
            <a:xfrm>
              <a:off x="7558332" y="5524627"/>
              <a:ext cx="449161" cy="4083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85000"/>
                </a:lnSpc>
              </a:pPr>
              <a:r>
                <a:rPr lang="en-US" sz="1200" dirty="0" err="1">
                  <a:solidFill>
                    <a:schemeClr val="accent3"/>
                  </a:solidFill>
                  <a:latin typeface="18 VAG Rounded Light   02390" pitchFamily="2" charset="0"/>
                </a:rPr>
                <a:t>Bsel</a:t>
              </a:r>
              <a:endParaRPr lang="en-US" sz="1200" dirty="0">
                <a:solidFill>
                  <a:schemeClr val="accent3"/>
                </a:solidFill>
                <a:latin typeface="18 VAG Rounded Light   02390" pitchFamily="2" charset="0"/>
              </a:endParaRPr>
            </a:p>
            <a:p>
              <a:pPr algn="ctr">
                <a:lnSpc>
                  <a:spcPct val="85000"/>
                </a:lnSpc>
              </a:pPr>
              <a:r>
                <a:rPr lang="en-US" sz="1200" dirty="0">
                  <a:solidFill>
                    <a:schemeClr val="accent5"/>
                  </a:solidFill>
                  <a:latin typeface="18 VAG Rounded Light   02390" pitchFamily="2" charset="0"/>
                </a:rPr>
                <a:t>1</a:t>
              </a:r>
            </a:p>
          </p:txBody>
        </p:sp>
        <p:sp>
          <p:nvSpPr>
            <p:cNvPr id="450" name="TextBox 449">
              <a:extLst>
                <a:ext uri="{FF2B5EF4-FFF2-40B4-BE49-F238E27FC236}">
                  <a16:creationId xmlns:a16="http://schemas.microsoft.com/office/drawing/2014/main" id="{50BFE8ED-CF17-041F-F0E1-17EC6E8EC9C3}"/>
                </a:ext>
              </a:extLst>
            </p:cNvPr>
            <p:cNvSpPr txBox="1"/>
            <p:nvPr/>
          </p:nvSpPr>
          <p:spPr>
            <a:xfrm>
              <a:off x="8421291" y="5536765"/>
              <a:ext cx="702436" cy="4609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85000"/>
                </a:lnSpc>
              </a:pPr>
              <a:r>
                <a:rPr lang="en-US" sz="1400" dirty="0" err="1">
                  <a:solidFill>
                    <a:schemeClr val="accent3"/>
                  </a:solidFill>
                  <a:latin typeface="18 VAG Rounded Light   02390" pitchFamily="2" charset="0"/>
                </a:rPr>
                <a:t>ALUSel</a:t>
              </a:r>
              <a:endParaRPr lang="en-US" sz="1400" dirty="0">
                <a:solidFill>
                  <a:schemeClr val="accent3"/>
                </a:solidFill>
                <a:latin typeface="18 VAG Rounded Light   02390" pitchFamily="2" charset="0"/>
              </a:endParaRPr>
            </a:p>
            <a:p>
              <a:pPr algn="ctr">
                <a:lnSpc>
                  <a:spcPct val="85000"/>
                </a:lnSpc>
              </a:pPr>
              <a:r>
                <a:rPr lang="en-US" sz="1400" b="1" dirty="0">
                  <a:solidFill>
                    <a:schemeClr val="accent1"/>
                  </a:solidFill>
                  <a:latin typeface="18 VAG Rounded Bold   07390" pitchFamily="2" charset="0"/>
                </a:rPr>
                <a:t>B</a:t>
              </a:r>
            </a:p>
          </p:txBody>
        </p:sp>
        <p:sp>
          <p:nvSpPr>
            <p:cNvPr id="451" name="TextBox 450">
              <a:extLst>
                <a:ext uri="{FF2B5EF4-FFF2-40B4-BE49-F238E27FC236}">
                  <a16:creationId xmlns:a16="http://schemas.microsoft.com/office/drawing/2014/main" id="{F3A5C15F-9C31-D48A-1BB0-5C052D554F89}"/>
                </a:ext>
              </a:extLst>
            </p:cNvPr>
            <p:cNvSpPr txBox="1"/>
            <p:nvPr/>
          </p:nvSpPr>
          <p:spPr>
            <a:xfrm>
              <a:off x="10252492" y="5557253"/>
              <a:ext cx="646331" cy="4609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85000"/>
                </a:lnSpc>
              </a:pPr>
              <a:r>
                <a:rPr lang="en-US" sz="1400" dirty="0" err="1">
                  <a:solidFill>
                    <a:schemeClr val="accent3"/>
                  </a:solidFill>
                  <a:latin typeface="18 VAG Rounded Light   02390" pitchFamily="2" charset="0"/>
                </a:rPr>
                <a:t>WBSel</a:t>
              </a:r>
              <a:endParaRPr lang="en-US" sz="1400" dirty="0">
                <a:solidFill>
                  <a:schemeClr val="accent3"/>
                </a:solidFill>
                <a:latin typeface="18 VAG Rounded Light   02390" pitchFamily="2" charset="0"/>
              </a:endParaRPr>
            </a:p>
            <a:p>
              <a:pPr algn="ctr">
                <a:lnSpc>
                  <a:spcPct val="85000"/>
                </a:lnSpc>
              </a:pPr>
              <a:r>
                <a:rPr lang="en-US" sz="1400" dirty="0">
                  <a:solidFill>
                    <a:schemeClr val="accent4"/>
                  </a:solidFill>
                  <a:latin typeface="18 VAG Rounded Light   02390" pitchFamily="2" charset="0"/>
                </a:rPr>
                <a:t>1</a:t>
              </a:r>
            </a:p>
          </p:txBody>
        </p:sp>
        <p:sp>
          <p:nvSpPr>
            <p:cNvPr id="452" name="TextBox 451">
              <a:extLst>
                <a:ext uri="{FF2B5EF4-FFF2-40B4-BE49-F238E27FC236}">
                  <a16:creationId xmlns:a16="http://schemas.microsoft.com/office/drawing/2014/main" id="{41C436E6-FFA7-1339-748F-D81144127314}"/>
                </a:ext>
              </a:extLst>
            </p:cNvPr>
            <p:cNvSpPr txBox="1"/>
            <p:nvPr/>
          </p:nvSpPr>
          <p:spPr>
            <a:xfrm>
              <a:off x="9285659" y="5555777"/>
              <a:ext cx="817853" cy="4609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85000"/>
                </a:lnSpc>
              </a:pPr>
              <a:r>
                <a:rPr lang="en-US" sz="1400" dirty="0" err="1">
                  <a:solidFill>
                    <a:schemeClr val="accent3"/>
                  </a:solidFill>
                  <a:latin typeface="18 VAG Rounded Light   02390" pitchFamily="2" charset="0"/>
                </a:rPr>
                <a:t>MemRW</a:t>
              </a:r>
              <a:endParaRPr lang="en-US" sz="1400" dirty="0">
                <a:solidFill>
                  <a:schemeClr val="accent3"/>
                </a:solidFill>
                <a:latin typeface="18 VAG Rounded Light   02390" pitchFamily="2" charset="0"/>
              </a:endParaRPr>
            </a:p>
            <a:p>
              <a:pPr algn="ctr">
                <a:lnSpc>
                  <a:spcPct val="85000"/>
                </a:lnSpc>
              </a:pPr>
              <a:r>
                <a:rPr lang="en-US" sz="1400" dirty="0">
                  <a:solidFill>
                    <a:schemeClr val="accent6"/>
                  </a:solidFill>
                  <a:latin typeface="18 VAG Rounded Light   02390" pitchFamily="2" charset="0"/>
                </a:rPr>
                <a:t>Read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11821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5" grpId="0"/>
      <p:bldP spid="310" grpId="0"/>
      <p:bldP spid="311" grpId="0"/>
      <p:bldP spid="30" grpId="0"/>
      <p:bldP spid="37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1" name="Group 510">
            <a:extLst>
              <a:ext uri="{FF2B5EF4-FFF2-40B4-BE49-F238E27FC236}">
                <a16:creationId xmlns:a16="http://schemas.microsoft.com/office/drawing/2014/main" id="{E1B827A5-0028-9266-378B-1E8A84649D9D}"/>
              </a:ext>
            </a:extLst>
          </p:cNvPr>
          <p:cNvGrpSpPr/>
          <p:nvPr/>
        </p:nvGrpSpPr>
        <p:grpSpPr>
          <a:xfrm>
            <a:off x="669619" y="2248996"/>
            <a:ext cx="2712208" cy="1271016"/>
            <a:chOff x="669619" y="2248996"/>
            <a:chExt cx="2712208" cy="1271016"/>
          </a:xfrm>
        </p:grpSpPr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18B9E3CB-244B-B006-EE28-B9D50297604E}"/>
                </a:ext>
              </a:extLst>
            </p:cNvPr>
            <p:cNvGrpSpPr/>
            <p:nvPr/>
          </p:nvGrpSpPr>
          <p:grpSpPr>
            <a:xfrm>
              <a:off x="669619" y="2260284"/>
              <a:ext cx="2712208" cy="1242570"/>
              <a:chOff x="669619" y="2260284"/>
              <a:chExt cx="2712208" cy="1242570"/>
            </a:xfrm>
          </p:grpSpPr>
          <p:grpSp>
            <p:nvGrpSpPr>
              <p:cNvPr id="142" name="Group 141">
                <a:extLst>
                  <a:ext uri="{FF2B5EF4-FFF2-40B4-BE49-F238E27FC236}">
                    <a16:creationId xmlns:a16="http://schemas.microsoft.com/office/drawing/2014/main" id="{ACD28E05-C034-31A0-7369-BF7F97090823}"/>
                  </a:ext>
                </a:extLst>
              </p:cNvPr>
              <p:cNvGrpSpPr/>
              <p:nvPr/>
            </p:nvGrpSpPr>
            <p:grpSpPr>
              <a:xfrm>
                <a:off x="675203" y="2260284"/>
                <a:ext cx="2706624" cy="477526"/>
                <a:chOff x="675203" y="2260284"/>
                <a:chExt cx="2706624" cy="477526"/>
              </a:xfrm>
            </p:grpSpPr>
            <p:cxnSp>
              <p:nvCxnSpPr>
                <p:cNvPr id="146" name="Elbow Connector 145">
                  <a:extLst>
                    <a:ext uri="{FF2B5EF4-FFF2-40B4-BE49-F238E27FC236}">
                      <a16:creationId xmlns:a16="http://schemas.microsoft.com/office/drawing/2014/main" id="{CF508825-405C-994E-41A5-F4028FB01AA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 flipH="1" flipV="1">
                  <a:off x="2999590" y="2363686"/>
                  <a:ext cx="477525" cy="270723"/>
                </a:xfrm>
                <a:prstGeom prst="bentConnector3">
                  <a:avLst>
                    <a:gd name="adj1" fmla="val -2954"/>
                  </a:avLst>
                </a:prstGeom>
                <a:ln w="28575">
                  <a:solidFill>
                    <a:schemeClr val="bg1"/>
                  </a:solidFill>
                  <a:tailEnd type="oval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7" name="Straight Connector 146">
                  <a:extLst>
                    <a:ext uri="{FF2B5EF4-FFF2-40B4-BE49-F238E27FC236}">
                      <a16:creationId xmlns:a16="http://schemas.microsoft.com/office/drawing/2014/main" id="{D68B8B9B-FC0C-710A-E9F4-A56FFF7BC61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75203" y="2260284"/>
                  <a:ext cx="2706624" cy="1985"/>
                </a:xfrm>
                <a:prstGeom prst="line">
                  <a:avLst/>
                </a:prstGeom>
                <a:ln w="28575">
                  <a:solidFill>
                    <a:schemeClr val="bg1"/>
                  </a:solidFill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45" name="Straight Arrow Connector 144">
                <a:extLst>
                  <a:ext uri="{FF2B5EF4-FFF2-40B4-BE49-F238E27FC236}">
                    <a16:creationId xmlns:a16="http://schemas.microsoft.com/office/drawing/2014/main" id="{DA1817A4-D0BE-3E1F-AFFF-90B4D8B887D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9619" y="3502852"/>
                <a:ext cx="274320" cy="2"/>
              </a:xfrm>
              <a:prstGeom prst="straightConnector1">
                <a:avLst/>
              </a:prstGeom>
              <a:ln w="28575">
                <a:solidFill>
                  <a:schemeClr val="bg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F854E6E3-3276-5CB7-249E-A8D0FB105F3B}"/>
                </a:ext>
              </a:extLst>
            </p:cNvPr>
            <p:cNvCxnSpPr/>
            <p:nvPr/>
          </p:nvCxnSpPr>
          <p:spPr>
            <a:xfrm flipH="1">
              <a:off x="675203" y="2248996"/>
              <a:ext cx="0" cy="1271016"/>
            </a:xfrm>
            <a:prstGeom prst="line">
              <a:avLst/>
            </a:prstGeom>
            <a:ln w="28575">
              <a:solidFill>
                <a:schemeClr val="bg1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1" name="Group 500">
            <a:extLst>
              <a:ext uri="{FF2B5EF4-FFF2-40B4-BE49-F238E27FC236}">
                <a16:creationId xmlns:a16="http://schemas.microsoft.com/office/drawing/2014/main" id="{FC264CAE-2F6A-F436-D4CA-778648F35A2A}"/>
              </a:ext>
            </a:extLst>
          </p:cNvPr>
          <p:cNvGrpSpPr/>
          <p:nvPr/>
        </p:nvGrpSpPr>
        <p:grpSpPr>
          <a:xfrm>
            <a:off x="1773109" y="2965993"/>
            <a:ext cx="673038" cy="703576"/>
            <a:chOff x="1780532" y="2965993"/>
            <a:chExt cx="673038" cy="703576"/>
          </a:xfrm>
        </p:grpSpPr>
        <p:cxnSp>
          <p:nvCxnSpPr>
            <p:cNvPr id="502" name="Elbow Connector 501">
              <a:extLst>
                <a:ext uri="{FF2B5EF4-FFF2-40B4-BE49-F238E27FC236}">
                  <a16:creationId xmlns:a16="http://schemas.microsoft.com/office/drawing/2014/main" id="{1A730E6D-3012-D2DA-B27B-F65855C31B7D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1830481" y="3046480"/>
              <a:ext cx="703576" cy="542602"/>
            </a:xfrm>
            <a:prstGeom prst="bentConnector3">
              <a:avLst>
                <a:gd name="adj1" fmla="val 100542"/>
              </a:avLst>
            </a:prstGeom>
            <a:ln w="28575">
              <a:solidFill>
                <a:schemeClr val="bg1"/>
              </a:solidFill>
              <a:headEnd type="oval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3" name="Straight Connector 502">
              <a:extLst>
                <a:ext uri="{FF2B5EF4-FFF2-40B4-BE49-F238E27FC236}">
                  <a16:creationId xmlns:a16="http://schemas.microsoft.com/office/drawing/2014/main" id="{26009D7D-0980-8A2C-1EC1-3B9BDE18B19A}"/>
                </a:ext>
              </a:extLst>
            </p:cNvPr>
            <p:cNvCxnSpPr>
              <a:cxnSpLocks/>
            </p:cNvCxnSpPr>
            <p:nvPr/>
          </p:nvCxnSpPr>
          <p:spPr>
            <a:xfrm>
              <a:off x="1780532" y="3655540"/>
              <a:ext cx="130436" cy="0"/>
            </a:xfrm>
            <a:prstGeom prst="line">
              <a:avLst/>
            </a:prstGeom>
            <a:ln w="28575">
              <a:solidFill>
                <a:schemeClr val="bg1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58" name="Elbow Connector 457">
            <a:extLst>
              <a:ext uri="{FF2B5EF4-FFF2-40B4-BE49-F238E27FC236}">
                <a16:creationId xmlns:a16="http://schemas.microsoft.com/office/drawing/2014/main" id="{A3C4D1F2-C34C-67FE-8B8A-54F12DD92C2A}"/>
              </a:ext>
            </a:extLst>
          </p:cNvPr>
          <p:cNvCxnSpPr>
            <a:cxnSpLocks/>
          </p:cNvCxnSpPr>
          <p:nvPr/>
        </p:nvCxnSpPr>
        <p:spPr>
          <a:xfrm rot="16200000" flipH="1">
            <a:off x="9863617" y="2465646"/>
            <a:ext cx="887961" cy="477237"/>
          </a:xfrm>
          <a:prstGeom prst="bentConnector3">
            <a:avLst>
              <a:gd name="adj1" fmla="val 99200"/>
            </a:avLst>
          </a:prstGeom>
          <a:ln w="28575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0" name="Straight Connector 459">
            <a:extLst>
              <a:ext uri="{FF2B5EF4-FFF2-40B4-BE49-F238E27FC236}">
                <a16:creationId xmlns:a16="http://schemas.microsoft.com/office/drawing/2014/main" id="{8ECFF129-4EF4-A99A-4AC0-678C483BFF59}"/>
              </a:ext>
            </a:extLst>
          </p:cNvPr>
          <p:cNvCxnSpPr>
            <a:cxnSpLocks/>
          </p:cNvCxnSpPr>
          <p:nvPr/>
        </p:nvCxnSpPr>
        <p:spPr>
          <a:xfrm>
            <a:off x="3368069" y="2260284"/>
            <a:ext cx="6711696" cy="0"/>
          </a:xfrm>
          <a:prstGeom prst="line">
            <a:avLst/>
          </a:prstGeom>
          <a:ln w="28575">
            <a:solidFill>
              <a:schemeClr val="bg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6" name="Straight Arrow Connector 475">
            <a:extLst>
              <a:ext uri="{FF2B5EF4-FFF2-40B4-BE49-F238E27FC236}">
                <a16:creationId xmlns:a16="http://schemas.microsoft.com/office/drawing/2014/main" id="{542881D0-E006-5FD1-06B4-BF7FDE875101}"/>
              </a:ext>
            </a:extLst>
          </p:cNvPr>
          <p:cNvCxnSpPr>
            <a:cxnSpLocks/>
          </p:cNvCxnSpPr>
          <p:nvPr/>
        </p:nvCxnSpPr>
        <p:spPr>
          <a:xfrm>
            <a:off x="6985475" y="4381734"/>
            <a:ext cx="0" cy="1184173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8" name="Straight Arrow Connector 477">
            <a:extLst>
              <a:ext uri="{FF2B5EF4-FFF2-40B4-BE49-F238E27FC236}">
                <a16:creationId xmlns:a16="http://schemas.microsoft.com/office/drawing/2014/main" id="{DB1CA216-A44B-94A2-491B-0FE076CC9699}"/>
              </a:ext>
            </a:extLst>
          </p:cNvPr>
          <p:cNvCxnSpPr>
            <a:cxnSpLocks/>
          </p:cNvCxnSpPr>
          <p:nvPr/>
        </p:nvCxnSpPr>
        <p:spPr>
          <a:xfrm>
            <a:off x="7198463" y="4391981"/>
            <a:ext cx="0" cy="1173926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id="{C4CABF1C-C840-9F3E-AB67-F1D6561813BC}"/>
              </a:ext>
            </a:extLst>
          </p:cNvPr>
          <p:cNvCxnSpPr>
            <a:cxnSpLocks/>
          </p:cNvCxnSpPr>
          <p:nvPr/>
        </p:nvCxnSpPr>
        <p:spPr>
          <a:xfrm rot="10800000" flipH="1">
            <a:off x="4808959" y="4530234"/>
            <a:ext cx="2936970" cy="596712"/>
          </a:xfrm>
          <a:prstGeom prst="bentConnector3">
            <a:avLst>
              <a:gd name="adj1" fmla="val 92537"/>
            </a:avLst>
          </a:prstGeom>
          <a:ln w="28575">
            <a:solidFill>
              <a:schemeClr val="bg1"/>
            </a:solidFill>
            <a:tailEnd type="triangle" w="lg" len="lg"/>
          </a:ln>
          <a:effectLst>
            <a:glow rad="63500">
              <a:srgbClr val="00264A">
                <a:alpha val="92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6" name="Straight Arrow Connector 425">
            <a:extLst>
              <a:ext uri="{FF2B5EF4-FFF2-40B4-BE49-F238E27FC236}">
                <a16:creationId xmlns:a16="http://schemas.microsoft.com/office/drawing/2014/main" id="{E4D1DEAE-7AAB-4FA5-9AC7-CEF254DF6C1E}"/>
              </a:ext>
            </a:extLst>
          </p:cNvPr>
          <p:cNvCxnSpPr>
            <a:cxnSpLocks/>
          </p:cNvCxnSpPr>
          <p:nvPr/>
        </p:nvCxnSpPr>
        <p:spPr>
          <a:xfrm>
            <a:off x="7983123" y="4427042"/>
            <a:ext cx="301752" cy="1490"/>
          </a:xfrm>
          <a:prstGeom prst="straightConnector1">
            <a:avLst/>
          </a:prstGeom>
          <a:ln w="28575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163182A8-AAC2-5CFD-2ED1-D6AE1F385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tabLst>
                <a:tab pos="10280650" algn="r"/>
              </a:tabLst>
            </a:pPr>
            <a:r>
              <a:rPr lang="en-US" dirty="0"/>
              <a:t>Lighting the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AUIPC</a:t>
            </a:r>
            <a:r>
              <a:rPr lang="en-US" dirty="0"/>
              <a:t> Datapath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84" name="Line 86">
            <a:extLst>
              <a:ext uri="{FF2B5EF4-FFF2-40B4-BE49-F238E27FC236}">
                <a16:creationId xmlns:a16="http://schemas.microsoft.com/office/drawing/2014/main" id="{06A984C2-C1BE-5F6D-FBBD-BEB503CEC828}"/>
              </a:ext>
            </a:extLst>
          </p:cNvPr>
          <p:cNvSpPr>
            <a:spLocks noChangeShapeType="1"/>
          </p:cNvSpPr>
          <p:nvPr/>
        </p:nvSpPr>
        <p:spPr bwMode="auto">
          <a:xfrm>
            <a:off x="3802643" y="2384802"/>
            <a:ext cx="7082471" cy="11296"/>
          </a:xfrm>
          <a:prstGeom prst="line">
            <a:avLst/>
          </a:prstGeom>
          <a:noFill/>
          <a:ln w="28575" cap="rnd">
            <a:solidFill>
              <a:schemeClr val="bg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125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VAG Rundschrift D Light"/>
              <a:ea typeface="ＭＳ Ｐゴシック" pitchFamily="-1" charset="-128"/>
            </a:endParaRPr>
          </a:p>
        </p:txBody>
      </p:sp>
      <p:sp>
        <p:nvSpPr>
          <p:cNvPr id="319" name="Freeform 318">
            <a:extLst>
              <a:ext uri="{FF2B5EF4-FFF2-40B4-BE49-F238E27FC236}">
                <a16:creationId xmlns:a16="http://schemas.microsoft.com/office/drawing/2014/main" id="{50D48F20-2317-959C-0E0D-67B0974EEDE2}"/>
              </a:ext>
            </a:extLst>
          </p:cNvPr>
          <p:cNvSpPr>
            <a:spLocks/>
          </p:cNvSpPr>
          <p:nvPr/>
        </p:nvSpPr>
        <p:spPr>
          <a:xfrm>
            <a:off x="8279464" y="3549544"/>
            <a:ext cx="581729" cy="1053232"/>
          </a:xfrm>
          <a:custGeom>
            <a:avLst/>
            <a:gdLst>
              <a:gd name="connsiteX0" fmla="*/ 0 w 1793965"/>
              <a:gd name="connsiteY0" fmla="*/ 0 h 4650377"/>
              <a:gd name="connsiteX1" fmla="*/ 0 w 1793965"/>
              <a:gd name="connsiteY1" fmla="*/ 1898469 h 4650377"/>
              <a:gd name="connsiteX2" fmla="*/ 478971 w 1793965"/>
              <a:gd name="connsiteY2" fmla="*/ 2333897 h 4650377"/>
              <a:gd name="connsiteX3" fmla="*/ 0 w 1793965"/>
              <a:gd name="connsiteY3" fmla="*/ 2778034 h 4650377"/>
              <a:gd name="connsiteX4" fmla="*/ 0 w 1793965"/>
              <a:gd name="connsiteY4" fmla="*/ 4650377 h 4650377"/>
              <a:gd name="connsiteX5" fmla="*/ 1793965 w 1793965"/>
              <a:gd name="connsiteY5" fmla="*/ 3666309 h 4650377"/>
              <a:gd name="connsiteX6" fmla="*/ 1793965 w 1793965"/>
              <a:gd name="connsiteY6" fmla="*/ 984069 h 4650377"/>
              <a:gd name="connsiteX7" fmla="*/ 0 w 1793965"/>
              <a:gd name="connsiteY7" fmla="*/ 0 h 4650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3965" h="4650377">
                <a:moveTo>
                  <a:pt x="0" y="0"/>
                </a:moveTo>
                <a:lnTo>
                  <a:pt x="0" y="1898469"/>
                </a:lnTo>
                <a:lnTo>
                  <a:pt x="478971" y="2333897"/>
                </a:lnTo>
                <a:lnTo>
                  <a:pt x="0" y="2778034"/>
                </a:lnTo>
                <a:lnTo>
                  <a:pt x="0" y="4650377"/>
                </a:lnTo>
                <a:lnTo>
                  <a:pt x="1793965" y="3666309"/>
                </a:lnTo>
                <a:lnTo>
                  <a:pt x="1793965" y="984069"/>
                </a:lnTo>
                <a:lnTo>
                  <a:pt x="0" y="0"/>
                </a:lnTo>
                <a:close/>
              </a:path>
            </a:pathLst>
          </a:custGeom>
          <a:noFill/>
          <a:ln w="1905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rtlCol="0" anchor="ctr"/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endParaRPr lang="en-US" sz="16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r">
              <a:spcBef>
                <a:spcPts val="600"/>
              </a:spcBef>
              <a:spcAft>
                <a:spcPts val="600"/>
              </a:spcAft>
            </a:pPr>
            <a:r>
              <a:rPr lang="en-US" sz="1600" dirty="0">
                <a:solidFill>
                  <a:schemeClr val="bg1"/>
                </a:solidFill>
                <a:latin typeface="18 VAG Rounded Light   02390" pitchFamily="2" charset="0"/>
              </a:rPr>
              <a:t>ALU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</a:p>
        </p:txBody>
      </p:sp>
      <p:sp>
        <p:nvSpPr>
          <p:cNvPr id="320" name="Rounded Rectangle 319">
            <a:extLst>
              <a:ext uri="{FF2B5EF4-FFF2-40B4-BE49-F238E27FC236}">
                <a16:creationId xmlns:a16="http://schemas.microsoft.com/office/drawing/2014/main" id="{4FDE1979-E809-7A50-A64F-A7DC871340D6}"/>
              </a:ext>
            </a:extLst>
          </p:cNvPr>
          <p:cNvSpPr/>
          <p:nvPr/>
        </p:nvSpPr>
        <p:spPr>
          <a:xfrm>
            <a:off x="6623312" y="3477823"/>
            <a:ext cx="723547" cy="890604"/>
          </a:xfrm>
          <a:prstGeom prst="roundRect">
            <a:avLst/>
          </a:prstGeom>
          <a:noFill/>
          <a:ln w="28575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bg1"/>
                </a:solidFill>
                <a:latin typeface="18 VAG Rounded Light   02390" pitchFamily="2" charset="0"/>
              </a:rPr>
              <a:t>Branch Comp.</a:t>
            </a:r>
          </a:p>
        </p:txBody>
      </p:sp>
      <p:sp>
        <p:nvSpPr>
          <p:cNvPr id="324" name="Freeform 323">
            <a:extLst>
              <a:ext uri="{FF2B5EF4-FFF2-40B4-BE49-F238E27FC236}">
                <a16:creationId xmlns:a16="http://schemas.microsoft.com/office/drawing/2014/main" id="{C3F319D4-E9C9-BF79-1D0B-B024CF36D456}"/>
              </a:ext>
            </a:extLst>
          </p:cNvPr>
          <p:cNvSpPr>
            <a:spLocks/>
          </p:cNvSpPr>
          <p:nvPr/>
        </p:nvSpPr>
        <p:spPr>
          <a:xfrm>
            <a:off x="2458278" y="2385959"/>
            <a:ext cx="644039" cy="714015"/>
          </a:xfrm>
          <a:custGeom>
            <a:avLst/>
            <a:gdLst>
              <a:gd name="connsiteX0" fmla="*/ 0 w 1793965"/>
              <a:gd name="connsiteY0" fmla="*/ 0 h 4650377"/>
              <a:gd name="connsiteX1" fmla="*/ 0 w 1793965"/>
              <a:gd name="connsiteY1" fmla="*/ 1898469 h 4650377"/>
              <a:gd name="connsiteX2" fmla="*/ 478971 w 1793965"/>
              <a:gd name="connsiteY2" fmla="*/ 2333897 h 4650377"/>
              <a:gd name="connsiteX3" fmla="*/ 0 w 1793965"/>
              <a:gd name="connsiteY3" fmla="*/ 2778034 h 4650377"/>
              <a:gd name="connsiteX4" fmla="*/ 0 w 1793965"/>
              <a:gd name="connsiteY4" fmla="*/ 4650377 h 4650377"/>
              <a:gd name="connsiteX5" fmla="*/ 1793965 w 1793965"/>
              <a:gd name="connsiteY5" fmla="*/ 3666309 h 4650377"/>
              <a:gd name="connsiteX6" fmla="*/ 1793965 w 1793965"/>
              <a:gd name="connsiteY6" fmla="*/ 984069 h 4650377"/>
              <a:gd name="connsiteX7" fmla="*/ 0 w 1793965"/>
              <a:gd name="connsiteY7" fmla="*/ 0 h 4650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3965" h="4650377">
                <a:moveTo>
                  <a:pt x="0" y="0"/>
                </a:moveTo>
                <a:lnTo>
                  <a:pt x="0" y="1898469"/>
                </a:lnTo>
                <a:lnTo>
                  <a:pt x="478971" y="2333897"/>
                </a:lnTo>
                <a:lnTo>
                  <a:pt x="0" y="2778034"/>
                </a:lnTo>
                <a:lnTo>
                  <a:pt x="0" y="4650377"/>
                </a:lnTo>
                <a:lnTo>
                  <a:pt x="1793965" y="3666309"/>
                </a:lnTo>
                <a:lnTo>
                  <a:pt x="1793965" y="984069"/>
                </a:lnTo>
                <a:lnTo>
                  <a:pt x="0" y="0"/>
                </a:lnTo>
                <a:close/>
              </a:path>
            </a:pathLst>
          </a:custGeom>
          <a:noFill/>
          <a:ln w="28575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rtlCol="0" anchor="ctr"/>
          <a:lstStyle/>
          <a:p>
            <a:pPr algn="r"/>
            <a:r>
              <a:rPr lang="en-US" sz="1600" dirty="0">
                <a:solidFill>
                  <a:schemeClr val="bg1"/>
                </a:solidFill>
                <a:latin typeface="18 VAG Rounded Light   02390" pitchFamily="2" charset="0"/>
              </a:rPr>
              <a:t>add</a:t>
            </a:r>
          </a:p>
        </p:txBody>
      </p:sp>
      <p:sp>
        <p:nvSpPr>
          <p:cNvPr id="327" name="Isosceles Triangle 59">
            <a:extLst>
              <a:ext uri="{FF2B5EF4-FFF2-40B4-BE49-F238E27FC236}">
                <a16:creationId xmlns:a16="http://schemas.microsoft.com/office/drawing/2014/main" id="{EFECB578-3A21-E891-8D71-0213F089D1C0}"/>
              </a:ext>
            </a:extLst>
          </p:cNvPr>
          <p:cNvSpPr>
            <a:spLocks noChangeAspect="1"/>
          </p:cNvSpPr>
          <p:nvPr/>
        </p:nvSpPr>
        <p:spPr>
          <a:xfrm>
            <a:off x="5943281" y="4428532"/>
            <a:ext cx="182880" cy="142528"/>
          </a:xfrm>
          <a:prstGeom prst="triangle">
            <a:avLst/>
          </a:prstGeom>
          <a:noFill/>
          <a:ln w="28575" cap="flat" cmpd="sng" algn="ctr">
            <a:solidFill>
              <a:schemeClr val="bg1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18 VAG Rounded Light   02390" pitchFamily="2" charset="0"/>
            </a:endParaRPr>
          </a:p>
        </p:txBody>
      </p:sp>
      <p:sp>
        <p:nvSpPr>
          <p:cNvPr id="329" name="Isosceles Triangle 59">
            <a:extLst>
              <a:ext uri="{FF2B5EF4-FFF2-40B4-BE49-F238E27FC236}">
                <a16:creationId xmlns:a16="http://schemas.microsoft.com/office/drawing/2014/main" id="{4BB69EA9-5AFD-ECF3-6FBC-565768226B64}"/>
              </a:ext>
            </a:extLst>
          </p:cNvPr>
          <p:cNvSpPr/>
          <p:nvPr/>
        </p:nvSpPr>
        <p:spPr>
          <a:xfrm>
            <a:off x="9886099" y="4540637"/>
            <a:ext cx="182880" cy="172777"/>
          </a:xfrm>
          <a:prstGeom prst="triangle">
            <a:avLst/>
          </a:prstGeom>
          <a:noFill/>
          <a:ln w="28575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18 VAG Rounded Light   02390" pitchFamily="2" charset="0"/>
            </a:endParaRPr>
          </a:p>
        </p:txBody>
      </p:sp>
      <p:grpSp>
        <p:nvGrpSpPr>
          <p:cNvPr id="330" name="Group 329">
            <a:extLst>
              <a:ext uri="{FF2B5EF4-FFF2-40B4-BE49-F238E27FC236}">
                <a16:creationId xmlns:a16="http://schemas.microsoft.com/office/drawing/2014/main" id="{B7F7F169-A5F4-56F1-6936-D7E5E795DF1A}"/>
              </a:ext>
            </a:extLst>
          </p:cNvPr>
          <p:cNvGrpSpPr/>
          <p:nvPr/>
        </p:nvGrpSpPr>
        <p:grpSpPr>
          <a:xfrm>
            <a:off x="1430760" y="3270286"/>
            <a:ext cx="349772" cy="747357"/>
            <a:chOff x="959047" y="3126189"/>
            <a:chExt cx="415675" cy="914792"/>
          </a:xfrm>
        </p:grpSpPr>
        <p:sp>
          <p:nvSpPr>
            <p:cNvPr id="331" name="Rectangle 330">
              <a:extLst>
                <a:ext uri="{FF2B5EF4-FFF2-40B4-BE49-F238E27FC236}">
                  <a16:creationId xmlns:a16="http://schemas.microsoft.com/office/drawing/2014/main" id="{A5C8CA32-3065-E6B7-1BD4-077B2DB839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9047" y="3126189"/>
              <a:ext cx="415675" cy="914792"/>
            </a:xfrm>
            <a:prstGeom prst="rect">
              <a:avLst/>
            </a:prstGeom>
            <a:noFill/>
            <a:ln w="28575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lIns="68580" tIns="34290" rIns="68580" bIns="34290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urier New" panose="02070309020205020404" pitchFamily="49" charset="0"/>
                  <a:ea typeface="ＭＳ Ｐゴシック" pitchFamily="-1" charset="-128"/>
                  <a:cs typeface="Courier New" panose="02070309020205020404" pitchFamily="49" charset="0"/>
                </a:rPr>
                <a:t>PC</a:t>
              </a:r>
            </a:p>
          </p:txBody>
        </p:sp>
        <p:sp>
          <p:nvSpPr>
            <p:cNvPr id="332" name="Isosceles Triangle 58">
              <a:extLst>
                <a:ext uri="{FF2B5EF4-FFF2-40B4-BE49-F238E27FC236}">
                  <a16:creationId xmlns:a16="http://schemas.microsoft.com/office/drawing/2014/main" id="{CC9BC0A6-4DFD-877B-775C-BD92FA021900}"/>
                </a:ext>
              </a:extLst>
            </p:cNvPr>
            <p:cNvSpPr/>
            <p:nvPr/>
          </p:nvSpPr>
          <p:spPr>
            <a:xfrm>
              <a:off x="1069894" y="3868203"/>
              <a:ext cx="221693" cy="172777"/>
            </a:xfrm>
            <a:prstGeom prst="triangle">
              <a:avLst/>
            </a:prstGeom>
            <a:noFill/>
            <a:ln w="28575" cap="flat" cmpd="sng" algn="ctr">
              <a:solidFill>
                <a:schemeClr val="bg1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18 VAG Rounded Light   02390" pitchFamily="2" charset="0"/>
              </a:endParaRPr>
            </a:p>
          </p:txBody>
        </p:sp>
      </p:grpSp>
      <p:cxnSp>
        <p:nvCxnSpPr>
          <p:cNvPr id="375" name="Elbow Connector 374">
            <a:extLst>
              <a:ext uri="{FF2B5EF4-FFF2-40B4-BE49-F238E27FC236}">
                <a16:creationId xmlns:a16="http://schemas.microsoft.com/office/drawing/2014/main" id="{8CB4FC43-FB1E-DAD9-6933-1031DF7B151C}"/>
              </a:ext>
            </a:extLst>
          </p:cNvPr>
          <p:cNvCxnSpPr>
            <a:cxnSpLocks/>
          </p:cNvCxnSpPr>
          <p:nvPr/>
        </p:nvCxnSpPr>
        <p:spPr>
          <a:xfrm flipV="1">
            <a:off x="3059473" y="3420761"/>
            <a:ext cx="1734699" cy="530538"/>
          </a:xfrm>
          <a:prstGeom prst="bentConnector3">
            <a:avLst>
              <a:gd name="adj1" fmla="val 17787"/>
            </a:avLst>
          </a:prstGeom>
          <a:ln w="28575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6" name="Straight Arrow Connector 375">
            <a:extLst>
              <a:ext uri="{FF2B5EF4-FFF2-40B4-BE49-F238E27FC236}">
                <a16:creationId xmlns:a16="http://schemas.microsoft.com/office/drawing/2014/main" id="{06C5600C-FF32-7B65-A838-616535BD3D13}"/>
              </a:ext>
            </a:extLst>
          </p:cNvPr>
          <p:cNvCxnSpPr/>
          <p:nvPr/>
        </p:nvCxnSpPr>
        <p:spPr>
          <a:xfrm>
            <a:off x="3357586" y="3685070"/>
            <a:ext cx="1452348" cy="0"/>
          </a:xfrm>
          <a:prstGeom prst="straightConnector1">
            <a:avLst/>
          </a:prstGeom>
          <a:ln w="28575">
            <a:solidFill>
              <a:schemeClr val="bg1"/>
            </a:solidFill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7" name="Straight Arrow Connector 376">
            <a:extLst>
              <a:ext uri="{FF2B5EF4-FFF2-40B4-BE49-F238E27FC236}">
                <a16:creationId xmlns:a16="http://schemas.microsoft.com/office/drawing/2014/main" id="{205D2502-C217-CFAD-90DA-7224BAC69EC5}"/>
              </a:ext>
            </a:extLst>
          </p:cNvPr>
          <p:cNvCxnSpPr/>
          <p:nvPr/>
        </p:nvCxnSpPr>
        <p:spPr>
          <a:xfrm>
            <a:off x="3357586" y="3951299"/>
            <a:ext cx="1452348" cy="0"/>
          </a:xfrm>
          <a:prstGeom prst="straightConnector1">
            <a:avLst/>
          </a:prstGeom>
          <a:ln w="28575">
            <a:solidFill>
              <a:schemeClr val="bg1"/>
            </a:solidFill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6" name="Straight Arrow Connector 385">
            <a:extLst>
              <a:ext uri="{FF2B5EF4-FFF2-40B4-BE49-F238E27FC236}">
                <a16:creationId xmlns:a16="http://schemas.microsoft.com/office/drawing/2014/main" id="{5795E669-F7FD-51D5-9708-7B3C9BD34CCE}"/>
              </a:ext>
            </a:extLst>
          </p:cNvPr>
          <p:cNvCxnSpPr/>
          <p:nvPr/>
        </p:nvCxnSpPr>
        <p:spPr>
          <a:xfrm>
            <a:off x="3190630" y="3951299"/>
            <a:ext cx="0" cy="1575442"/>
          </a:xfrm>
          <a:prstGeom prst="straightConnector1">
            <a:avLst/>
          </a:prstGeom>
          <a:ln w="28575">
            <a:solidFill>
              <a:schemeClr val="bg1"/>
            </a:solidFill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7" name="Straight Arrow Connector 386">
            <a:extLst>
              <a:ext uri="{FF2B5EF4-FFF2-40B4-BE49-F238E27FC236}">
                <a16:creationId xmlns:a16="http://schemas.microsoft.com/office/drawing/2014/main" id="{A5D422CF-1692-106D-093A-8F6E171C79D9}"/>
              </a:ext>
            </a:extLst>
          </p:cNvPr>
          <p:cNvCxnSpPr>
            <a:cxnSpLocks/>
          </p:cNvCxnSpPr>
          <p:nvPr/>
        </p:nvCxnSpPr>
        <p:spPr>
          <a:xfrm flipV="1">
            <a:off x="3187909" y="5013221"/>
            <a:ext cx="914400" cy="0"/>
          </a:xfrm>
          <a:prstGeom prst="straightConnector1">
            <a:avLst/>
          </a:prstGeom>
          <a:ln w="28575">
            <a:solidFill>
              <a:schemeClr val="bg1"/>
            </a:solidFill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3" name="Straight Arrow Connector 392">
            <a:extLst>
              <a:ext uri="{FF2B5EF4-FFF2-40B4-BE49-F238E27FC236}">
                <a16:creationId xmlns:a16="http://schemas.microsoft.com/office/drawing/2014/main" id="{29E1759E-8C1A-B8F6-C0AE-84288FE3023D}"/>
              </a:ext>
            </a:extLst>
          </p:cNvPr>
          <p:cNvCxnSpPr>
            <a:cxnSpLocks/>
          </p:cNvCxnSpPr>
          <p:nvPr/>
        </p:nvCxnSpPr>
        <p:spPr>
          <a:xfrm flipV="1">
            <a:off x="6246033" y="3676635"/>
            <a:ext cx="365760" cy="0"/>
          </a:xfrm>
          <a:prstGeom prst="straightConnector1">
            <a:avLst/>
          </a:prstGeom>
          <a:ln w="28575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9" name="Elbow Connector 398">
            <a:extLst>
              <a:ext uri="{FF2B5EF4-FFF2-40B4-BE49-F238E27FC236}">
                <a16:creationId xmlns:a16="http://schemas.microsoft.com/office/drawing/2014/main" id="{81177FA1-F44B-D412-678F-D0996FE371E5}"/>
              </a:ext>
            </a:extLst>
          </p:cNvPr>
          <p:cNvCxnSpPr>
            <a:cxnSpLocks/>
          </p:cNvCxnSpPr>
          <p:nvPr/>
        </p:nvCxnSpPr>
        <p:spPr>
          <a:xfrm rot="16200000" flipH="1">
            <a:off x="7031628" y="3034682"/>
            <a:ext cx="94632" cy="1367664"/>
          </a:xfrm>
          <a:prstGeom prst="bentConnector4">
            <a:avLst>
              <a:gd name="adj1" fmla="val -456294"/>
              <a:gd name="adj2" fmla="val 76963"/>
            </a:avLst>
          </a:prstGeom>
          <a:ln w="28575">
            <a:solidFill>
              <a:schemeClr val="bg1"/>
            </a:solidFill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5" name="TextBox 404">
            <a:extLst>
              <a:ext uri="{FF2B5EF4-FFF2-40B4-BE49-F238E27FC236}">
                <a16:creationId xmlns:a16="http://schemas.microsoft.com/office/drawing/2014/main" id="{FEB16DF6-43AA-9A5F-FFF9-30CB1A3DA5D6}"/>
              </a:ext>
            </a:extLst>
          </p:cNvPr>
          <p:cNvSpPr txBox="1"/>
          <p:nvPr/>
        </p:nvSpPr>
        <p:spPr>
          <a:xfrm>
            <a:off x="6349656" y="3011006"/>
            <a:ext cx="6944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R[rs1]</a:t>
            </a:r>
            <a:endParaRPr lang="en-US" sz="2000" dirty="0">
              <a:solidFill>
                <a:schemeClr val="bg1"/>
              </a:solidFill>
              <a:latin typeface="18 VAG Rounded Light   02390" pitchFamily="2" charset="0"/>
            </a:endParaRPr>
          </a:p>
        </p:txBody>
      </p:sp>
      <p:grpSp>
        <p:nvGrpSpPr>
          <p:cNvPr id="466" name="Group 465">
            <a:extLst>
              <a:ext uri="{FF2B5EF4-FFF2-40B4-BE49-F238E27FC236}">
                <a16:creationId xmlns:a16="http://schemas.microsoft.com/office/drawing/2014/main" id="{D9AC5A45-167B-FAFC-8F95-7FB83C097F1E}"/>
              </a:ext>
            </a:extLst>
          </p:cNvPr>
          <p:cNvGrpSpPr/>
          <p:nvPr/>
        </p:nvGrpSpPr>
        <p:grpSpPr>
          <a:xfrm>
            <a:off x="9120628" y="3586419"/>
            <a:ext cx="1021734" cy="1127284"/>
            <a:chOff x="9120628" y="3586419"/>
            <a:chExt cx="1021734" cy="1127284"/>
          </a:xfrm>
        </p:grpSpPr>
        <p:sp>
          <p:nvSpPr>
            <p:cNvPr id="309" name="Rectangle 308">
              <a:extLst>
                <a:ext uri="{FF2B5EF4-FFF2-40B4-BE49-F238E27FC236}">
                  <a16:creationId xmlns:a16="http://schemas.microsoft.com/office/drawing/2014/main" id="{6BC64DA7-A1B1-1E33-61B5-D83764BAC155}"/>
                </a:ext>
              </a:extLst>
            </p:cNvPr>
            <p:cNvSpPr/>
            <p:nvPr/>
          </p:nvSpPr>
          <p:spPr>
            <a:xfrm>
              <a:off x="9120628" y="3586419"/>
              <a:ext cx="1021734" cy="1127284"/>
            </a:xfrm>
            <a:prstGeom prst="rect">
              <a:avLst/>
            </a:prstGeom>
            <a:noFill/>
            <a:ln w="28575">
              <a:solidFill>
                <a:schemeClr val="bg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b"/>
            <a:lstStyle/>
            <a:p>
              <a:pPr>
                <a:spcBef>
                  <a:spcPts val="400"/>
                </a:spcBef>
                <a:tabLst>
                  <a:tab pos="1249363" algn="r"/>
                </a:tabLst>
              </a:pPr>
              <a:r>
                <a:rPr lang="en-US" sz="1400" i="1" dirty="0">
                  <a:solidFill>
                    <a:schemeClr val="bg1"/>
                  </a:solidFill>
                  <a:latin typeface="18 VAG Rounded Light   02390" pitchFamily="2" charset="0"/>
                </a:rPr>
                <a:t>	</a:t>
              </a:r>
              <a:r>
                <a:rPr lang="en-US" sz="1400" i="1" dirty="0" err="1">
                  <a:solidFill>
                    <a:schemeClr val="bg1"/>
                  </a:solidFill>
                  <a:latin typeface="18 VAG Rounded Light   02390" pitchFamily="2" charset="0"/>
                </a:rPr>
                <a:t>dataR</a:t>
              </a:r>
              <a:endParaRPr lang="en-US" sz="1400" i="1" dirty="0">
                <a:solidFill>
                  <a:schemeClr val="bg1"/>
                </a:solidFill>
                <a:latin typeface="18 VAG Rounded Light   02390" pitchFamily="2" charset="0"/>
              </a:endParaRPr>
            </a:p>
            <a:p>
              <a:pPr>
                <a:spcBef>
                  <a:spcPts val="400"/>
                </a:spcBef>
                <a:tabLst>
                  <a:tab pos="1249363" algn="r"/>
                </a:tabLst>
              </a:pPr>
              <a:r>
                <a:rPr lang="en-US" sz="1400" i="1" dirty="0" err="1">
                  <a:solidFill>
                    <a:schemeClr val="bg1"/>
                  </a:solidFill>
                  <a:latin typeface="18 VAG Rounded Light   02390" pitchFamily="2" charset="0"/>
                </a:rPr>
                <a:t>addr</a:t>
              </a:r>
              <a:endParaRPr lang="en-US" sz="1400" i="1" dirty="0">
                <a:solidFill>
                  <a:schemeClr val="bg1"/>
                </a:solidFill>
                <a:latin typeface="18 VAG Rounded Light   02390" pitchFamily="2" charset="0"/>
              </a:endParaRPr>
            </a:p>
            <a:p>
              <a:pPr algn="r">
                <a:spcBef>
                  <a:spcPts val="400"/>
                </a:spcBef>
                <a:tabLst>
                  <a:tab pos="1249363" algn="r"/>
                </a:tabLst>
              </a:pPr>
              <a:r>
                <a:rPr lang="en-US" sz="1600" b="1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DMEM</a:t>
              </a:r>
            </a:p>
            <a:p>
              <a:pPr>
                <a:spcBef>
                  <a:spcPts val="400"/>
                </a:spcBef>
                <a:spcAft>
                  <a:spcPts val="400"/>
                </a:spcAft>
                <a:tabLst>
                  <a:tab pos="1249363" algn="r"/>
                </a:tabLst>
              </a:pPr>
              <a:r>
                <a:rPr lang="en-US" sz="1200" i="1" dirty="0" err="1">
                  <a:solidFill>
                    <a:schemeClr val="bg1"/>
                  </a:solidFill>
                  <a:latin typeface="18 VAG ROUNDED LIGHT   02390" pitchFamily="2" charset="0"/>
                  <a:cs typeface="Courier New" panose="02070309020205020404" pitchFamily="49" charset="0"/>
                </a:rPr>
                <a:t>dataW</a:t>
              </a:r>
              <a:r>
                <a:rPr lang="en-US" sz="1600" i="1" dirty="0">
                  <a:solidFill>
                    <a:schemeClr val="bg1"/>
                  </a:solidFill>
                  <a:latin typeface="18 VAG ROUNDED LIGHT   02390" pitchFamily="2" charset="0"/>
                  <a:cs typeface="Courier New" panose="02070309020205020404" pitchFamily="49" charset="0"/>
                </a:rPr>
                <a:t> </a:t>
              </a:r>
              <a:endParaRPr lang="en-US" sz="1200" i="1" dirty="0">
                <a:solidFill>
                  <a:schemeClr val="bg1"/>
                </a:solidFill>
                <a:latin typeface="18 VAG ROUNDED LIGHT   02390" pitchFamily="2" charset="0"/>
                <a:cs typeface="Courier New" panose="02070309020205020404" pitchFamily="49" charset="0"/>
              </a:endParaRPr>
            </a:p>
          </p:txBody>
        </p:sp>
        <p:sp>
          <p:nvSpPr>
            <p:cNvPr id="419" name="Rectangle 418">
              <a:extLst>
                <a:ext uri="{FF2B5EF4-FFF2-40B4-BE49-F238E27FC236}">
                  <a16:creationId xmlns:a16="http://schemas.microsoft.com/office/drawing/2014/main" id="{A49D0FB0-BFA2-EDA4-4ABE-999F6FEBA857}"/>
                </a:ext>
              </a:extLst>
            </p:cNvPr>
            <p:cNvSpPr/>
            <p:nvPr/>
          </p:nvSpPr>
          <p:spPr>
            <a:xfrm>
              <a:off x="9120628" y="4444602"/>
              <a:ext cx="165031" cy="191496"/>
            </a:xfrm>
            <a:prstGeom prst="rect">
              <a:avLst/>
            </a:prstGeom>
            <a:noFill/>
            <a:ln w="28575">
              <a:noFill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bg1"/>
                </a:solidFill>
                <a:latin typeface="18 VAG Rounded Light   02390" pitchFamily="2" charset="0"/>
              </a:endParaRPr>
            </a:p>
          </p:txBody>
        </p:sp>
      </p:grpSp>
      <p:cxnSp>
        <p:nvCxnSpPr>
          <p:cNvPr id="427" name="Straight Arrow Connector 426">
            <a:extLst>
              <a:ext uri="{FF2B5EF4-FFF2-40B4-BE49-F238E27FC236}">
                <a16:creationId xmlns:a16="http://schemas.microsoft.com/office/drawing/2014/main" id="{67A46396-A71B-E5C3-E2EC-583B4A603C90}"/>
              </a:ext>
            </a:extLst>
          </p:cNvPr>
          <p:cNvCxnSpPr>
            <a:cxnSpLocks/>
          </p:cNvCxnSpPr>
          <p:nvPr/>
        </p:nvCxnSpPr>
        <p:spPr>
          <a:xfrm>
            <a:off x="7983123" y="3661650"/>
            <a:ext cx="301752" cy="1490"/>
          </a:xfrm>
          <a:prstGeom prst="straightConnector1">
            <a:avLst/>
          </a:prstGeom>
          <a:ln w="28575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5" name="Straight Arrow Connector 444">
            <a:extLst>
              <a:ext uri="{FF2B5EF4-FFF2-40B4-BE49-F238E27FC236}">
                <a16:creationId xmlns:a16="http://schemas.microsoft.com/office/drawing/2014/main" id="{2D1A0F8A-F1AA-0736-73BB-5204DAFA85B2}"/>
              </a:ext>
            </a:extLst>
          </p:cNvPr>
          <p:cNvCxnSpPr>
            <a:cxnSpLocks/>
          </p:cNvCxnSpPr>
          <p:nvPr/>
        </p:nvCxnSpPr>
        <p:spPr>
          <a:xfrm flipV="1">
            <a:off x="1043816" y="3915845"/>
            <a:ext cx="0" cy="1621636"/>
          </a:xfrm>
          <a:prstGeom prst="straightConnector1">
            <a:avLst/>
          </a:prstGeom>
          <a:ln w="127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9" name="Straight Arrow Connector 448">
            <a:extLst>
              <a:ext uri="{FF2B5EF4-FFF2-40B4-BE49-F238E27FC236}">
                <a16:creationId xmlns:a16="http://schemas.microsoft.com/office/drawing/2014/main" id="{98CA2B2E-5BEF-6E19-FC37-311D08B845B0}"/>
              </a:ext>
            </a:extLst>
          </p:cNvPr>
          <p:cNvCxnSpPr>
            <a:cxnSpLocks/>
          </p:cNvCxnSpPr>
          <p:nvPr/>
        </p:nvCxnSpPr>
        <p:spPr>
          <a:xfrm flipV="1">
            <a:off x="9596488" y="4736341"/>
            <a:ext cx="0" cy="801140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4" name="TextBox 453">
            <a:extLst>
              <a:ext uri="{FF2B5EF4-FFF2-40B4-BE49-F238E27FC236}">
                <a16:creationId xmlns:a16="http://schemas.microsoft.com/office/drawing/2014/main" id="{B01F1A18-F34F-006C-C71D-DCC3DF9FCB76}"/>
              </a:ext>
            </a:extLst>
          </p:cNvPr>
          <p:cNvSpPr txBox="1"/>
          <p:nvPr/>
        </p:nvSpPr>
        <p:spPr>
          <a:xfrm>
            <a:off x="1442540" y="4120124"/>
            <a:ext cx="3417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00" dirty="0" err="1">
                <a:solidFill>
                  <a:schemeClr val="bg1"/>
                </a:solidFill>
                <a:latin typeface="18 VAG Rounded Light   02390" pitchFamily="2" charset="0"/>
              </a:rPr>
              <a:t>clk</a:t>
            </a:r>
            <a:endParaRPr lang="en-US" sz="1100" dirty="0">
              <a:solidFill>
                <a:schemeClr val="bg1"/>
              </a:solidFill>
              <a:latin typeface="18 VAG Rounded Light   02390" pitchFamily="2" charset="0"/>
            </a:endParaRPr>
          </a:p>
        </p:txBody>
      </p:sp>
      <p:cxnSp>
        <p:nvCxnSpPr>
          <p:cNvPr id="456" name="Straight Connector 455">
            <a:extLst>
              <a:ext uri="{FF2B5EF4-FFF2-40B4-BE49-F238E27FC236}">
                <a16:creationId xmlns:a16="http://schemas.microsoft.com/office/drawing/2014/main" id="{245940B4-83F7-A371-DDED-84DC79891141}"/>
              </a:ext>
            </a:extLst>
          </p:cNvPr>
          <p:cNvCxnSpPr>
            <a:cxnSpLocks/>
            <a:stCxn id="454" idx="0"/>
            <a:endCxn id="332" idx="3"/>
          </p:cNvCxnSpPr>
          <p:nvPr/>
        </p:nvCxnSpPr>
        <p:spPr>
          <a:xfrm flipV="1">
            <a:off x="1613420" y="4017643"/>
            <a:ext cx="3886" cy="102481"/>
          </a:xfrm>
          <a:prstGeom prst="line">
            <a:avLst/>
          </a:prstGeom>
          <a:ln w="19050">
            <a:solidFill>
              <a:schemeClr val="accent6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7" name="TextBox 456">
            <a:extLst>
              <a:ext uri="{FF2B5EF4-FFF2-40B4-BE49-F238E27FC236}">
                <a16:creationId xmlns:a16="http://schemas.microsoft.com/office/drawing/2014/main" id="{5F1F7DB0-6CD9-15D8-A9C7-594A704DE0B1}"/>
              </a:ext>
            </a:extLst>
          </p:cNvPr>
          <p:cNvSpPr txBox="1"/>
          <p:nvPr/>
        </p:nvSpPr>
        <p:spPr>
          <a:xfrm>
            <a:off x="5853568" y="4679996"/>
            <a:ext cx="3417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00" dirty="0" err="1">
                <a:solidFill>
                  <a:schemeClr val="bg1"/>
                </a:solidFill>
                <a:latin typeface="18 VAG Rounded Light   02390" pitchFamily="2" charset="0"/>
              </a:rPr>
              <a:t>clk</a:t>
            </a:r>
            <a:endParaRPr lang="en-US" sz="1100" dirty="0">
              <a:solidFill>
                <a:schemeClr val="bg1"/>
              </a:solidFill>
              <a:latin typeface="18 VAG Rounded Light   02390" pitchFamily="2" charset="0"/>
            </a:endParaRPr>
          </a:p>
        </p:txBody>
      </p:sp>
      <p:sp>
        <p:nvSpPr>
          <p:cNvPr id="461" name="TextBox 460">
            <a:extLst>
              <a:ext uri="{FF2B5EF4-FFF2-40B4-BE49-F238E27FC236}">
                <a16:creationId xmlns:a16="http://schemas.microsoft.com/office/drawing/2014/main" id="{FE738B2C-2C36-2578-E323-38E7D6FA3739}"/>
              </a:ext>
            </a:extLst>
          </p:cNvPr>
          <p:cNvSpPr txBox="1"/>
          <p:nvPr/>
        </p:nvSpPr>
        <p:spPr>
          <a:xfrm>
            <a:off x="9813943" y="4842550"/>
            <a:ext cx="3417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00" dirty="0" err="1">
                <a:solidFill>
                  <a:schemeClr val="bg1"/>
                </a:solidFill>
                <a:latin typeface="18 VAG Rounded Light   02390" pitchFamily="2" charset="0"/>
              </a:rPr>
              <a:t>clk</a:t>
            </a:r>
            <a:endParaRPr lang="en-US" sz="1100" dirty="0">
              <a:solidFill>
                <a:schemeClr val="bg1"/>
              </a:solidFill>
              <a:latin typeface="18 VAG Rounded Light   02390" pitchFamily="2" charset="0"/>
            </a:endParaRPr>
          </a:p>
        </p:txBody>
      </p:sp>
      <p:cxnSp>
        <p:nvCxnSpPr>
          <p:cNvPr id="462" name="Straight Connector 461">
            <a:extLst>
              <a:ext uri="{FF2B5EF4-FFF2-40B4-BE49-F238E27FC236}">
                <a16:creationId xmlns:a16="http://schemas.microsoft.com/office/drawing/2014/main" id="{C60DDE42-432D-6CCE-975F-C92E5D285C26}"/>
              </a:ext>
            </a:extLst>
          </p:cNvPr>
          <p:cNvCxnSpPr>
            <a:cxnSpLocks/>
            <a:stCxn id="461" idx="0"/>
          </p:cNvCxnSpPr>
          <p:nvPr/>
        </p:nvCxnSpPr>
        <p:spPr>
          <a:xfrm flipV="1">
            <a:off x="9984823" y="4713414"/>
            <a:ext cx="0" cy="129136"/>
          </a:xfrm>
          <a:prstGeom prst="line">
            <a:avLst/>
          </a:prstGeom>
          <a:ln w="19050">
            <a:solidFill>
              <a:schemeClr val="accent6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5" name="TextBox 464">
            <a:extLst>
              <a:ext uri="{FF2B5EF4-FFF2-40B4-BE49-F238E27FC236}">
                <a16:creationId xmlns:a16="http://schemas.microsoft.com/office/drawing/2014/main" id="{C7F68ECD-ACAD-374E-B7B5-00E15FD21DCB}"/>
              </a:ext>
            </a:extLst>
          </p:cNvPr>
          <p:cNvSpPr txBox="1"/>
          <p:nvPr/>
        </p:nvSpPr>
        <p:spPr>
          <a:xfrm>
            <a:off x="8489762" y="3245823"/>
            <a:ext cx="4395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alu</a:t>
            </a:r>
            <a:endParaRPr lang="en-US" sz="2000" dirty="0">
              <a:solidFill>
                <a:schemeClr val="bg1"/>
              </a:solidFill>
              <a:latin typeface="18 VAG Rounded Light   02390" pitchFamily="2" charset="0"/>
            </a:endParaRPr>
          </a:p>
        </p:txBody>
      </p:sp>
      <p:cxnSp>
        <p:nvCxnSpPr>
          <p:cNvPr id="472" name="Straight Arrow Connector 471">
            <a:extLst>
              <a:ext uri="{FF2B5EF4-FFF2-40B4-BE49-F238E27FC236}">
                <a16:creationId xmlns:a16="http://schemas.microsoft.com/office/drawing/2014/main" id="{908456E4-D4F5-2EA1-FF19-789AA5C3F8DA}"/>
              </a:ext>
            </a:extLst>
          </p:cNvPr>
          <p:cNvCxnSpPr>
            <a:cxnSpLocks/>
          </p:cNvCxnSpPr>
          <p:nvPr/>
        </p:nvCxnSpPr>
        <p:spPr>
          <a:xfrm flipH="1" flipV="1">
            <a:off x="5816885" y="4604793"/>
            <a:ext cx="0" cy="932688"/>
          </a:xfrm>
          <a:prstGeom prst="straightConnector1">
            <a:avLst/>
          </a:prstGeom>
          <a:ln w="127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5" name="Straight Arrow Connector 474">
            <a:extLst>
              <a:ext uri="{FF2B5EF4-FFF2-40B4-BE49-F238E27FC236}">
                <a16:creationId xmlns:a16="http://schemas.microsoft.com/office/drawing/2014/main" id="{908607ED-5082-B8EB-0CB6-ED344CA1BE73}"/>
              </a:ext>
            </a:extLst>
          </p:cNvPr>
          <p:cNvCxnSpPr>
            <a:cxnSpLocks/>
          </p:cNvCxnSpPr>
          <p:nvPr/>
        </p:nvCxnSpPr>
        <p:spPr>
          <a:xfrm flipV="1">
            <a:off x="4408736" y="5301220"/>
            <a:ext cx="0" cy="236261"/>
          </a:xfrm>
          <a:prstGeom prst="straightConnector1">
            <a:avLst/>
          </a:prstGeom>
          <a:ln w="127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5" name="Elbow Connector 434">
            <a:extLst>
              <a:ext uri="{FF2B5EF4-FFF2-40B4-BE49-F238E27FC236}">
                <a16:creationId xmlns:a16="http://schemas.microsoft.com/office/drawing/2014/main" id="{424B80CA-05F9-1646-30DD-53D39995ABBD}"/>
              </a:ext>
            </a:extLst>
          </p:cNvPr>
          <p:cNvCxnSpPr>
            <a:cxnSpLocks/>
          </p:cNvCxnSpPr>
          <p:nvPr/>
        </p:nvCxnSpPr>
        <p:spPr>
          <a:xfrm rot="16200000" flipV="1">
            <a:off x="7177509" y="4577033"/>
            <a:ext cx="1646116" cy="274779"/>
          </a:xfrm>
          <a:prstGeom prst="bentConnector3">
            <a:avLst>
              <a:gd name="adj1" fmla="val 91265"/>
            </a:avLst>
          </a:prstGeom>
          <a:ln w="127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2" name="Straight Arrow Connector 441">
            <a:extLst>
              <a:ext uri="{FF2B5EF4-FFF2-40B4-BE49-F238E27FC236}">
                <a16:creationId xmlns:a16="http://schemas.microsoft.com/office/drawing/2014/main" id="{77D15A79-CBAA-3476-E953-9E88EC542CAD}"/>
              </a:ext>
            </a:extLst>
          </p:cNvPr>
          <p:cNvCxnSpPr>
            <a:cxnSpLocks/>
          </p:cNvCxnSpPr>
          <p:nvPr/>
        </p:nvCxnSpPr>
        <p:spPr>
          <a:xfrm flipV="1">
            <a:off x="7883379" y="4657965"/>
            <a:ext cx="0" cy="879516"/>
          </a:xfrm>
          <a:prstGeom prst="straightConnector1">
            <a:avLst/>
          </a:prstGeom>
          <a:ln w="127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8" name="Straight Arrow Connector 447">
            <a:extLst>
              <a:ext uri="{FF2B5EF4-FFF2-40B4-BE49-F238E27FC236}">
                <a16:creationId xmlns:a16="http://schemas.microsoft.com/office/drawing/2014/main" id="{30435E35-829A-9B0E-3C1B-8AC96951ACA1}"/>
              </a:ext>
            </a:extLst>
          </p:cNvPr>
          <p:cNvCxnSpPr>
            <a:cxnSpLocks/>
          </p:cNvCxnSpPr>
          <p:nvPr/>
        </p:nvCxnSpPr>
        <p:spPr>
          <a:xfrm flipH="1" flipV="1">
            <a:off x="8608065" y="4473876"/>
            <a:ext cx="0" cy="1063605"/>
          </a:xfrm>
          <a:prstGeom prst="straightConnector1">
            <a:avLst/>
          </a:prstGeom>
          <a:ln w="127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9" name="Straight Arrow Connector 468">
            <a:extLst>
              <a:ext uri="{FF2B5EF4-FFF2-40B4-BE49-F238E27FC236}">
                <a16:creationId xmlns:a16="http://schemas.microsoft.com/office/drawing/2014/main" id="{D38A11AD-8791-608A-0552-C121A94FF645}"/>
              </a:ext>
            </a:extLst>
          </p:cNvPr>
          <p:cNvCxnSpPr>
            <a:cxnSpLocks/>
          </p:cNvCxnSpPr>
          <p:nvPr/>
        </p:nvCxnSpPr>
        <p:spPr>
          <a:xfrm flipV="1">
            <a:off x="6768025" y="4402393"/>
            <a:ext cx="0" cy="1135088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EC66CA67-38E7-34E8-E7FC-AAD1AEB58582}"/>
              </a:ext>
            </a:extLst>
          </p:cNvPr>
          <p:cNvGrpSpPr/>
          <p:nvPr/>
        </p:nvGrpSpPr>
        <p:grpSpPr>
          <a:xfrm>
            <a:off x="6261052" y="4187510"/>
            <a:ext cx="2859576" cy="605832"/>
            <a:chOff x="6261052" y="4187510"/>
            <a:chExt cx="2859576" cy="605832"/>
          </a:xfrm>
        </p:grpSpPr>
        <p:cxnSp>
          <p:nvCxnSpPr>
            <p:cNvPr id="420" name="Elbow Connector 419">
              <a:extLst>
                <a:ext uri="{FF2B5EF4-FFF2-40B4-BE49-F238E27FC236}">
                  <a16:creationId xmlns:a16="http://schemas.microsoft.com/office/drawing/2014/main" id="{DE0A5376-D330-42E2-FB65-5A8544619591}"/>
                </a:ext>
              </a:extLst>
            </p:cNvPr>
            <p:cNvCxnSpPr/>
            <p:nvPr/>
          </p:nvCxnSpPr>
          <p:spPr>
            <a:xfrm>
              <a:off x="6389559" y="4187510"/>
              <a:ext cx="2501519" cy="605832"/>
            </a:xfrm>
            <a:prstGeom prst="bentConnector3">
              <a:avLst>
                <a:gd name="adj1" fmla="val -363"/>
              </a:avLst>
            </a:prstGeom>
            <a:ln w="28575">
              <a:solidFill>
                <a:schemeClr val="bg1"/>
              </a:solidFill>
              <a:headEnd type="oval"/>
              <a:tailEnd type="none" w="lg" len="lg"/>
            </a:ln>
            <a:effectLst>
              <a:glow rad="88900">
                <a:srgbClr val="011223">
                  <a:alpha val="90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1" name="Elbow Connector 420">
              <a:extLst>
                <a:ext uri="{FF2B5EF4-FFF2-40B4-BE49-F238E27FC236}">
                  <a16:creationId xmlns:a16="http://schemas.microsoft.com/office/drawing/2014/main" id="{356B3A68-0F26-F67A-1004-D091F831F6EB}"/>
                </a:ext>
              </a:extLst>
            </p:cNvPr>
            <p:cNvCxnSpPr>
              <a:cxnSpLocks/>
              <a:endCxn id="419" idx="1"/>
            </p:cNvCxnSpPr>
            <p:nvPr/>
          </p:nvCxnSpPr>
          <p:spPr>
            <a:xfrm rot="5400000" flipH="1" flipV="1">
              <a:off x="8879358" y="4552072"/>
              <a:ext cx="252992" cy="229548"/>
            </a:xfrm>
            <a:prstGeom prst="bentConnector2">
              <a:avLst/>
            </a:prstGeom>
            <a:ln w="28575">
              <a:solidFill>
                <a:schemeClr val="bg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4" name="Elbow Connector 423">
              <a:extLst>
                <a:ext uri="{FF2B5EF4-FFF2-40B4-BE49-F238E27FC236}">
                  <a16:creationId xmlns:a16="http://schemas.microsoft.com/office/drawing/2014/main" id="{8C12DBEE-9119-E687-12AE-4F54DD2F9145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7322511" y="4361210"/>
              <a:ext cx="518548" cy="328277"/>
            </a:xfrm>
            <a:prstGeom prst="bentConnector2">
              <a:avLst/>
            </a:prstGeom>
            <a:ln w="28575">
              <a:solidFill>
                <a:schemeClr val="bg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4" name="Straight Arrow Connector 393">
              <a:extLst>
                <a:ext uri="{FF2B5EF4-FFF2-40B4-BE49-F238E27FC236}">
                  <a16:creationId xmlns:a16="http://schemas.microsoft.com/office/drawing/2014/main" id="{296AC102-0DC9-9CA8-A46D-84AEF8599F88}"/>
                </a:ext>
              </a:extLst>
            </p:cNvPr>
            <p:cNvCxnSpPr/>
            <p:nvPr/>
          </p:nvCxnSpPr>
          <p:spPr>
            <a:xfrm flipV="1">
              <a:off x="6261052" y="4187510"/>
              <a:ext cx="365760" cy="0"/>
            </a:xfrm>
            <a:prstGeom prst="straightConnector1">
              <a:avLst/>
            </a:prstGeom>
            <a:ln w="28575">
              <a:solidFill>
                <a:schemeClr val="bg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2" name="TextBox 421">
            <a:extLst>
              <a:ext uri="{FF2B5EF4-FFF2-40B4-BE49-F238E27FC236}">
                <a16:creationId xmlns:a16="http://schemas.microsoft.com/office/drawing/2014/main" id="{C2019ECA-1D43-2798-7640-624AE67C748A}"/>
              </a:ext>
            </a:extLst>
          </p:cNvPr>
          <p:cNvSpPr txBox="1"/>
          <p:nvPr/>
        </p:nvSpPr>
        <p:spPr>
          <a:xfrm>
            <a:off x="6156892" y="4747081"/>
            <a:ext cx="6944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R[rs2]</a:t>
            </a:r>
            <a:endParaRPr lang="en-US" sz="2000" dirty="0">
              <a:solidFill>
                <a:schemeClr val="bg1"/>
              </a:solidFill>
              <a:latin typeface="18 VAG Rounded Light   0239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A1D8640-1BD8-BEED-DD26-8BB1044FBB16}"/>
              </a:ext>
            </a:extLst>
          </p:cNvPr>
          <p:cNvSpPr txBox="1"/>
          <p:nvPr/>
        </p:nvSpPr>
        <p:spPr>
          <a:xfrm>
            <a:off x="4789384" y="4884927"/>
            <a:ext cx="94929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imm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[31:0]</a:t>
            </a:r>
            <a:endParaRPr lang="en-US" sz="2000" dirty="0">
              <a:solidFill>
                <a:schemeClr val="bg1"/>
              </a:solidFill>
              <a:latin typeface="18 VAG Rounded Light   02390" pitchFamily="2" charset="0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27B03F4-4F70-EB67-2FC8-0AEE5100B90D}"/>
              </a:ext>
            </a:extLst>
          </p:cNvPr>
          <p:cNvCxnSpPr>
            <a:cxnSpLocks/>
          </p:cNvCxnSpPr>
          <p:nvPr/>
        </p:nvCxnSpPr>
        <p:spPr>
          <a:xfrm flipV="1">
            <a:off x="1772305" y="3654124"/>
            <a:ext cx="365760" cy="0"/>
          </a:xfrm>
          <a:prstGeom prst="straightConnector1">
            <a:avLst/>
          </a:prstGeom>
          <a:ln w="28575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4EECC671-A924-2356-B7DC-DE13636CBDA5}"/>
              </a:ext>
            </a:extLst>
          </p:cNvPr>
          <p:cNvSpPr txBox="1"/>
          <p:nvPr/>
        </p:nvSpPr>
        <p:spPr>
          <a:xfrm>
            <a:off x="1968985" y="2379486"/>
            <a:ext cx="35458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+4</a:t>
            </a:r>
            <a:endParaRPr lang="en-US" sz="2000" dirty="0">
              <a:solidFill>
                <a:schemeClr val="bg1"/>
              </a:solidFill>
              <a:latin typeface="18 VAG Rounded Light   02390" pitchFamily="2" charset="0"/>
            </a:endParaRP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BA7E8C0-8665-164F-DB94-DAE69967F440}"/>
              </a:ext>
            </a:extLst>
          </p:cNvPr>
          <p:cNvCxnSpPr>
            <a:cxnSpLocks/>
          </p:cNvCxnSpPr>
          <p:nvPr/>
        </p:nvCxnSpPr>
        <p:spPr>
          <a:xfrm flipH="1">
            <a:off x="2270690" y="2496757"/>
            <a:ext cx="182880" cy="0"/>
          </a:xfrm>
          <a:prstGeom prst="line">
            <a:avLst/>
          </a:prstGeom>
          <a:ln w="19050">
            <a:solidFill>
              <a:schemeClr val="bg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4" name="TextBox 473">
            <a:extLst>
              <a:ext uri="{FF2B5EF4-FFF2-40B4-BE49-F238E27FC236}">
                <a16:creationId xmlns:a16="http://schemas.microsoft.com/office/drawing/2014/main" id="{EADA092F-D4E9-20EF-B62D-834B9B1CF63B}"/>
              </a:ext>
            </a:extLst>
          </p:cNvPr>
          <p:cNvSpPr txBox="1"/>
          <p:nvPr/>
        </p:nvSpPr>
        <p:spPr>
          <a:xfrm>
            <a:off x="10106672" y="3711143"/>
            <a:ext cx="4395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mem</a:t>
            </a:r>
            <a:endParaRPr lang="en-US" sz="2000" dirty="0">
              <a:solidFill>
                <a:schemeClr val="bg1"/>
              </a:solidFill>
              <a:latin typeface="18 VAG Rounded Light   02390" pitchFamily="2" charset="0"/>
            </a:endParaRPr>
          </a:p>
        </p:txBody>
      </p:sp>
      <p:cxnSp>
        <p:nvCxnSpPr>
          <p:cNvPr id="477" name="Straight Arrow Connector 476">
            <a:extLst>
              <a:ext uri="{FF2B5EF4-FFF2-40B4-BE49-F238E27FC236}">
                <a16:creationId xmlns:a16="http://schemas.microsoft.com/office/drawing/2014/main" id="{D784A5C8-32E2-3AA1-3DDB-295CDDAE88B9}"/>
              </a:ext>
            </a:extLst>
          </p:cNvPr>
          <p:cNvCxnSpPr>
            <a:cxnSpLocks/>
          </p:cNvCxnSpPr>
          <p:nvPr/>
        </p:nvCxnSpPr>
        <p:spPr>
          <a:xfrm flipV="1">
            <a:off x="10142760" y="3707112"/>
            <a:ext cx="403456" cy="7631"/>
          </a:xfrm>
          <a:prstGeom prst="straightConnector1">
            <a:avLst/>
          </a:prstGeom>
          <a:ln w="28575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9" name="TextBox 478">
            <a:extLst>
              <a:ext uri="{FF2B5EF4-FFF2-40B4-BE49-F238E27FC236}">
                <a16:creationId xmlns:a16="http://schemas.microsoft.com/office/drawing/2014/main" id="{2DED7013-C5E9-CBB1-99CD-9964AAD09670}"/>
              </a:ext>
            </a:extLst>
          </p:cNvPr>
          <p:cNvSpPr txBox="1"/>
          <p:nvPr/>
        </p:nvSpPr>
        <p:spPr>
          <a:xfrm>
            <a:off x="10063299" y="2866316"/>
            <a:ext cx="52450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pc+4</a:t>
            </a:r>
            <a:endParaRPr lang="en-US" sz="2000" dirty="0">
              <a:solidFill>
                <a:schemeClr val="bg1"/>
              </a:solidFill>
              <a:latin typeface="18 VAG Rounded Light   02390" pitchFamily="2" charset="0"/>
            </a:endParaRPr>
          </a:p>
        </p:txBody>
      </p:sp>
      <p:grpSp>
        <p:nvGrpSpPr>
          <p:cNvPr id="473" name="Group 472">
            <a:extLst>
              <a:ext uri="{FF2B5EF4-FFF2-40B4-BE49-F238E27FC236}">
                <a16:creationId xmlns:a16="http://schemas.microsoft.com/office/drawing/2014/main" id="{A55CBC4E-3F99-6A1A-ED53-27D7DCB45B96}"/>
              </a:ext>
            </a:extLst>
          </p:cNvPr>
          <p:cNvGrpSpPr/>
          <p:nvPr/>
        </p:nvGrpSpPr>
        <p:grpSpPr>
          <a:xfrm>
            <a:off x="3802643" y="2375192"/>
            <a:ext cx="7334708" cy="1031999"/>
            <a:chOff x="3802643" y="2375192"/>
            <a:chExt cx="7334708" cy="1031999"/>
          </a:xfrm>
          <a:effectLst>
            <a:glow rad="101600">
              <a:srgbClr val="011223">
                <a:alpha val="75938"/>
              </a:srgbClr>
            </a:glow>
          </a:effectLst>
        </p:grpSpPr>
        <p:cxnSp>
          <p:nvCxnSpPr>
            <p:cNvPr id="63" name="Elbow Connector 62">
              <a:extLst>
                <a:ext uri="{FF2B5EF4-FFF2-40B4-BE49-F238E27FC236}">
                  <a16:creationId xmlns:a16="http://schemas.microsoft.com/office/drawing/2014/main" id="{E192C444-756E-E8CF-390A-6E0B4FE752FD}"/>
                </a:ext>
              </a:extLst>
            </p:cNvPr>
            <p:cNvCxnSpPr>
              <a:cxnSpLocks/>
              <a:stCxn id="184" idx="0"/>
            </p:cNvCxnSpPr>
            <p:nvPr/>
          </p:nvCxnSpPr>
          <p:spPr>
            <a:xfrm rot="16200000" flipH="1">
              <a:off x="3970539" y="2216906"/>
              <a:ext cx="657210" cy="993002"/>
            </a:xfrm>
            <a:prstGeom prst="bentConnector2">
              <a:avLst/>
            </a:prstGeom>
            <a:ln w="28575">
              <a:solidFill>
                <a:schemeClr val="bg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9" name="Straight Connector 458">
              <a:extLst>
                <a:ext uri="{FF2B5EF4-FFF2-40B4-BE49-F238E27FC236}">
                  <a16:creationId xmlns:a16="http://schemas.microsoft.com/office/drawing/2014/main" id="{66292F7A-6202-ABC8-7BBE-EE2DB8DD49CA}"/>
                </a:ext>
              </a:extLst>
            </p:cNvPr>
            <p:cNvCxnSpPr>
              <a:cxnSpLocks/>
              <a:stCxn id="184" idx="0"/>
            </p:cNvCxnSpPr>
            <p:nvPr/>
          </p:nvCxnSpPr>
          <p:spPr>
            <a:xfrm>
              <a:off x="3802643" y="2384802"/>
              <a:ext cx="7334708" cy="0"/>
            </a:xfrm>
            <a:prstGeom prst="line">
              <a:avLst/>
            </a:prstGeom>
            <a:ln w="28575">
              <a:solidFill>
                <a:schemeClr val="bg1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8" name="Elbow Connector 467">
              <a:extLst>
                <a:ext uri="{FF2B5EF4-FFF2-40B4-BE49-F238E27FC236}">
                  <a16:creationId xmlns:a16="http://schemas.microsoft.com/office/drawing/2014/main" id="{19745264-D758-7058-338A-8FE0A2DA62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17058" y="2375192"/>
              <a:ext cx="320293" cy="1031999"/>
            </a:xfrm>
            <a:prstGeom prst="bentConnector2">
              <a:avLst/>
            </a:prstGeom>
            <a:ln w="28575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2" name="TextBox 131">
            <a:extLst>
              <a:ext uri="{FF2B5EF4-FFF2-40B4-BE49-F238E27FC236}">
                <a16:creationId xmlns:a16="http://schemas.microsoft.com/office/drawing/2014/main" id="{7E10B256-ADFC-8E2C-6C6F-6E4DBEC36AB1}"/>
              </a:ext>
            </a:extLst>
          </p:cNvPr>
          <p:cNvSpPr txBox="1"/>
          <p:nvPr/>
        </p:nvSpPr>
        <p:spPr>
          <a:xfrm>
            <a:off x="504032" y="3739819"/>
            <a:ext cx="4395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alu</a:t>
            </a:r>
            <a:endParaRPr lang="en-US" sz="2000" dirty="0">
              <a:solidFill>
                <a:schemeClr val="bg1"/>
              </a:solidFill>
              <a:latin typeface="18 VAG Rounded Light   02390" pitchFamily="2" charset="0"/>
            </a:endParaRPr>
          </a:p>
        </p:txBody>
      </p: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EC90E192-1621-0F41-7C51-B3D1435DC511}"/>
              </a:ext>
            </a:extLst>
          </p:cNvPr>
          <p:cNvGrpSpPr/>
          <p:nvPr/>
        </p:nvGrpSpPr>
        <p:grpSpPr>
          <a:xfrm>
            <a:off x="447040" y="2119597"/>
            <a:ext cx="10102338" cy="1848344"/>
            <a:chOff x="447040" y="2119597"/>
            <a:chExt cx="10102338" cy="1848344"/>
          </a:xfrm>
        </p:grpSpPr>
        <p:cxnSp>
          <p:nvCxnSpPr>
            <p:cNvPr id="504" name="Elbow Connector 503">
              <a:extLst>
                <a:ext uri="{FF2B5EF4-FFF2-40B4-BE49-F238E27FC236}">
                  <a16:creationId xmlns:a16="http://schemas.microsoft.com/office/drawing/2014/main" id="{0B84DDB6-BD95-C1CE-FF79-AD196961DC6B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47086" y="2119598"/>
              <a:ext cx="8482220" cy="1848343"/>
            </a:xfrm>
            <a:prstGeom prst="bentConnector3">
              <a:avLst>
                <a:gd name="adj1" fmla="val -51"/>
              </a:avLst>
            </a:prstGeom>
            <a:ln w="28575">
              <a:solidFill>
                <a:schemeClr val="bg1"/>
              </a:solidFill>
              <a:headEnd type="oval"/>
              <a:tailEnd type="none" w="lg" len="lg"/>
            </a:ln>
            <a:effectLst>
              <a:glow rad="101600">
                <a:schemeClr val="tx1">
                  <a:alpha val="67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0" name="Elbow Connector 509">
              <a:extLst>
                <a:ext uri="{FF2B5EF4-FFF2-40B4-BE49-F238E27FC236}">
                  <a16:creationId xmlns:a16="http://schemas.microsoft.com/office/drawing/2014/main" id="{D2BD06BC-7A4A-85C8-A85B-E9F3AEAD7C8A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-147367" y="2714004"/>
              <a:ext cx="1656098" cy="467284"/>
            </a:xfrm>
            <a:prstGeom prst="bentConnector2">
              <a:avLst/>
            </a:prstGeom>
            <a:ln w="28575">
              <a:solidFill>
                <a:schemeClr val="bg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Arrow Connector 133">
              <a:extLst>
                <a:ext uri="{FF2B5EF4-FFF2-40B4-BE49-F238E27FC236}">
                  <a16:creationId xmlns:a16="http://schemas.microsoft.com/office/drawing/2014/main" id="{FF4442EF-7773-4AC3-344F-B93A2F318AB3}"/>
                </a:ext>
              </a:extLst>
            </p:cNvPr>
            <p:cNvCxnSpPr>
              <a:cxnSpLocks/>
              <a:stCxn id="465" idx="3"/>
            </p:cNvCxnSpPr>
            <p:nvPr/>
          </p:nvCxnSpPr>
          <p:spPr>
            <a:xfrm>
              <a:off x="8929306" y="3376628"/>
              <a:ext cx="1620072" cy="0"/>
            </a:xfrm>
            <a:prstGeom prst="straightConnector1">
              <a:avLst/>
            </a:prstGeom>
            <a:ln w="28575">
              <a:solidFill>
                <a:schemeClr val="bg1"/>
              </a:solidFill>
              <a:headEnd type="oval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4" name="Straight Arrow Connector 493">
              <a:extLst>
                <a:ext uri="{FF2B5EF4-FFF2-40B4-BE49-F238E27FC236}">
                  <a16:creationId xmlns:a16="http://schemas.microsoft.com/office/drawing/2014/main" id="{00D96AA0-7597-8224-59E9-1D8FB270A8D9}"/>
                </a:ext>
              </a:extLst>
            </p:cNvPr>
            <p:cNvCxnSpPr>
              <a:cxnSpLocks/>
            </p:cNvCxnSpPr>
            <p:nvPr/>
          </p:nvCxnSpPr>
          <p:spPr>
            <a:xfrm>
              <a:off x="8861193" y="3967940"/>
              <a:ext cx="297442" cy="0"/>
            </a:xfrm>
            <a:prstGeom prst="straightConnector1">
              <a:avLst/>
            </a:prstGeom>
            <a:ln w="28575">
              <a:solidFill>
                <a:schemeClr val="bg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1" name="TextBox 150">
            <a:extLst>
              <a:ext uri="{FF2B5EF4-FFF2-40B4-BE49-F238E27FC236}">
                <a16:creationId xmlns:a16="http://schemas.microsoft.com/office/drawing/2014/main" id="{9E730C79-AAC2-7A21-158E-0E25313D56F3}"/>
              </a:ext>
            </a:extLst>
          </p:cNvPr>
          <p:cNvSpPr txBox="1"/>
          <p:nvPr/>
        </p:nvSpPr>
        <p:spPr>
          <a:xfrm>
            <a:off x="2780297" y="5579638"/>
            <a:ext cx="1034257" cy="2425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inst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[31:0]</a:t>
            </a:r>
            <a:endParaRPr lang="en-US" sz="2000" dirty="0">
              <a:solidFill>
                <a:schemeClr val="bg1"/>
              </a:solidFill>
              <a:latin typeface="18 VAG Rounded Light   02390" pitchFamily="2" charset="0"/>
            </a:endParaRP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2CC95B9F-5DF4-D7FA-AEA7-3A8533F0CD4C}"/>
              </a:ext>
            </a:extLst>
          </p:cNvPr>
          <p:cNvSpPr txBox="1"/>
          <p:nvPr/>
        </p:nvSpPr>
        <p:spPr>
          <a:xfrm>
            <a:off x="6690773" y="5779625"/>
            <a:ext cx="556563" cy="2562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BrEq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FD1E69A0-9944-8D40-E6A1-E6D049015EEA}"/>
              </a:ext>
            </a:extLst>
          </p:cNvPr>
          <p:cNvSpPr txBox="1"/>
          <p:nvPr/>
        </p:nvSpPr>
        <p:spPr>
          <a:xfrm>
            <a:off x="6954558" y="5545178"/>
            <a:ext cx="556563" cy="2562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BrLT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D5574E08-8C14-422C-BD9C-969F4F3B25C2}"/>
              </a:ext>
            </a:extLst>
          </p:cNvPr>
          <p:cNvCxnSpPr>
            <a:cxnSpLocks/>
          </p:cNvCxnSpPr>
          <p:nvPr/>
        </p:nvCxnSpPr>
        <p:spPr>
          <a:xfrm flipV="1">
            <a:off x="10664370" y="3759701"/>
            <a:ext cx="0" cy="1767040"/>
          </a:xfrm>
          <a:prstGeom prst="straightConnector1">
            <a:avLst/>
          </a:prstGeom>
          <a:ln w="127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Rectangle 170">
            <a:extLst>
              <a:ext uri="{FF2B5EF4-FFF2-40B4-BE49-F238E27FC236}">
                <a16:creationId xmlns:a16="http://schemas.microsoft.com/office/drawing/2014/main" id="{B2E54D0A-9FBB-BD56-7769-DC00BEB2FC6E}"/>
              </a:ext>
            </a:extLst>
          </p:cNvPr>
          <p:cNvSpPr/>
          <p:nvPr/>
        </p:nvSpPr>
        <p:spPr>
          <a:xfrm>
            <a:off x="324172" y="5540557"/>
            <a:ext cx="10627823" cy="741060"/>
          </a:xfrm>
          <a:prstGeom prst="rect">
            <a:avLst/>
          </a:prstGeom>
          <a:noFill/>
          <a:ln w="28575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b"/>
          <a:lstStyle/>
          <a:p>
            <a:r>
              <a:rPr lang="en-US" sz="1600" b="1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Control Logic</a:t>
            </a:r>
          </a:p>
        </p:txBody>
      </p: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AC1D377E-FE43-1B1D-FCF0-12F1B82B4052}"/>
              </a:ext>
            </a:extLst>
          </p:cNvPr>
          <p:cNvGrpSpPr/>
          <p:nvPr/>
        </p:nvGrpSpPr>
        <p:grpSpPr>
          <a:xfrm>
            <a:off x="1910968" y="2760283"/>
            <a:ext cx="5834958" cy="733940"/>
            <a:chOff x="1910968" y="2760283"/>
            <a:chExt cx="5834958" cy="733940"/>
          </a:xfrm>
        </p:grpSpPr>
        <p:cxnSp>
          <p:nvCxnSpPr>
            <p:cNvPr id="173" name="Elbow Connector 172">
              <a:extLst>
                <a:ext uri="{FF2B5EF4-FFF2-40B4-BE49-F238E27FC236}">
                  <a16:creationId xmlns:a16="http://schemas.microsoft.com/office/drawing/2014/main" id="{E390CF13-3728-8277-3D3E-B31B8898A532}"/>
                </a:ext>
              </a:extLst>
            </p:cNvPr>
            <p:cNvCxnSpPr/>
            <p:nvPr/>
          </p:nvCxnSpPr>
          <p:spPr>
            <a:xfrm flipV="1">
              <a:off x="1910968" y="2769647"/>
              <a:ext cx="1658892" cy="436843"/>
            </a:xfrm>
            <a:prstGeom prst="bentConnector4">
              <a:avLst>
                <a:gd name="adj1" fmla="val 100039"/>
                <a:gd name="adj2" fmla="val 45344"/>
              </a:avLst>
            </a:prstGeom>
            <a:ln w="28575">
              <a:solidFill>
                <a:schemeClr val="bg1"/>
              </a:solidFill>
              <a:headEnd type="oval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EABE00C5-6753-0E18-2457-6761BCF0A196}"/>
                </a:ext>
              </a:extLst>
            </p:cNvPr>
            <p:cNvCxnSpPr>
              <a:cxnSpLocks/>
            </p:cNvCxnSpPr>
            <p:nvPr/>
          </p:nvCxnSpPr>
          <p:spPr>
            <a:xfrm>
              <a:off x="3546252" y="2760283"/>
              <a:ext cx="4023360" cy="0"/>
            </a:xfrm>
            <a:prstGeom prst="line">
              <a:avLst/>
            </a:prstGeom>
            <a:ln w="28575">
              <a:solidFill>
                <a:schemeClr val="bg1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Elbow Connector 174">
              <a:extLst>
                <a:ext uri="{FF2B5EF4-FFF2-40B4-BE49-F238E27FC236}">
                  <a16:creationId xmlns:a16="http://schemas.microsoft.com/office/drawing/2014/main" id="{05891022-9DF5-AB96-D32B-08916867D915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7285314" y="3033611"/>
              <a:ext cx="733939" cy="187285"/>
            </a:xfrm>
            <a:prstGeom prst="bentConnector3">
              <a:avLst>
                <a:gd name="adj1" fmla="val 99835"/>
              </a:avLst>
            </a:prstGeom>
            <a:ln w="28575">
              <a:solidFill>
                <a:schemeClr val="bg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8" name="Rectangle 307">
            <a:extLst>
              <a:ext uri="{FF2B5EF4-FFF2-40B4-BE49-F238E27FC236}">
                <a16:creationId xmlns:a16="http://schemas.microsoft.com/office/drawing/2014/main" id="{B5F21712-74F9-1B1C-C348-211340BF727D}"/>
              </a:ext>
            </a:extLst>
          </p:cNvPr>
          <p:cNvSpPr/>
          <p:nvPr/>
        </p:nvSpPr>
        <p:spPr>
          <a:xfrm>
            <a:off x="4805939" y="2918076"/>
            <a:ext cx="1440473" cy="1655090"/>
          </a:xfrm>
          <a:prstGeom prst="rect">
            <a:avLst/>
          </a:prstGeom>
          <a:noFill/>
          <a:ln w="28575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b"/>
          <a:lstStyle/>
          <a:p>
            <a:pPr>
              <a:spcBef>
                <a:spcPts val="400"/>
              </a:spcBef>
            </a:pPr>
            <a:r>
              <a:rPr lang="en-US" sz="1400" i="1" dirty="0" err="1">
                <a:solidFill>
                  <a:schemeClr val="bg1"/>
                </a:solidFill>
                <a:latin typeface="18 VAG Rounded Light   02390" pitchFamily="2" charset="0"/>
              </a:rPr>
              <a:t>dataW</a:t>
            </a:r>
            <a:endParaRPr lang="en-US" sz="1400" i="1" dirty="0">
              <a:solidFill>
                <a:schemeClr val="bg1"/>
              </a:solidFill>
              <a:latin typeface="18 VAG Rounded Light   02390" pitchFamily="2" charset="0"/>
            </a:endParaRPr>
          </a:p>
          <a:p>
            <a:pPr>
              <a:spcBef>
                <a:spcPts val="1000"/>
              </a:spcBef>
            </a:pPr>
            <a:r>
              <a:rPr lang="en-US" sz="1400" i="1" dirty="0" err="1">
                <a:solidFill>
                  <a:schemeClr val="bg1"/>
                </a:solidFill>
                <a:latin typeface="18 VAG Rounded Light   02390" pitchFamily="2" charset="0"/>
              </a:rPr>
              <a:t>rsW</a:t>
            </a:r>
            <a:endParaRPr lang="en-US" sz="1400" i="1" dirty="0">
              <a:solidFill>
                <a:schemeClr val="bg1"/>
              </a:solidFill>
              <a:latin typeface="18 VAG Rounded Light   02390" pitchFamily="2" charset="0"/>
            </a:endParaRPr>
          </a:p>
          <a:p>
            <a:pPr>
              <a:spcBef>
                <a:spcPts val="400"/>
              </a:spcBef>
              <a:tabLst>
                <a:tab pos="1249363" algn="r"/>
              </a:tabLst>
            </a:pPr>
            <a:r>
              <a:rPr lang="en-US" sz="1400" i="1" dirty="0">
                <a:solidFill>
                  <a:schemeClr val="bg1"/>
                </a:solidFill>
                <a:latin typeface="18 VAG Rounded Light   02390" pitchFamily="2" charset="0"/>
              </a:rPr>
              <a:t>rsR1	dataR1</a:t>
            </a:r>
          </a:p>
          <a:p>
            <a:pPr>
              <a:spcBef>
                <a:spcPts val="400"/>
              </a:spcBef>
              <a:tabLst>
                <a:tab pos="1249363" algn="r"/>
              </a:tabLst>
            </a:pPr>
            <a:r>
              <a:rPr lang="en-US" sz="1400" i="1" dirty="0">
                <a:solidFill>
                  <a:schemeClr val="bg1"/>
                </a:solidFill>
                <a:latin typeface="18 VAG Rounded Light   02390" pitchFamily="2" charset="0"/>
              </a:rPr>
              <a:t>rsR2	</a:t>
            </a:r>
          </a:p>
          <a:p>
            <a:pPr>
              <a:spcBef>
                <a:spcPts val="400"/>
              </a:spcBef>
              <a:tabLst>
                <a:tab pos="1249363" algn="r"/>
              </a:tabLst>
            </a:pPr>
            <a:r>
              <a:rPr lang="en-US" sz="1400" i="1" dirty="0">
                <a:solidFill>
                  <a:schemeClr val="bg1"/>
                </a:solidFill>
                <a:latin typeface="18 VAG Rounded Light   02390" pitchFamily="2" charset="0"/>
              </a:rPr>
              <a:t>	dataR2</a:t>
            </a:r>
          </a:p>
          <a:p>
            <a:r>
              <a:rPr lang="en-US" sz="16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Reg[]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E7322C1B-FFBE-A7F0-2BCE-481B27FF43B3}"/>
              </a:ext>
            </a:extLst>
          </p:cNvPr>
          <p:cNvSpPr txBox="1"/>
          <p:nvPr/>
        </p:nvSpPr>
        <p:spPr>
          <a:xfrm>
            <a:off x="7468738" y="1158485"/>
            <a:ext cx="20420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b="1" dirty="0">
                <a:solidFill>
                  <a:schemeClr val="accent1">
                    <a:alpha val="99000"/>
                  </a:schemeClr>
                </a:solidFill>
                <a:latin typeface="18 VAG Rounded Bold   07390" pitchFamily="2" charset="0"/>
              </a:rPr>
              <a:t>Add </a:t>
            </a:r>
            <a:r>
              <a:rPr lang="en-US" sz="20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PC + </a:t>
            </a:r>
            <a:r>
              <a:rPr lang="en-US" sz="2000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imm</a:t>
            </a:r>
            <a:r>
              <a:rPr lang="en-US" sz="2000" b="1" dirty="0">
                <a:solidFill>
                  <a:schemeClr val="accent1">
                    <a:alpha val="99000"/>
                  </a:schemeClr>
                </a:solidFill>
                <a:latin typeface="18 VAG Rounded Bold   07390" pitchFamily="2" charset="0"/>
              </a:rPr>
              <a:t>!</a:t>
            </a:r>
            <a:endParaRPr lang="en-US" sz="1800" b="1" dirty="0">
              <a:solidFill>
                <a:schemeClr val="accent1">
                  <a:alpha val="99000"/>
                </a:schemeClr>
              </a:solidFill>
              <a:latin typeface="18 VAG Rounded Bold   07390" pitchFamily="2" charset="0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F97B8F45-783A-ECA8-8A7C-0F8D612BA8C3}"/>
              </a:ext>
            </a:extLst>
          </p:cNvPr>
          <p:cNvSpPr txBox="1"/>
          <p:nvPr/>
        </p:nvSpPr>
        <p:spPr>
          <a:xfrm>
            <a:off x="657480" y="2967174"/>
            <a:ext cx="524503" cy="26161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pc+4</a:t>
            </a:r>
            <a:endParaRPr lang="en-US" sz="2000" dirty="0">
              <a:solidFill>
                <a:schemeClr val="accent2"/>
              </a:solidFill>
              <a:latin typeface="18 VAG Rounded Light   02390" pitchFamily="2" charset="0"/>
            </a:endParaRPr>
          </a:p>
        </p:txBody>
      </p: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EEB7AC3D-F7B5-2878-6B12-AD8895F7842C}"/>
              </a:ext>
            </a:extLst>
          </p:cNvPr>
          <p:cNvCxnSpPr/>
          <p:nvPr/>
        </p:nvCxnSpPr>
        <p:spPr>
          <a:xfrm flipV="1">
            <a:off x="6024448" y="4561851"/>
            <a:ext cx="0" cy="118145"/>
          </a:xfrm>
          <a:prstGeom prst="line">
            <a:avLst/>
          </a:prstGeom>
          <a:ln w="19050">
            <a:solidFill>
              <a:schemeClr val="accent6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5" name="Rounded Rectangle 324">
            <a:extLst>
              <a:ext uri="{FF2B5EF4-FFF2-40B4-BE49-F238E27FC236}">
                <a16:creationId xmlns:a16="http://schemas.microsoft.com/office/drawing/2014/main" id="{DE938227-1E4D-9C95-BFDC-595B19E389B1}"/>
              </a:ext>
            </a:extLst>
          </p:cNvPr>
          <p:cNvSpPr/>
          <p:nvPr/>
        </p:nvSpPr>
        <p:spPr>
          <a:xfrm>
            <a:off x="4095066" y="4684066"/>
            <a:ext cx="734547" cy="615137"/>
          </a:xfrm>
          <a:prstGeom prst="roundRect">
            <a:avLst/>
          </a:prstGeom>
          <a:noFill/>
          <a:ln w="28575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r>
              <a:rPr lang="en-US" sz="1400" dirty="0" err="1">
                <a:solidFill>
                  <a:schemeClr val="bg1"/>
                </a:solidFill>
                <a:latin typeface="18 VAG Rounded Light   02390" pitchFamily="2" charset="0"/>
              </a:rPr>
              <a:t>Imm</a:t>
            </a:r>
            <a:r>
              <a:rPr lang="en-US" sz="1400" dirty="0">
                <a:solidFill>
                  <a:schemeClr val="bg1"/>
                </a:solidFill>
                <a:latin typeface="18 VAG Rounded Light   02390" pitchFamily="2" charset="0"/>
              </a:rPr>
              <a:t>. Gen</a:t>
            </a:r>
          </a:p>
        </p:txBody>
      </p:sp>
      <p:sp>
        <p:nvSpPr>
          <p:cNvPr id="180" name="Trapezoid 179">
            <a:extLst>
              <a:ext uri="{FF2B5EF4-FFF2-40B4-BE49-F238E27FC236}">
                <a16:creationId xmlns:a16="http://schemas.microsoft.com/office/drawing/2014/main" id="{50CB0154-72BF-EC38-CA63-C0C6A1FBAE95}"/>
              </a:ext>
            </a:extLst>
          </p:cNvPr>
          <p:cNvSpPr/>
          <p:nvPr/>
        </p:nvSpPr>
        <p:spPr>
          <a:xfrm rot="5400000">
            <a:off x="10246632" y="3273351"/>
            <a:ext cx="873172" cy="267680"/>
          </a:xfrm>
          <a:prstGeom prst="trapezoid">
            <a:avLst>
              <a:gd name="adj" fmla="val 62818"/>
            </a:avLst>
          </a:prstGeom>
          <a:noFill/>
          <a:ln w="28575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vert270" rtlCol="0" anchor="ctr"/>
          <a:lstStyle/>
          <a:p>
            <a:pPr algn="ctr">
              <a:spcBef>
                <a:spcPts val="600"/>
              </a:spcBef>
            </a:pPr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  <a:p>
            <a:pPr algn="ctr">
              <a:spcBef>
                <a:spcPts val="600"/>
              </a:spcBef>
            </a:pPr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  <a:p>
            <a:pPr algn="ctr">
              <a:spcBef>
                <a:spcPts val="600"/>
              </a:spcBef>
            </a:pPr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307" name="Rectangle 306">
            <a:extLst>
              <a:ext uri="{FF2B5EF4-FFF2-40B4-BE49-F238E27FC236}">
                <a16:creationId xmlns:a16="http://schemas.microsoft.com/office/drawing/2014/main" id="{5E2B3D3E-7682-F6FD-4010-CC6BCDC1F9BA}"/>
              </a:ext>
            </a:extLst>
          </p:cNvPr>
          <p:cNvSpPr/>
          <p:nvPr/>
        </p:nvSpPr>
        <p:spPr>
          <a:xfrm>
            <a:off x="2124990" y="3375224"/>
            <a:ext cx="934483" cy="1152150"/>
          </a:xfrm>
          <a:prstGeom prst="rect">
            <a:avLst/>
          </a:prstGeom>
          <a:noFill/>
          <a:ln w="28575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b"/>
          <a:lstStyle/>
          <a:p>
            <a:r>
              <a:rPr lang="en-US" sz="1400" i="1" dirty="0" err="1">
                <a:solidFill>
                  <a:schemeClr val="bg1"/>
                </a:solidFill>
                <a:latin typeface="18 VAG Rounded Light   02390" pitchFamily="2" charset="0"/>
              </a:rPr>
              <a:t>addr</a:t>
            </a:r>
            <a:endParaRPr lang="en-US" sz="1400" i="1" dirty="0">
              <a:solidFill>
                <a:schemeClr val="bg1"/>
              </a:solidFill>
              <a:latin typeface="18 VAG Rounded Light   02390" pitchFamily="2" charset="0"/>
            </a:endParaRPr>
          </a:p>
          <a:p>
            <a:pPr algn="r"/>
            <a:r>
              <a:rPr lang="en-US" sz="1400" i="1" dirty="0" err="1">
                <a:solidFill>
                  <a:schemeClr val="bg1"/>
                </a:solidFill>
                <a:latin typeface="18 VAG Rounded Light   02390" pitchFamily="2" charset="0"/>
              </a:rPr>
              <a:t>inst</a:t>
            </a:r>
            <a:endParaRPr lang="en-US" sz="1400" i="1" dirty="0">
              <a:solidFill>
                <a:schemeClr val="bg1"/>
              </a:solidFill>
              <a:latin typeface="18 VAG Rounded Light   02390" pitchFamily="2" charset="0"/>
            </a:endParaRPr>
          </a:p>
          <a:p>
            <a:endParaRPr lang="en-US" sz="1600" dirty="0">
              <a:solidFill>
                <a:schemeClr val="bg1"/>
              </a:solidFill>
              <a:latin typeface="18 VAG Rounded Light   02390" pitchFamily="2" charset="0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IMEM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01A0214-681F-7409-9A09-701DE5E4ADB9}"/>
              </a:ext>
            </a:extLst>
          </p:cNvPr>
          <p:cNvGrpSpPr/>
          <p:nvPr/>
        </p:nvGrpSpPr>
        <p:grpSpPr>
          <a:xfrm>
            <a:off x="1910968" y="2760283"/>
            <a:ext cx="5834958" cy="733940"/>
            <a:chOff x="1910968" y="2760283"/>
            <a:chExt cx="5834958" cy="733940"/>
          </a:xfrm>
        </p:grpSpPr>
        <p:cxnSp>
          <p:nvCxnSpPr>
            <p:cNvPr id="16" name="Elbow Connector 15">
              <a:extLst>
                <a:ext uri="{FF2B5EF4-FFF2-40B4-BE49-F238E27FC236}">
                  <a16:creationId xmlns:a16="http://schemas.microsoft.com/office/drawing/2014/main" id="{38BD6DEE-2119-DDDA-ED90-711DC47906FF}"/>
                </a:ext>
              </a:extLst>
            </p:cNvPr>
            <p:cNvCxnSpPr/>
            <p:nvPr/>
          </p:nvCxnSpPr>
          <p:spPr>
            <a:xfrm flipV="1">
              <a:off x="1910968" y="2769647"/>
              <a:ext cx="1658892" cy="436843"/>
            </a:xfrm>
            <a:prstGeom prst="bentConnector4">
              <a:avLst>
                <a:gd name="adj1" fmla="val 100039"/>
                <a:gd name="adj2" fmla="val 45344"/>
              </a:avLst>
            </a:prstGeom>
            <a:ln w="57150">
              <a:solidFill>
                <a:schemeClr val="accent2"/>
              </a:solidFill>
              <a:headEnd type="oval" w="sm" len="sm"/>
              <a:tailEnd type="none" w="lg" len="lg"/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18E35E02-7B31-605D-BC82-D3D2423ACFA8}"/>
                </a:ext>
              </a:extLst>
            </p:cNvPr>
            <p:cNvCxnSpPr>
              <a:cxnSpLocks/>
            </p:cNvCxnSpPr>
            <p:nvPr/>
          </p:nvCxnSpPr>
          <p:spPr>
            <a:xfrm>
              <a:off x="3546252" y="2760283"/>
              <a:ext cx="4032504" cy="0"/>
            </a:xfrm>
            <a:prstGeom prst="line">
              <a:avLst/>
            </a:prstGeom>
            <a:ln w="57150">
              <a:solidFill>
                <a:schemeClr val="accent2"/>
              </a:solidFill>
              <a:tailEnd type="none" w="lg" len="lg"/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Elbow Connector 17">
              <a:extLst>
                <a:ext uri="{FF2B5EF4-FFF2-40B4-BE49-F238E27FC236}">
                  <a16:creationId xmlns:a16="http://schemas.microsoft.com/office/drawing/2014/main" id="{87C2C05C-2DF5-890B-5F14-3C0A3D285CF1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7285314" y="3033611"/>
              <a:ext cx="733939" cy="187285"/>
            </a:xfrm>
            <a:prstGeom prst="bentConnector3">
              <a:avLst>
                <a:gd name="adj1" fmla="val 99835"/>
              </a:avLst>
            </a:prstGeom>
            <a:ln w="57150">
              <a:solidFill>
                <a:schemeClr val="accent2"/>
              </a:solidFill>
              <a:tailEnd type="triangle" w="med" len="med"/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Trapezoid 27">
            <a:extLst>
              <a:ext uri="{FF2B5EF4-FFF2-40B4-BE49-F238E27FC236}">
                <a16:creationId xmlns:a16="http://schemas.microsoft.com/office/drawing/2014/main" id="{CBB7A598-38A3-6EE9-3137-FA7DCD4BFDE2}"/>
              </a:ext>
            </a:extLst>
          </p:cNvPr>
          <p:cNvSpPr/>
          <p:nvPr/>
        </p:nvSpPr>
        <p:spPr>
          <a:xfrm rot="5400000">
            <a:off x="7564091" y="3537944"/>
            <a:ext cx="598172" cy="234496"/>
          </a:xfrm>
          <a:prstGeom prst="trapezoid">
            <a:avLst>
              <a:gd name="adj" fmla="val 62818"/>
            </a:avLst>
          </a:prstGeom>
          <a:noFill/>
          <a:ln w="28575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vert270" rtlCol="0" anchor="ctr"/>
          <a:lstStyle/>
          <a:p>
            <a:pPr algn="ctr">
              <a:spcBef>
                <a:spcPts val="600"/>
              </a:spcBef>
            </a:pPr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  <a:p>
            <a:pPr algn="ctr">
              <a:spcBef>
                <a:spcPts val="600"/>
              </a:spcBef>
            </a:pPr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23B0CF9-6BE5-CD53-11E0-4B63CB2F3089}"/>
              </a:ext>
            </a:extLst>
          </p:cNvPr>
          <p:cNvSpPr txBox="1"/>
          <p:nvPr/>
        </p:nvSpPr>
        <p:spPr>
          <a:xfrm>
            <a:off x="293424" y="1063996"/>
            <a:ext cx="26399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dirty="0">
                <a:solidFill>
                  <a:schemeClr val="accent2"/>
                </a:solidFill>
                <a:latin typeface="18 VAG Rounded Light   02390" pitchFamily="2" charset="0"/>
              </a:rPr>
              <a:t>Increment PC to next instruction.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38440C0-C4D4-43EC-3E1E-97DFB5400CFF}"/>
              </a:ext>
            </a:extLst>
          </p:cNvPr>
          <p:cNvSpPr txBox="1"/>
          <p:nvPr/>
        </p:nvSpPr>
        <p:spPr>
          <a:xfrm>
            <a:off x="9804538" y="1063996"/>
            <a:ext cx="23325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dirty="0">
                <a:solidFill>
                  <a:schemeClr val="accent4"/>
                </a:solidFill>
                <a:latin typeface="18 VAG Rounded Light   02390" pitchFamily="2" charset="0"/>
              </a:rPr>
              <a:t>Write result to destination register.</a:t>
            </a:r>
          </a:p>
        </p:txBody>
      </p:sp>
      <p:sp>
        <p:nvSpPr>
          <p:cNvPr id="39" name="Trapezoid 38">
            <a:extLst>
              <a:ext uri="{FF2B5EF4-FFF2-40B4-BE49-F238E27FC236}">
                <a16:creationId xmlns:a16="http://schemas.microsoft.com/office/drawing/2014/main" id="{78306CA0-9DBF-9A49-070E-12105F094FE0}"/>
              </a:ext>
            </a:extLst>
          </p:cNvPr>
          <p:cNvSpPr/>
          <p:nvPr/>
        </p:nvSpPr>
        <p:spPr>
          <a:xfrm rot="5400000">
            <a:off x="7564091" y="4309794"/>
            <a:ext cx="598172" cy="234496"/>
          </a:xfrm>
          <a:prstGeom prst="trapezoid">
            <a:avLst>
              <a:gd name="adj" fmla="val 62818"/>
            </a:avLst>
          </a:prstGeom>
          <a:noFill/>
          <a:ln w="28575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vert270" rtlCol="0" anchor="ctr"/>
          <a:lstStyle/>
          <a:p>
            <a:pPr algn="ctr">
              <a:spcBef>
                <a:spcPts val="600"/>
              </a:spcBef>
            </a:pPr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  <a:p>
            <a:pPr algn="ctr">
              <a:spcBef>
                <a:spcPts val="600"/>
              </a:spcBef>
            </a:pPr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40" name="Trapezoid 39">
            <a:extLst>
              <a:ext uri="{FF2B5EF4-FFF2-40B4-BE49-F238E27FC236}">
                <a16:creationId xmlns:a16="http://schemas.microsoft.com/office/drawing/2014/main" id="{ED5E7B9B-D91D-08D7-26A8-D4B29CAF35F3}"/>
              </a:ext>
            </a:extLst>
          </p:cNvPr>
          <p:cNvSpPr/>
          <p:nvPr/>
        </p:nvSpPr>
        <p:spPr>
          <a:xfrm rot="5400000">
            <a:off x="630315" y="3510125"/>
            <a:ext cx="823357" cy="267680"/>
          </a:xfrm>
          <a:prstGeom prst="trapezoid">
            <a:avLst>
              <a:gd name="adj" fmla="val 85591"/>
            </a:avLst>
          </a:prstGeom>
          <a:noFill/>
          <a:ln w="28575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vert270" rtlCol="0" anchor="ctr"/>
          <a:lstStyle/>
          <a:p>
            <a:pPr algn="ctr">
              <a:spcBef>
                <a:spcPts val="600"/>
              </a:spcBef>
            </a:pPr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  <a:p>
            <a:pPr algn="ctr">
              <a:spcBef>
                <a:spcPts val="600"/>
              </a:spcBef>
            </a:pPr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DD0080F0-D1CF-C989-3CE0-565222553FF4}"/>
              </a:ext>
            </a:extLst>
          </p:cNvPr>
          <p:cNvGrpSpPr/>
          <p:nvPr/>
        </p:nvGrpSpPr>
        <p:grpSpPr>
          <a:xfrm>
            <a:off x="7709119" y="3492839"/>
            <a:ext cx="575756" cy="173786"/>
            <a:chOff x="7709119" y="3492839"/>
            <a:chExt cx="575756" cy="173786"/>
          </a:xfrm>
        </p:grpSpPr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3B403547-8024-D528-BE55-F8D0A72FFA27}"/>
                </a:ext>
              </a:extLst>
            </p:cNvPr>
            <p:cNvCxnSpPr>
              <a:cxnSpLocks/>
            </p:cNvCxnSpPr>
            <p:nvPr/>
          </p:nvCxnSpPr>
          <p:spPr>
            <a:xfrm>
              <a:off x="7983123" y="3661650"/>
              <a:ext cx="301752" cy="1490"/>
            </a:xfrm>
            <a:prstGeom prst="straightConnector1">
              <a:avLst/>
            </a:prstGeom>
            <a:ln w="57150">
              <a:solidFill>
                <a:schemeClr val="accent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2C05D947-D72A-2E3A-1657-E8EFC18B085B}"/>
                </a:ext>
              </a:extLst>
            </p:cNvPr>
            <p:cNvSpPr/>
            <p:nvPr/>
          </p:nvSpPr>
          <p:spPr>
            <a:xfrm>
              <a:off x="7709119" y="3492839"/>
              <a:ext cx="310910" cy="173786"/>
            </a:xfrm>
            <a:custGeom>
              <a:avLst/>
              <a:gdLst>
                <a:gd name="connsiteX0" fmla="*/ 0 w 532436"/>
                <a:gd name="connsiteY0" fmla="*/ 0 h 219937"/>
                <a:gd name="connsiteX1" fmla="*/ 57874 w 532436"/>
                <a:gd name="connsiteY1" fmla="*/ 23150 h 219937"/>
                <a:gd name="connsiteX2" fmla="*/ 127322 w 532436"/>
                <a:gd name="connsiteY2" fmla="*/ 34724 h 219937"/>
                <a:gd name="connsiteX3" fmla="*/ 208344 w 532436"/>
                <a:gd name="connsiteY3" fmla="*/ 57874 h 219937"/>
                <a:gd name="connsiteX4" fmla="*/ 231494 w 532436"/>
                <a:gd name="connsiteY4" fmla="*/ 81023 h 219937"/>
                <a:gd name="connsiteX5" fmla="*/ 300942 w 532436"/>
                <a:gd name="connsiteY5" fmla="*/ 127322 h 219937"/>
                <a:gd name="connsiteX6" fmla="*/ 324091 w 532436"/>
                <a:gd name="connsiteY6" fmla="*/ 162046 h 219937"/>
                <a:gd name="connsiteX7" fmla="*/ 393539 w 532436"/>
                <a:gd name="connsiteY7" fmla="*/ 185195 h 219937"/>
                <a:gd name="connsiteX8" fmla="*/ 416689 w 532436"/>
                <a:gd name="connsiteY8" fmla="*/ 208345 h 219937"/>
                <a:gd name="connsiteX9" fmla="*/ 497712 w 532436"/>
                <a:gd name="connsiteY9" fmla="*/ 208345 h 219937"/>
                <a:gd name="connsiteX10" fmla="*/ 532436 w 532436"/>
                <a:gd name="connsiteY10" fmla="*/ 173621 h 219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32436" h="219937">
                  <a:moveTo>
                    <a:pt x="0" y="0"/>
                  </a:moveTo>
                  <a:cubicBezTo>
                    <a:pt x="19291" y="7717"/>
                    <a:pt x="37829" y="17683"/>
                    <a:pt x="57874" y="23150"/>
                  </a:cubicBezTo>
                  <a:cubicBezTo>
                    <a:pt x="80516" y="29325"/>
                    <a:pt x="104309" y="30121"/>
                    <a:pt x="127322" y="34724"/>
                  </a:cubicBezTo>
                  <a:cubicBezTo>
                    <a:pt x="163652" y="41990"/>
                    <a:pt x="175252" y="46843"/>
                    <a:pt x="208344" y="57874"/>
                  </a:cubicBezTo>
                  <a:cubicBezTo>
                    <a:pt x="216061" y="65590"/>
                    <a:pt x="222764" y="74475"/>
                    <a:pt x="231494" y="81023"/>
                  </a:cubicBezTo>
                  <a:cubicBezTo>
                    <a:pt x="253752" y="97716"/>
                    <a:pt x="300942" y="127322"/>
                    <a:pt x="300942" y="127322"/>
                  </a:cubicBezTo>
                  <a:cubicBezTo>
                    <a:pt x="308658" y="138897"/>
                    <a:pt x="312295" y="154673"/>
                    <a:pt x="324091" y="162046"/>
                  </a:cubicBezTo>
                  <a:cubicBezTo>
                    <a:pt x="344783" y="174979"/>
                    <a:pt x="393539" y="185195"/>
                    <a:pt x="393539" y="185195"/>
                  </a:cubicBezTo>
                  <a:cubicBezTo>
                    <a:pt x="401256" y="192912"/>
                    <a:pt x="407331" y="202730"/>
                    <a:pt x="416689" y="208345"/>
                  </a:cubicBezTo>
                  <a:cubicBezTo>
                    <a:pt x="450875" y="228856"/>
                    <a:pt x="459955" y="217784"/>
                    <a:pt x="497712" y="208345"/>
                  </a:cubicBezTo>
                  <a:lnTo>
                    <a:pt x="532436" y="173621"/>
                  </a:lnTo>
                </a:path>
              </a:pathLst>
            </a:custGeom>
            <a:noFill/>
            <a:ln w="57150">
              <a:solidFill>
                <a:schemeClr val="accent1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7" name="Elbow Connector 6">
            <a:extLst>
              <a:ext uri="{FF2B5EF4-FFF2-40B4-BE49-F238E27FC236}">
                <a16:creationId xmlns:a16="http://schemas.microsoft.com/office/drawing/2014/main" id="{2731F4FB-ACFE-68E1-F31E-1595CDC99DF5}"/>
              </a:ext>
            </a:extLst>
          </p:cNvPr>
          <p:cNvCxnSpPr>
            <a:cxnSpLocks/>
          </p:cNvCxnSpPr>
          <p:nvPr/>
        </p:nvCxnSpPr>
        <p:spPr>
          <a:xfrm flipV="1">
            <a:off x="8833634" y="3382107"/>
            <a:ext cx="1709928" cy="594360"/>
          </a:xfrm>
          <a:prstGeom prst="bentConnector3">
            <a:avLst>
              <a:gd name="adj1" fmla="val 6354"/>
            </a:avLst>
          </a:prstGeom>
          <a:ln w="63500">
            <a:solidFill>
              <a:schemeClr val="accent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4AAFB8A-BF6B-FBC5-BAD8-AC231C90AE2B}"/>
              </a:ext>
            </a:extLst>
          </p:cNvPr>
          <p:cNvSpPr txBox="1"/>
          <p:nvPr/>
        </p:nvSpPr>
        <p:spPr>
          <a:xfrm>
            <a:off x="3302715" y="3211102"/>
            <a:ext cx="1119217" cy="8053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Bef>
                <a:spcPts val="800"/>
              </a:spcBef>
            </a:pPr>
            <a:r>
              <a:rPr lang="en-US" sz="11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inst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[11:7]</a:t>
            </a:r>
          </a:p>
          <a:p>
            <a:pPr algn="l">
              <a:spcBef>
                <a:spcPts val="800"/>
              </a:spcBef>
            </a:pPr>
            <a:r>
              <a:rPr lang="en-US" sz="11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inst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[19:15]</a:t>
            </a:r>
          </a:p>
          <a:p>
            <a:pPr algn="l">
              <a:spcBef>
                <a:spcPts val="800"/>
              </a:spcBef>
            </a:pPr>
            <a:r>
              <a:rPr lang="en-US" sz="11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inst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[24:20]</a:t>
            </a:r>
          </a:p>
        </p:txBody>
      </p:sp>
      <p:grpSp>
        <p:nvGrpSpPr>
          <p:cNvPr id="490" name="Group 489">
            <a:extLst>
              <a:ext uri="{FF2B5EF4-FFF2-40B4-BE49-F238E27FC236}">
                <a16:creationId xmlns:a16="http://schemas.microsoft.com/office/drawing/2014/main" id="{AA9DB575-D50E-0787-E6E8-42A9B0BE55E1}"/>
              </a:ext>
            </a:extLst>
          </p:cNvPr>
          <p:cNvGrpSpPr/>
          <p:nvPr/>
        </p:nvGrpSpPr>
        <p:grpSpPr>
          <a:xfrm>
            <a:off x="7694555" y="4427043"/>
            <a:ext cx="599285" cy="120728"/>
            <a:chOff x="7694555" y="4427043"/>
            <a:chExt cx="599285" cy="120728"/>
          </a:xfrm>
        </p:grpSpPr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A56F2BA7-89B1-712D-92FD-C552BDDE3D1E}"/>
                </a:ext>
              </a:extLst>
            </p:cNvPr>
            <p:cNvCxnSpPr>
              <a:cxnSpLocks/>
            </p:cNvCxnSpPr>
            <p:nvPr/>
          </p:nvCxnSpPr>
          <p:spPr>
            <a:xfrm>
              <a:off x="7992088" y="4427043"/>
              <a:ext cx="301752" cy="1490"/>
            </a:xfrm>
            <a:prstGeom prst="straightConnector1">
              <a:avLst/>
            </a:prstGeom>
            <a:ln w="57150">
              <a:solidFill>
                <a:schemeClr val="accent5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7BB52F45-54E5-ACE9-7652-44374F13AE97}"/>
                </a:ext>
              </a:extLst>
            </p:cNvPr>
            <p:cNvSpPr/>
            <p:nvPr/>
          </p:nvSpPr>
          <p:spPr>
            <a:xfrm>
              <a:off x="7694555" y="4433106"/>
              <a:ext cx="405114" cy="114665"/>
            </a:xfrm>
            <a:custGeom>
              <a:avLst/>
              <a:gdLst>
                <a:gd name="connsiteX0" fmla="*/ 0 w 405114"/>
                <a:gd name="connsiteY0" fmla="*/ 150471 h 162045"/>
                <a:gd name="connsiteX1" fmla="*/ 57873 w 405114"/>
                <a:gd name="connsiteY1" fmla="*/ 162045 h 162045"/>
                <a:gd name="connsiteX2" fmla="*/ 104172 w 405114"/>
                <a:gd name="connsiteY2" fmla="*/ 150471 h 162045"/>
                <a:gd name="connsiteX3" fmla="*/ 208344 w 405114"/>
                <a:gd name="connsiteY3" fmla="*/ 92597 h 162045"/>
                <a:gd name="connsiteX4" fmla="*/ 254643 w 405114"/>
                <a:gd name="connsiteY4" fmla="*/ 46298 h 162045"/>
                <a:gd name="connsiteX5" fmla="*/ 358815 w 405114"/>
                <a:gd name="connsiteY5" fmla="*/ 0 h 162045"/>
                <a:gd name="connsiteX6" fmla="*/ 405114 w 405114"/>
                <a:gd name="connsiteY6" fmla="*/ 0 h 162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5114" h="162045">
                  <a:moveTo>
                    <a:pt x="0" y="150471"/>
                  </a:moveTo>
                  <a:cubicBezTo>
                    <a:pt x="19291" y="154329"/>
                    <a:pt x="38200" y="162045"/>
                    <a:pt x="57873" y="162045"/>
                  </a:cubicBezTo>
                  <a:cubicBezTo>
                    <a:pt x="73781" y="162045"/>
                    <a:pt x="88876" y="154841"/>
                    <a:pt x="104172" y="150471"/>
                  </a:cubicBezTo>
                  <a:cubicBezTo>
                    <a:pt x="144925" y="138827"/>
                    <a:pt x="175184" y="125757"/>
                    <a:pt x="208344" y="92597"/>
                  </a:cubicBezTo>
                  <a:cubicBezTo>
                    <a:pt x="223777" y="77164"/>
                    <a:pt x="236483" y="58405"/>
                    <a:pt x="254643" y="46298"/>
                  </a:cubicBezTo>
                  <a:cubicBezTo>
                    <a:pt x="286113" y="25318"/>
                    <a:pt x="317492" y="0"/>
                    <a:pt x="358815" y="0"/>
                  </a:cubicBezTo>
                  <a:lnTo>
                    <a:pt x="405114" y="0"/>
                  </a:lnTo>
                </a:path>
              </a:pathLst>
            </a:custGeom>
            <a:noFill/>
            <a:ln w="57150">
              <a:solidFill>
                <a:schemeClr val="accent5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06" name="Group 505">
            <a:extLst>
              <a:ext uri="{FF2B5EF4-FFF2-40B4-BE49-F238E27FC236}">
                <a16:creationId xmlns:a16="http://schemas.microsoft.com/office/drawing/2014/main" id="{CC64648A-6D5D-B8CE-4472-D2958316914F}"/>
              </a:ext>
            </a:extLst>
          </p:cNvPr>
          <p:cNvGrpSpPr/>
          <p:nvPr/>
        </p:nvGrpSpPr>
        <p:grpSpPr>
          <a:xfrm>
            <a:off x="3062789" y="3429000"/>
            <a:ext cx="4683140" cy="2108511"/>
            <a:chOff x="3062789" y="3429000"/>
            <a:chExt cx="4683140" cy="2108511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AC9280C9-8705-FE31-A29B-92D0A180BEB1}"/>
                </a:ext>
              </a:extLst>
            </p:cNvPr>
            <p:cNvGrpSpPr/>
            <p:nvPr/>
          </p:nvGrpSpPr>
          <p:grpSpPr>
            <a:xfrm>
              <a:off x="3191225" y="3962069"/>
              <a:ext cx="4554704" cy="1575442"/>
              <a:chOff x="3191225" y="3962068"/>
              <a:chExt cx="4554704" cy="1575442"/>
            </a:xfrm>
          </p:grpSpPr>
          <p:cxnSp>
            <p:nvCxnSpPr>
              <p:cNvPr id="53" name="Straight Arrow Connector 52">
                <a:extLst>
                  <a:ext uri="{FF2B5EF4-FFF2-40B4-BE49-F238E27FC236}">
                    <a16:creationId xmlns:a16="http://schemas.microsoft.com/office/drawing/2014/main" id="{6859A7D4-4B41-753B-AED5-CEF0F7A4A572}"/>
                  </a:ext>
                </a:extLst>
              </p:cNvPr>
              <p:cNvCxnSpPr/>
              <p:nvPr/>
            </p:nvCxnSpPr>
            <p:spPr>
              <a:xfrm>
                <a:off x="3193946" y="3962068"/>
                <a:ext cx="0" cy="1575442"/>
              </a:xfrm>
              <a:prstGeom prst="straightConnector1">
                <a:avLst/>
              </a:prstGeom>
              <a:ln w="57150">
                <a:solidFill>
                  <a:schemeClr val="accent5"/>
                </a:solidFill>
                <a:headEnd type="oval" w="sm" len="sm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Arrow Connector 53">
                <a:extLst>
                  <a:ext uri="{FF2B5EF4-FFF2-40B4-BE49-F238E27FC236}">
                    <a16:creationId xmlns:a16="http://schemas.microsoft.com/office/drawing/2014/main" id="{927A43FC-A6AE-A936-4E54-5BB5FA7ED24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91225" y="5015025"/>
                <a:ext cx="932688" cy="0"/>
              </a:xfrm>
              <a:prstGeom prst="straightConnector1">
                <a:avLst/>
              </a:prstGeom>
              <a:ln w="57150">
                <a:solidFill>
                  <a:schemeClr val="accent5"/>
                </a:solidFill>
                <a:headEnd type="oval" w="sm" len="sm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Elbow Connector 54">
                <a:extLst>
                  <a:ext uri="{FF2B5EF4-FFF2-40B4-BE49-F238E27FC236}">
                    <a16:creationId xmlns:a16="http://schemas.microsoft.com/office/drawing/2014/main" id="{D996A961-72CD-DFEA-01EB-1A7467C251EB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H="1">
                <a:off x="4808959" y="4530234"/>
                <a:ext cx="2936970" cy="596712"/>
              </a:xfrm>
              <a:prstGeom prst="bentConnector3">
                <a:avLst>
                  <a:gd name="adj1" fmla="val 92537"/>
                </a:avLst>
              </a:prstGeom>
              <a:ln w="57150">
                <a:solidFill>
                  <a:schemeClr val="accent5"/>
                </a:solidFill>
                <a:tailEnd type="triangl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05" name="Elbow Connector 504">
              <a:extLst>
                <a:ext uri="{FF2B5EF4-FFF2-40B4-BE49-F238E27FC236}">
                  <a16:creationId xmlns:a16="http://schemas.microsoft.com/office/drawing/2014/main" id="{8F2828D2-EC47-DC05-ACC6-4712B8A6963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62789" y="3429000"/>
              <a:ext cx="1765694" cy="524103"/>
            </a:xfrm>
            <a:prstGeom prst="bentConnector3">
              <a:avLst>
                <a:gd name="adj1" fmla="val 17967"/>
              </a:avLst>
            </a:prstGeom>
            <a:ln w="57150">
              <a:solidFill>
                <a:schemeClr val="accent5"/>
              </a:solidFill>
              <a:headEnd w="sm" len="sm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9F673E0C-CB34-184C-F312-F95BA0037BBE}"/>
              </a:ext>
            </a:extLst>
          </p:cNvPr>
          <p:cNvGrpSpPr/>
          <p:nvPr/>
        </p:nvGrpSpPr>
        <p:grpSpPr>
          <a:xfrm>
            <a:off x="668759" y="2260284"/>
            <a:ext cx="2699311" cy="1670895"/>
            <a:chOff x="668759" y="2260284"/>
            <a:chExt cx="2699311" cy="1670895"/>
          </a:xfrm>
        </p:grpSpPr>
        <p:grpSp>
          <p:nvGrpSpPr>
            <p:cNvPr id="177" name="Group 176">
              <a:extLst>
                <a:ext uri="{FF2B5EF4-FFF2-40B4-BE49-F238E27FC236}">
                  <a16:creationId xmlns:a16="http://schemas.microsoft.com/office/drawing/2014/main" id="{29A7A7E1-099C-D965-1DD5-209275019FDD}"/>
                </a:ext>
              </a:extLst>
            </p:cNvPr>
            <p:cNvGrpSpPr/>
            <p:nvPr/>
          </p:nvGrpSpPr>
          <p:grpSpPr>
            <a:xfrm>
              <a:off x="668759" y="2260284"/>
              <a:ext cx="2699311" cy="1670895"/>
              <a:chOff x="668759" y="2260284"/>
              <a:chExt cx="2699311" cy="1670895"/>
            </a:xfrm>
          </p:grpSpPr>
          <p:sp>
            <p:nvSpPr>
              <p:cNvPr id="179" name="TextBox 178">
                <a:extLst>
                  <a:ext uri="{FF2B5EF4-FFF2-40B4-BE49-F238E27FC236}">
                    <a16:creationId xmlns:a16="http://schemas.microsoft.com/office/drawing/2014/main" id="{5AC57104-93C2-83D2-A26D-7B18F104DA23}"/>
                  </a:ext>
                </a:extLst>
              </p:cNvPr>
              <p:cNvSpPr txBox="1"/>
              <p:nvPr/>
            </p:nvSpPr>
            <p:spPr>
              <a:xfrm>
                <a:off x="1733676" y="3669569"/>
                <a:ext cx="35458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0" 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+mn-ea"/>
                    <a:cs typeface="Courier New" panose="02070309020205020404" pitchFamily="49" charset="0"/>
                  </a:rPr>
                  <a:t>pc</a:t>
                </a:r>
                <a:endParaRPr lang="en-US" sz="2000" dirty="0">
                  <a:solidFill>
                    <a:schemeClr val="bg1"/>
                  </a:solidFill>
                  <a:latin typeface="18 VAG Rounded Light   02390" pitchFamily="2" charset="0"/>
                </a:endParaRPr>
              </a:p>
            </p:txBody>
          </p:sp>
          <p:grpSp>
            <p:nvGrpSpPr>
              <p:cNvPr id="181" name="Group 180">
                <a:extLst>
                  <a:ext uri="{FF2B5EF4-FFF2-40B4-BE49-F238E27FC236}">
                    <a16:creationId xmlns:a16="http://schemas.microsoft.com/office/drawing/2014/main" id="{E9D1D0FA-0375-E15C-8EA7-5ABCE99296D5}"/>
                  </a:ext>
                </a:extLst>
              </p:cNvPr>
              <p:cNvGrpSpPr/>
              <p:nvPr/>
            </p:nvGrpSpPr>
            <p:grpSpPr>
              <a:xfrm>
                <a:off x="668759" y="2260284"/>
                <a:ext cx="2699311" cy="1409285"/>
                <a:chOff x="668759" y="2260284"/>
                <a:chExt cx="2699311" cy="1409285"/>
              </a:xfrm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</p:grpSpPr>
            <p:grpSp>
              <p:nvGrpSpPr>
                <p:cNvPr id="183" name="Group 182">
                  <a:extLst>
                    <a:ext uri="{FF2B5EF4-FFF2-40B4-BE49-F238E27FC236}">
                      <a16:creationId xmlns:a16="http://schemas.microsoft.com/office/drawing/2014/main" id="{0867C412-2F83-0487-A345-D1D5EF87AD48}"/>
                    </a:ext>
                  </a:extLst>
                </p:cNvPr>
                <p:cNvGrpSpPr/>
                <p:nvPr/>
              </p:nvGrpSpPr>
              <p:grpSpPr>
                <a:xfrm>
                  <a:off x="668759" y="2260284"/>
                  <a:ext cx="2699311" cy="1409285"/>
                  <a:chOff x="668759" y="2260284"/>
                  <a:chExt cx="2699311" cy="1409285"/>
                </a:xfrm>
              </p:grpSpPr>
              <p:cxnSp>
                <p:nvCxnSpPr>
                  <p:cNvPr id="186" name="Elbow Connector 185">
                    <a:extLst>
                      <a:ext uri="{FF2B5EF4-FFF2-40B4-BE49-F238E27FC236}">
                        <a16:creationId xmlns:a16="http://schemas.microsoft.com/office/drawing/2014/main" id="{8AD08C62-00DE-0245-758D-876DB7A08F6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 flipH="1">
                    <a:off x="191279" y="2758010"/>
                    <a:ext cx="1230930" cy="235480"/>
                  </a:xfrm>
                  <a:prstGeom prst="bentConnector2">
                    <a:avLst/>
                  </a:prstGeom>
                  <a:ln w="57150">
                    <a:solidFill>
                      <a:schemeClr val="accent2"/>
                    </a:solidFill>
                    <a:tailEnd type="triangl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7" name="Straight Arrow Connector 186">
                    <a:extLst>
                      <a:ext uri="{FF2B5EF4-FFF2-40B4-BE49-F238E27FC236}">
                        <a16:creationId xmlns:a16="http://schemas.microsoft.com/office/drawing/2014/main" id="{72228489-5A0B-F9E7-0477-D0CD9F359D5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170363" y="3643964"/>
                    <a:ext cx="274320" cy="0"/>
                  </a:xfrm>
                  <a:prstGeom prst="straightConnector1">
                    <a:avLst/>
                  </a:prstGeom>
                  <a:ln w="57150">
                    <a:solidFill>
                      <a:schemeClr val="accent2"/>
                    </a:solidFill>
                    <a:tailEnd type="triangl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188" name="Group 187">
                    <a:extLst>
                      <a:ext uri="{FF2B5EF4-FFF2-40B4-BE49-F238E27FC236}">
                        <a16:creationId xmlns:a16="http://schemas.microsoft.com/office/drawing/2014/main" id="{89890168-31F1-634C-726D-6E4F5FDA9197}"/>
                      </a:ext>
                    </a:extLst>
                  </p:cNvPr>
                  <p:cNvGrpSpPr/>
                  <p:nvPr/>
                </p:nvGrpSpPr>
                <p:grpSpPr>
                  <a:xfrm>
                    <a:off x="1780532" y="2965993"/>
                    <a:ext cx="673038" cy="703576"/>
                    <a:chOff x="1780532" y="2965993"/>
                    <a:chExt cx="673038" cy="703576"/>
                  </a:xfrm>
                </p:grpSpPr>
                <p:cxnSp>
                  <p:nvCxnSpPr>
                    <p:cNvPr id="191" name="Elbow Connector 190">
                      <a:extLst>
                        <a:ext uri="{FF2B5EF4-FFF2-40B4-BE49-F238E27FC236}">
                          <a16:creationId xmlns:a16="http://schemas.microsoft.com/office/drawing/2014/main" id="{A2BDD8B9-F354-3CF1-F118-6E2C9A0216B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5400000" flipH="1" flipV="1">
                      <a:off x="1830481" y="3046480"/>
                      <a:ext cx="703576" cy="542602"/>
                    </a:xfrm>
                    <a:prstGeom prst="bentConnector3">
                      <a:avLst>
                        <a:gd name="adj1" fmla="val 100542"/>
                      </a:avLst>
                    </a:prstGeom>
                    <a:ln w="57150">
                      <a:solidFill>
                        <a:schemeClr val="accent2"/>
                      </a:solidFill>
                      <a:headEnd type="oval" w="sm" len="sm"/>
                      <a:tailEnd type="triangle" w="med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56" name="Straight Connector 255">
                      <a:extLst>
                        <a:ext uri="{FF2B5EF4-FFF2-40B4-BE49-F238E27FC236}">
                          <a16:creationId xmlns:a16="http://schemas.microsoft.com/office/drawing/2014/main" id="{2A033013-748E-BAAB-EE60-BBFDA8CFFF0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780532" y="3655540"/>
                      <a:ext cx="130436" cy="0"/>
                    </a:xfrm>
                    <a:prstGeom prst="line">
                      <a:avLst/>
                    </a:prstGeom>
                    <a:ln w="57150">
                      <a:solidFill>
                        <a:schemeClr val="accent2"/>
                      </a:solidFill>
                      <a:tailEnd type="none" w="lg" len="lg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189" name="Straight Connector 188">
                    <a:extLst>
                      <a:ext uri="{FF2B5EF4-FFF2-40B4-BE49-F238E27FC236}">
                        <a16:creationId xmlns:a16="http://schemas.microsoft.com/office/drawing/2014/main" id="{3EC0AE04-3662-F208-DBD5-B160CBC2F69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668759" y="2260284"/>
                    <a:ext cx="2697480" cy="1985"/>
                  </a:xfrm>
                  <a:prstGeom prst="line">
                    <a:avLst/>
                  </a:prstGeom>
                  <a:ln w="57150">
                    <a:solidFill>
                      <a:schemeClr val="accent2"/>
                    </a:solidFill>
                    <a:headEnd w="sm" len="sm"/>
                    <a:tailEnd type="none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0" name="Elbow Connector 189">
                    <a:extLst>
                      <a:ext uri="{FF2B5EF4-FFF2-40B4-BE49-F238E27FC236}">
                        <a16:creationId xmlns:a16="http://schemas.microsoft.com/office/drawing/2014/main" id="{72616E5B-41D5-1CC0-F052-1C10498D15A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400000" flipH="1" flipV="1">
                    <a:off x="2993946" y="2363686"/>
                    <a:ext cx="477525" cy="270723"/>
                  </a:xfrm>
                  <a:prstGeom prst="bentConnector3">
                    <a:avLst>
                      <a:gd name="adj1" fmla="val -5318"/>
                    </a:avLst>
                  </a:prstGeom>
                  <a:ln w="57150">
                    <a:solidFill>
                      <a:schemeClr val="accent2"/>
                    </a:solidFill>
                    <a:headEnd w="sm" len="sm"/>
                    <a:tailEnd type="oval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85" name="Freeform 184">
                  <a:extLst>
                    <a:ext uri="{FF2B5EF4-FFF2-40B4-BE49-F238E27FC236}">
                      <a16:creationId xmlns:a16="http://schemas.microsoft.com/office/drawing/2014/main" id="{737617F3-A494-7F4C-35BB-EDC832D4EA2E}"/>
                    </a:ext>
                  </a:extLst>
                </p:cNvPr>
                <p:cNvSpPr/>
                <p:nvPr/>
              </p:nvSpPr>
              <p:spPr>
                <a:xfrm flipV="1">
                  <a:off x="881793" y="3462503"/>
                  <a:ext cx="405114" cy="183691"/>
                </a:xfrm>
                <a:custGeom>
                  <a:avLst/>
                  <a:gdLst>
                    <a:gd name="connsiteX0" fmla="*/ 0 w 405114"/>
                    <a:gd name="connsiteY0" fmla="*/ 150471 h 162045"/>
                    <a:gd name="connsiteX1" fmla="*/ 57873 w 405114"/>
                    <a:gd name="connsiteY1" fmla="*/ 162045 h 162045"/>
                    <a:gd name="connsiteX2" fmla="*/ 104172 w 405114"/>
                    <a:gd name="connsiteY2" fmla="*/ 150471 h 162045"/>
                    <a:gd name="connsiteX3" fmla="*/ 208344 w 405114"/>
                    <a:gd name="connsiteY3" fmla="*/ 92597 h 162045"/>
                    <a:gd name="connsiteX4" fmla="*/ 254643 w 405114"/>
                    <a:gd name="connsiteY4" fmla="*/ 46298 h 162045"/>
                    <a:gd name="connsiteX5" fmla="*/ 358815 w 405114"/>
                    <a:gd name="connsiteY5" fmla="*/ 0 h 162045"/>
                    <a:gd name="connsiteX6" fmla="*/ 405114 w 405114"/>
                    <a:gd name="connsiteY6" fmla="*/ 0 h 1620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05114" h="162045">
                      <a:moveTo>
                        <a:pt x="0" y="150471"/>
                      </a:moveTo>
                      <a:cubicBezTo>
                        <a:pt x="19291" y="154329"/>
                        <a:pt x="38200" y="162045"/>
                        <a:pt x="57873" y="162045"/>
                      </a:cubicBezTo>
                      <a:cubicBezTo>
                        <a:pt x="73781" y="162045"/>
                        <a:pt x="88876" y="154841"/>
                        <a:pt x="104172" y="150471"/>
                      </a:cubicBezTo>
                      <a:cubicBezTo>
                        <a:pt x="144925" y="138827"/>
                        <a:pt x="175184" y="125757"/>
                        <a:pt x="208344" y="92597"/>
                      </a:cubicBezTo>
                      <a:cubicBezTo>
                        <a:pt x="223777" y="77164"/>
                        <a:pt x="236483" y="58405"/>
                        <a:pt x="254643" y="46298"/>
                      </a:cubicBezTo>
                      <a:cubicBezTo>
                        <a:pt x="286113" y="25318"/>
                        <a:pt x="317492" y="0"/>
                        <a:pt x="358815" y="0"/>
                      </a:cubicBezTo>
                      <a:lnTo>
                        <a:pt x="405114" y="0"/>
                      </a:lnTo>
                    </a:path>
                  </a:pathLst>
                </a:custGeom>
                <a:noFill/>
                <a:ln w="57150">
                  <a:solidFill>
                    <a:schemeClr val="accent2"/>
                  </a:solidFill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82" name="TextBox 181">
                <a:extLst>
                  <a:ext uri="{FF2B5EF4-FFF2-40B4-BE49-F238E27FC236}">
                    <a16:creationId xmlns:a16="http://schemas.microsoft.com/office/drawing/2014/main" id="{AF8FF394-17DA-F32D-2465-0303BAECD2D8}"/>
                  </a:ext>
                </a:extLst>
              </p:cNvPr>
              <p:cNvSpPr txBox="1"/>
              <p:nvPr/>
            </p:nvSpPr>
            <p:spPr>
              <a:xfrm>
                <a:off x="1733676" y="3669569"/>
                <a:ext cx="35458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0" 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2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+mn-ea"/>
                    <a:cs typeface="Courier New" panose="02070309020205020404" pitchFamily="49" charset="0"/>
                  </a:rPr>
                  <a:t>pc</a:t>
                </a:r>
                <a:endParaRPr lang="en-US" sz="2000" dirty="0">
                  <a:solidFill>
                    <a:schemeClr val="accent2"/>
                  </a:solidFill>
                  <a:latin typeface="18 VAG Rounded Light   02390" pitchFamily="2" charset="0"/>
                </a:endParaRPr>
              </a:p>
            </p:txBody>
          </p:sp>
        </p:grpSp>
        <p:cxnSp>
          <p:nvCxnSpPr>
            <p:cNvPr id="178" name="Straight Arrow Connector 177">
              <a:extLst>
                <a:ext uri="{FF2B5EF4-FFF2-40B4-BE49-F238E27FC236}">
                  <a16:creationId xmlns:a16="http://schemas.microsoft.com/office/drawing/2014/main" id="{50DF4B95-0892-575C-1A48-4C5BA0CFF67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72305" y="3654124"/>
              <a:ext cx="365760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 w="med" len="med"/>
            </a:ln>
            <a:effectLst>
              <a:glow rad="381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41A49667-0EB6-6D29-7049-E2B096D6A526}"/>
              </a:ext>
            </a:extLst>
          </p:cNvPr>
          <p:cNvSpPr txBox="1"/>
          <p:nvPr/>
        </p:nvSpPr>
        <p:spPr>
          <a:xfrm>
            <a:off x="3131237" y="4777354"/>
            <a:ext cx="103425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en-US" sz="110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inst</a:t>
            </a:r>
            <a:r>
              <a:rPr kumimoji="0" lang="en-US" sz="11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[31:7]</a:t>
            </a:r>
            <a:endParaRPr lang="en-US" sz="2000" dirty="0">
              <a:solidFill>
                <a:schemeClr val="bg1"/>
              </a:solidFill>
              <a:latin typeface="18 VAG Rounded Light   02390" pitchFamily="2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80CE1A0-9074-E400-7BB4-53A7B592BCA4}"/>
              </a:ext>
            </a:extLst>
          </p:cNvPr>
          <p:cNvGrpSpPr/>
          <p:nvPr/>
        </p:nvGrpSpPr>
        <p:grpSpPr>
          <a:xfrm>
            <a:off x="3772163" y="2375192"/>
            <a:ext cx="7370064" cy="1050473"/>
            <a:chOff x="3772163" y="2375192"/>
            <a:chExt cx="7370064" cy="1050473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83D1FC1-E260-2A73-4A51-131AEFFF04A5}"/>
                </a:ext>
              </a:extLst>
            </p:cNvPr>
            <p:cNvGrpSpPr/>
            <p:nvPr/>
          </p:nvGrpSpPr>
          <p:grpSpPr>
            <a:xfrm>
              <a:off x="3772163" y="2375192"/>
              <a:ext cx="7370064" cy="1031999"/>
              <a:chOff x="3772163" y="2375192"/>
              <a:chExt cx="7370064" cy="1031999"/>
            </a:xfrm>
            <a:effectLst>
              <a:glow rad="101600">
                <a:srgbClr val="011223">
                  <a:alpha val="75938"/>
                </a:srgbClr>
              </a:glow>
            </a:effectLst>
          </p:grpSpPr>
          <p:cxnSp>
            <p:nvCxnSpPr>
              <p:cNvPr id="15" name="Elbow Connector 14">
                <a:extLst>
                  <a:ext uri="{FF2B5EF4-FFF2-40B4-BE49-F238E27FC236}">
                    <a16:creationId xmlns:a16="http://schemas.microsoft.com/office/drawing/2014/main" id="{4A62AA1F-4EB6-EB82-B7F9-4A4C62D116EE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3970539" y="2216906"/>
                <a:ext cx="657210" cy="993002"/>
              </a:xfrm>
              <a:prstGeom prst="bentConnector2">
                <a:avLst/>
              </a:prstGeom>
              <a:ln w="57150">
                <a:solidFill>
                  <a:schemeClr val="accent4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4A553723-E6AC-9D35-BAA2-6466BA75AD31}"/>
                  </a:ext>
                </a:extLst>
              </p:cNvPr>
              <p:cNvCxnSpPr/>
              <p:nvPr/>
            </p:nvCxnSpPr>
            <p:spPr>
              <a:xfrm>
                <a:off x="3772163" y="2384802"/>
                <a:ext cx="7370064" cy="0"/>
              </a:xfrm>
              <a:prstGeom prst="line">
                <a:avLst/>
              </a:prstGeom>
              <a:ln w="57150">
                <a:solidFill>
                  <a:schemeClr val="accent4"/>
                </a:solidFill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Elbow Connector 19">
                <a:extLst>
                  <a:ext uri="{FF2B5EF4-FFF2-40B4-BE49-F238E27FC236}">
                    <a16:creationId xmlns:a16="http://schemas.microsoft.com/office/drawing/2014/main" id="{066B0775-AD78-A1B4-E1E0-B1F24D02CC9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817058" y="2375192"/>
                <a:ext cx="320293" cy="1031999"/>
              </a:xfrm>
              <a:prstGeom prst="bentConnector2">
                <a:avLst/>
              </a:prstGeom>
              <a:ln w="57150">
                <a:solidFill>
                  <a:schemeClr val="accent4"/>
                </a:solidFill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60177967-83B4-560F-3957-8606A12161C4}"/>
                </a:ext>
              </a:extLst>
            </p:cNvPr>
            <p:cNvSpPr/>
            <p:nvPr/>
          </p:nvSpPr>
          <p:spPr>
            <a:xfrm>
              <a:off x="10485120" y="3403600"/>
              <a:ext cx="416560" cy="22065"/>
            </a:xfrm>
            <a:custGeom>
              <a:avLst/>
              <a:gdLst>
                <a:gd name="connsiteX0" fmla="*/ 0 w 416560"/>
                <a:gd name="connsiteY0" fmla="*/ 10160 h 22065"/>
                <a:gd name="connsiteX1" fmla="*/ 264160 w 416560"/>
                <a:gd name="connsiteY1" fmla="*/ 10160 h 22065"/>
                <a:gd name="connsiteX2" fmla="*/ 365760 w 416560"/>
                <a:gd name="connsiteY2" fmla="*/ 20320 h 22065"/>
                <a:gd name="connsiteX3" fmla="*/ 416560 w 416560"/>
                <a:gd name="connsiteY3" fmla="*/ 0 h 22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6560" h="22065">
                  <a:moveTo>
                    <a:pt x="0" y="10160"/>
                  </a:moveTo>
                  <a:cubicBezTo>
                    <a:pt x="133935" y="36947"/>
                    <a:pt x="-21356" y="10160"/>
                    <a:pt x="264160" y="10160"/>
                  </a:cubicBezTo>
                  <a:cubicBezTo>
                    <a:pt x="298196" y="10160"/>
                    <a:pt x="331893" y="16933"/>
                    <a:pt x="365760" y="20320"/>
                  </a:cubicBezTo>
                  <a:cubicBezTo>
                    <a:pt x="411046" y="8998"/>
                    <a:pt x="396526" y="20034"/>
                    <a:pt x="416560" y="0"/>
                  </a:cubicBezTo>
                </a:path>
              </a:pathLst>
            </a:custGeom>
            <a:noFill/>
            <a:ln w="57150">
              <a:solidFill>
                <a:schemeClr val="accent4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A287FDF6-D54E-C449-EFBC-28220FF4A6F4}"/>
              </a:ext>
            </a:extLst>
          </p:cNvPr>
          <p:cNvSpPr txBox="1"/>
          <p:nvPr/>
        </p:nvSpPr>
        <p:spPr>
          <a:xfrm>
            <a:off x="8742298" y="75910"/>
            <a:ext cx="3143810" cy="7340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9525" marR="0" lvl="1" algn="r" defTabSz="6858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PC = PC + 4</a:t>
            </a:r>
          </a:p>
          <a:p>
            <a:pPr marL="9525" marR="0" lvl="1" algn="r" defTabSz="6858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R[</a:t>
            </a:r>
            <a:r>
              <a:rPr lang="en-US" sz="24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rd</a:t>
            </a:r>
            <a:r>
              <a:rPr 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= PC + </a:t>
            </a:r>
            <a:r>
              <a:rPr lang="en-US" sz="24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imm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05464E1-F139-E00C-D99E-CCA4D3BAD982}"/>
              </a:ext>
            </a:extLst>
          </p:cNvPr>
          <p:cNvSpPr txBox="1"/>
          <p:nvPr/>
        </p:nvSpPr>
        <p:spPr>
          <a:xfrm>
            <a:off x="3486169" y="1063996"/>
            <a:ext cx="28312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dirty="0">
                <a:solidFill>
                  <a:schemeClr val="accent5"/>
                </a:solidFill>
                <a:latin typeface="18 VAG Rounded Light   02390" pitchFamily="2" charset="0"/>
              </a:rPr>
              <a:t>Generate </a:t>
            </a:r>
            <a:r>
              <a:rPr lang="en-US" sz="20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imm</a:t>
            </a:r>
            <a:r>
              <a:rPr lang="en-US" sz="2000" dirty="0">
                <a:solidFill>
                  <a:schemeClr val="accent5"/>
                </a:solidFill>
                <a:latin typeface="18 VAG Rounded Light   02390" pitchFamily="2" charset="0"/>
              </a:rPr>
              <a:t> with upper 20 bits. (U-format)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CD7D030-6A30-295C-3E50-EEE396292DF0}"/>
              </a:ext>
            </a:extLst>
          </p:cNvPr>
          <p:cNvSpPr txBox="1"/>
          <p:nvPr/>
        </p:nvSpPr>
        <p:spPr>
          <a:xfrm>
            <a:off x="8170665" y="1728050"/>
            <a:ext cx="2667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18 VAG Rounded Light   02390" pitchFamily="2" charset="0"/>
              </a:rPr>
              <a:t>Don’t write to memory.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B4FC401-F400-CBE8-0BEF-057E5B725F90}"/>
              </a:ext>
            </a:extLst>
          </p:cNvPr>
          <p:cNvSpPr txBox="1"/>
          <p:nvPr/>
        </p:nvSpPr>
        <p:spPr>
          <a:xfrm>
            <a:off x="1240668" y="6480818"/>
            <a:ext cx="40929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18 VAG Rounded Light   02390" pitchFamily="2" charset="0"/>
              </a:rPr>
              <a:t>(unselected data lines omitted from lighting)</a:t>
            </a:r>
          </a:p>
        </p:txBody>
      </p:sp>
      <p:grpSp>
        <p:nvGrpSpPr>
          <p:cNvPr id="489" name="Group 488">
            <a:extLst>
              <a:ext uri="{FF2B5EF4-FFF2-40B4-BE49-F238E27FC236}">
                <a16:creationId xmlns:a16="http://schemas.microsoft.com/office/drawing/2014/main" id="{9C65BEA1-CE8F-C95C-050D-C2D3F778FD20}"/>
              </a:ext>
            </a:extLst>
          </p:cNvPr>
          <p:cNvGrpSpPr/>
          <p:nvPr/>
        </p:nvGrpSpPr>
        <p:grpSpPr>
          <a:xfrm>
            <a:off x="451516" y="5516420"/>
            <a:ext cx="10447307" cy="565283"/>
            <a:chOff x="451516" y="5516420"/>
            <a:chExt cx="10447307" cy="565283"/>
          </a:xfrm>
        </p:grpSpPr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2000C3DB-EA0F-B383-7B78-CA219CC6DBC8}"/>
                </a:ext>
              </a:extLst>
            </p:cNvPr>
            <p:cNvSpPr txBox="1"/>
            <p:nvPr/>
          </p:nvSpPr>
          <p:spPr>
            <a:xfrm>
              <a:off x="7954131" y="5516420"/>
              <a:ext cx="460382" cy="5652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85000"/>
                </a:lnSpc>
              </a:pPr>
              <a:r>
                <a:rPr lang="en-US" sz="1200" dirty="0" err="1">
                  <a:solidFill>
                    <a:schemeClr val="accent3"/>
                  </a:solidFill>
                  <a:latin typeface="18 VAG Rounded Light   02390" pitchFamily="2" charset="0"/>
                </a:rPr>
                <a:t>Asel</a:t>
              </a:r>
              <a:endParaRPr lang="en-US" sz="1200" dirty="0">
                <a:solidFill>
                  <a:schemeClr val="accent3"/>
                </a:solidFill>
                <a:latin typeface="18 VAG Rounded Light   02390" pitchFamily="2" charset="0"/>
              </a:endParaRPr>
            </a:p>
            <a:p>
              <a:pPr algn="ctr">
                <a:lnSpc>
                  <a:spcPct val="85000"/>
                </a:lnSpc>
              </a:pPr>
              <a:r>
                <a:rPr lang="en-US" sz="1200" dirty="0">
                  <a:solidFill>
                    <a:schemeClr val="accent1"/>
                  </a:solidFill>
                  <a:latin typeface="18 VAG Rounded Light   02390" pitchFamily="2" charset="0"/>
                </a:rPr>
                <a:t>1</a:t>
              </a:r>
            </a:p>
            <a:p>
              <a:pPr algn="ctr">
                <a:lnSpc>
                  <a:spcPct val="85000"/>
                </a:lnSpc>
              </a:pPr>
              <a:endParaRPr lang="en-US" sz="1200" dirty="0">
                <a:solidFill>
                  <a:schemeClr val="accent3"/>
                </a:solidFill>
                <a:latin typeface="18 VAG Rounded Light   02390" pitchFamily="2" charset="0"/>
              </a:endParaRPr>
            </a:p>
          </p:txBody>
        </p: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0D0C1867-1FFD-F311-31BB-7C2A4E3DB4AD}"/>
                </a:ext>
              </a:extLst>
            </p:cNvPr>
            <p:cNvSpPr txBox="1"/>
            <p:nvPr/>
          </p:nvSpPr>
          <p:spPr>
            <a:xfrm>
              <a:off x="8421291" y="5536765"/>
              <a:ext cx="702436" cy="4609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85000"/>
                </a:lnSpc>
              </a:pPr>
              <a:r>
                <a:rPr lang="en-US" sz="1400" dirty="0" err="1">
                  <a:solidFill>
                    <a:schemeClr val="accent3"/>
                  </a:solidFill>
                  <a:latin typeface="18 VAG Rounded Light   02390" pitchFamily="2" charset="0"/>
                </a:rPr>
                <a:t>ALUSel</a:t>
              </a:r>
              <a:endParaRPr lang="en-US" sz="1400" dirty="0">
                <a:solidFill>
                  <a:schemeClr val="accent3"/>
                </a:solidFill>
                <a:latin typeface="18 VAG Rounded Light   02390" pitchFamily="2" charset="0"/>
              </a:endParaRPr>
            </a:p>
            <a:p>
              <a:pPr algn="ctr">
                <a:lnSpc>
                  <a:spcPct val="85000"/>
                </a:lnSpc>
              </a:pPr>
              <a:r>
                <a:rPr lang="en-US" sz="1400" dirty="0">
                  <a:solidFill>
                    <a:schemeClr val="accent1"/>
                  </a:solidFill>
                  <a:latin typeface="18 VAG Rounded Light   02390" pitchFamily="2" charset="0"/>
                </a:rPr>
                <a:t>Add</a:t>
              </a:r>
            </a:p>
          </p:txBody>
        </p:sp>
        <p:sp>
          <p:nvSpPr>
            <p:cNvPr id="482" name="TextBox 481">
              <a:extLst>
                <a:ext uri="{FF2B5EF4-FFF2-40B4-BE49-F238E27FC236}">
                  <a16:creationId xmlns:a16="http://schemas.microsoft.com/office/drawing/2014/main" id="{0C50DC52-0F5B-A5D9-9E37-1B1B86911C65}"/>
                </a:ext>
              </a:extLst>
            </p:cNvPr>
            <p:cNvSpPr txBox="1"/>
            <p:nvPr/>
          </p:nvSpPr>
          <p:spPr>
            <a:xfrm>
              <a:off x="451516" y="5552421"/>
              <a:ext cx="1199367" cy="5136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85000"/>
                </a:lnSpc>
              </a:pPr>
              <a:r>
                <a:rPr lang="en-US" sz="1600" dirty="0" err="1">
                  <a:solidFill>
                    <a:schemeClr val="accent3"/>
                  </a:solidFill>
                  <a:latin typeface="18 VAG Rounded Light   02390" pitchFamily="2" charset="0"/>
                </a:rPr>
                <a:t>PCSel</a:t>
              </a:r>
              <a:br>
                <a:rPr lang="en-US" sz="1600" dirty="0">
                  <a:solidFill>
                    <a:schemeClr val="accent3"/>
                  </a:solidFill>
                  <a:latin typeface="18 VAG Rounded Light   02390" pitchFamily="2" charset="0"/>
                </a:rPr>
              </a:br>
              <a:r>
                <a:rPr lang="en-US" sz="1600" dirty="0">
                  <a:solidFill>
                    <a:schemeClr val="accent2"/>
                  </a:solidFill>
                  <a:latin typeface="18 VAG Rounded Light   02390" pitchFamily="2" charset="0"/>
                </a:rPr>
                <a:t>not taken(0)</a:t>
              </a:r>
            </a:p>
          </p:txBody>
        </p:sp>
        <p:sp>
          <p:nvSpPr>
            <p:cNvPr id="483" name="TextBox 482">
              <a:extLst>
                <a:ext uri="{FF2B5EF4-FFF2-40B4-BE49-F238E27FC236}">
                  <a16:creationId xmlns:a16="http://schemas.microsoft.com/office/drawing/2014/main" id="{10C17E1C-2723-F6B2-97E8-4F2AA237F5BD}"/>
                </a:ext>
              </a:extLst>
            </p:cNvPr>
            <p:cNvSpPr txBox="1"/>
            <p:nvPr/>
          </p:nvSpPr>
          <p:spPr>
            <a:xfrm>
              <a:off x="4062897" y="5543912"/>
              <a:ext cx="817853" cy="5136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85000"/>
                </a:lnSpc>
              </a:pPr>
              <a:r>
                <a:rPr lang="en-US" sz="1600" dirty="0" err="1">
                  <a:solidFill>
                    <a:schemeClr val="accent3"/>
                  </a:solidFill>
                  <a:latin typeface="18 VAG Rounded Light   02390" pitchFamily="2" charset="0"/>
                </a:rPr>
                <a:t>ImmSel</a:t>
              </a:r>
              <a:endParaRPr lang="en-US" sz="1600" dirty="0">
                <a:solidFill>
                  <a:schemeClr val="accent3"/>
                </a:solidFill>
                <a:latin typeface="18 VAG Rounded Light   02390" pitchFamily="2" charset="0"/>
              </a:endParaRPr>
            </a:p>
            <a:p>
              <a:pPr algn="ctr">
                <a:lnSpc>
                  <a:spcPct val="85000"/>
                </a:lnSpc>
              </a:pPr>
              <a:r>
                <a:rPr lang="en-US" sz="1600" dirty="0">
                  <a:solidFill>
                    <a:schemeClr val="accent5"/>
                  </a:solidFill>
                  <a:latin typeface="18 VAG Rounded Light   02390" pitchFamily="2" charset="0"/>
                </a:rPr>
                <a:t>U</a:t>
              </a:r>
            </a:p>
          </p:txBody>
        </p:sp>
        <p:sp>
          <p:nvSpPr>
            <p:cNvPr id="484" name="TextBox 483">
              <a:extLst>
                <a:ext uri="{FF2B5EF4-FFF2-40B4-BE49-F238E27FC236}">
                  <a16:creationId xmlns:a16="http://schemas.microsoft.com/office/drawing/2014/main" id="{66660797-1C09-0D4D-9492-EA1715187C9D}"/>
                </a:ext>
              </a:extLst>
            </p:cNvPr>
            <p:cNvSpPr txBox="1"/>
            <p:nvPr/>
          </p:nvSpPr>
          <p:spPr>
            <a:xfrm>
              <a:off x="5333604" y="5546001"/>
              <a:ext cx="885179" cy="5136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85000"/>
                </a:lnSpc>
              </a:pPr>
              <a:r>
                <a:rPr lang="en-US" sz="1600" dirty="0" err="1">
                  <a:solidFill>
                    <a:schemeClr val="accent3"/>
                  </a:solidFill>
                  <a:latin typeface="18 VAG Rounded Light   02390" pitchFamily="2" charset="0"/>
                </a:rPr>
                <a:t>RegWEn</a:t>
              </a:r>
              <a:br>
                <a:rPr lang="en-US" sz="1600" dirty="0">
                  <a:solidFill>
                    <a:schemeClr val="accent3"/>
                  </a:solidFill>
                  <a:latin typeface="18 VAG Rounded Light   02390" pitchFamily="2" charset="0"/>
                </a:rPr>
              </a:br>
              <a:r>
                <a:rPr lang="en-US" sz="1600" dirty="0">
                  <a:solidFill>
                    <a:schemeClr val="accent4"/>
                  </a:solidFill>
                  <a:latin typeface="18 VAG Rounded Light   02390" pitchFamily="2" charset="0"/>
                </a:rPr>
                <a:t>1</a:t>
              </a:r>
            </a:p>
          </p:txBody>
        </p:sp>
        <p:sp>
          <p:nvSpPr>
            <p:cNvPr id="485" name="TextBox 484">
              <a:extLst>
                <a:ext uri="{FF2B5EF4-FFF2-40B4-BE49-F238E27FC236}">
                  <a16:creationId xmlns:a16="http://schemas.microsoft.com/office/drawing/2014/main" id="{67289C38-C319-F43A-8D81-5206A22E3BF4}"/>
                </a:ext>
              </a:extLst>
            </p:cNvPr>
            <p:cNvSpPr txBox="1"/>
            <p:nvPr/>
          </p:nvSpPr>
          <p:spPr>
            <a:xfrm>
              <a:off x="6409181" y="5547570"/>
              <a:ext cx="502061" cy="4083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85000"/>
                </a:lnSpc>
              </a:pPr>
              <a:r>
                <a:rPr lang="en-US" sz="1200" dirty="0" err="1">
                  <a:solidFill>
                    <a:schemeClr val="accent3"/>
                  </a:solidFill>
                  <a:latin typeface="18 VAG Rounded Light   02390" pitchFamily="2" charset="0"/>
                </a:rPr>
                <a:t>BrUn</a:t>
              </a:r>
              <a:endParaRPr lang="en-US" sz="1200" dirty="0">
                <a:solidFill>
                  <a:schemeClr val="accent3"/>
                </a:solidFill>
                <a:latin typeface="18 VAG Rounded Light   02390" pitchFamily="2" charset="0"/>
              </a:endParaRPr>
            </a:p>
            <a:p>
              <a:pPr algn="ctr">
                <a:lnSpc>
                  <a:spcPct val="85000"/>
                </a:lnSpc>
              </a:pP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18 VAG Rounded Light   02390" pitchFamily="2" charset="0"/>
                </a:rPr>
                <a:t>*</a:t>
              </a:r>
            </a:p>
          </p:txBody>
        </p:sp>
        <p:sp>
          <p:nvSpPr>
            <p:cNvPr id="486" name="TextBox 485">
              <a:extLst>
                <a:ext uri="{FF2B5EF4-FFF2-40B4-BE49-F238E27FC236}">
                  <a16:creationId xmlns:a16="http://schemas.microsoft.com/office/drawing/2014/main" id="{ADDC12E8-EF0E-44BA-0F21-4C3B08ACB47C}"/>
                </a:ext>
              </a:extLst>
            </p:cNvPr>
            <p:cNvSpPr txBox="1"/>
            <p:nvPr/>
          </p:nvSpPr>
          <p:spPr>
            <a:xfrm>
              <a:off x="7558332" y="5516420"/>
              <a:ext cx="449161" cy="4083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85000"/>
                </a:lnSpc>
              </a:pPr>
              <a:r>
                <a:rPr lang="en-US" sz="1200" dirty="0" err="1">
                  <a:solidFill>
                    <a:schemeClr val="accent3"/>
                  </a:solidFill>
                  <a:latin typeface="18 VAG Rounded Light   02390" pitchFamily="2" charset="0"/>
                </a:rPr>
                <a:t>Bsel</a:t>
              </a:r>
              <a:endParaRPr lang="en-US" sz="1200" dirty="0">
                <a:solidFill>
                  <a:schemeClr val="accent3"/>
                </a:solidFill>
                <a:latin typeface="18 VAG Rounded Light   02390" pitchFamily="2" charset="0"/>
              </a:endParaRPr>
            </a:p>
            <a:p>
              <a:pPr algn="ctr">
                <a:lnSpc>
                  <a:spcPct val="85000"/>
                </a:lnSpc>
              </a:pPr>
              <a:r>
                <a:rPr lang="en-US" sz="1200" dirty="0">
                  <a:solidFill>
                    <a:schemeClr val="accent5"/>
                  </a:solidFill>
                  <a:latin typeface="18 VAG Rounded Light   02390" pitchFamily="2" charset="0"/>
                </a:rPr>
                <a:t>1</a:t>
              </a:r>
            </a:p>
          </p:txBody>
        </p:sp>
        <p:sp>
          <p:nvSpPr>
            <p:cNvPr id="487" name="TextBox 486">
              <a:extLst>
                <a:ext uri="{FF2B5EF4-FFF2-40B4-BE49-F238E27FC236}">
                  <a16:creationId xmlns:a16="http://schemas.microsoft.com/office/drawing/2014/main" id="{B18CA9D7-172B-E7B2-1C54-6F561B06E959}"/>
                </a:ext>
              </a:extLst>
            </p:cNvPr>
            <p:cNvSpPr txBox="1"/>
            <p:nvPr/>
          </p:nvSpPr>
          <p:spPr>
            <a:xfrm>
              <a:off x="10252492" y="5549046"/>
              <a:ext cx="646331" cy="4609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85000"/>
                </a:lnSpc>
              </a:pPr>
              <a:r>
                <a:rPr lang="en-US" sz="1400" dirty="0" err="1">
                  <a:solidFill>
                    <a:schemeClr val="accent3"/>
                  </a:solidFill>
                  <a:latin typeface="18 VAG Rounded Light   02390" pitchFamily="2" charset="0"/>
                </a:rPr>
                <a:t>WBSel</a:t>
              </a:r>
              <a:endParaRPr lang="en-US" sz="1400" dirty="0">
                <a:solidFill>
                  <a:schemeClr val="accent3"/>
                </a:solidFill>
                <a:latin typeface="18 VAG Rounded Light   02390" pitchFamily="2" charset="0"/>
              </a:endParaRPr>
            </a:p>
            <a:p>
              <a:pPr algn="ctr">
                <a:lnSpc>
                  <a:spcPct val="85000"/>
                </a:lnSpc>
              </a:pPr>
              <a:r>
                <a:rPr lang="en-US" sz="1400" dirty="0">
                  <a:solidFill>
                    <a:schemeClr val="accent4"/>
                  </a:solidFill>
                  <a:latin typeface="18 VAG Rounded Light   02390" pitchFamily="2" charset="0"/>
                </a:rPr>
                <a:t>1</a:t>
              </a:r>
            </a:p>
          </p:txBody>
        </p:sp>
        <p:sp>
          <p:nvSpPr>
            <p:cNvPr id="488" name="TextBox 487">
              <a:extLst>
                <a:ext uri="{FF2B5EF4-FFF2-40B4-BE49-F238E27FC236}">
                  <a16:creationId xmlns:a16="http://schemas.microsoft.com/office/drawing/2014/main" id="{B389A4B5-F4D8-40A3-E8B9-2B1347344EB5}"/>
                </a:ext>
              </a:extLst>
            </p:cNvPr>
            <p:cNvSpPr txBox="1"/>
            <p:nvPr/>
          </p:nvSpPr>
          <p:spPr>
            <a:xfrm>
              <a:off x="9285659" y="5547570"/>
              <a:ext cx="817853" cy="4609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85000"/>
                </a:lnSpc>
              </a:pPr>
              <a:r>
                <a:rPr lang="en-US" sz="1400" dirty="0" err="1">
                  <a:solidFill>
                    <a:schemeClr val="accent3"/>
                  </a:solidFill>
                  <a:latin typeface="18 VAG Rounded Light   02390" pitchFamily="2" charset="0"/>
                </a:rPr>
                <a:t>MemRW</a:t>
              </a:r>
              <a:endParaRPr lang="en-US" sz="1400" dirty="0">
                <a:solidFill>
                  <a:schemeClr val="accent3"/>
                </a:solidFill>
                <a:latin typeface="18 VAG Rounded Light   02390" pitchFamily="2" charset="0"/>
              </a:endParaRPr>
            </a:p>
            <a:p>
              <a:pPr algn="ctr">
                <a:lnSpc>
                  <a:spcPct val="85000"/>
                </a:lnSpc>
              </a:pPr>
              <a:r>
                <a:rPr lang="en-US" sz="1400" dirty="0">
                  <a:solidFill>
                    <a:schemeClr val="accent6"/>
                  </a:solidFill>
                  <a:latin typeface="18 VAG Rounded Light   02390" pitchFamily="2" charset="0"/>
                </a:rPr>
                <a:t>Read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20260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5" grpId="0"/>
      <p:bldP spid="37" grpId="0"/>
      <p:bldP spid="38" grpId="0"/>
      <p:bldP spid="22" grpId="0"/>
      <p:bldP spid="23" grpId="0"/>
      <p:bldP spid="25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7FF96E9-FBAB-A5BF-C978-9AF49A5B27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Implementing Loads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Implementing Stores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Adding B-Type (Branches)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Designing the Immediate Generation Block, Part 2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Adding Jumps </a:t>
            </a:r>
            <a:r>
              <a:rPr lang="en-US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jal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en-US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jalr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Adding U-Types</a:t>
            </a:r>
          </a:p>
          <a:p>
            <a:r>
              <a:rPr lang="en-US" dirty="0"/>
              <a:t>And in Conclusion…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9FFD34B-0C87-D73B-BB53-530CE6DC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 in Conclusion…</a:t>
            </a:r>
          </a:p>
        </p:txBody>
      </p:sp>
    </p:spTree>
    <p:extLst>
      <p:ext uri="{BB962C8B-B14F-4D97-AF65-F5344CB8AC3E}">
        <p14:creationId xmlns:p14="http://schemas.microsoft.com/office/powerpoint/2010/main" val="1032755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6" name="Straight Arrow Connector 475">
            <a:extLst>
              <a:ext uri="{FF2B5EF4-FFF2-40B4-BE49-F238E27FC236}">
                <a16:creationId xmlns:a16="http://schemas.microsoft.com/office/drawing/2014/main" id="{542881D0-E006-5FD1-06B4-BF7FDE875101}"/>
              </a:ext>
            </a:extLst>
          </p:cNvPr>
          <p:cNvCxnSpPr>
            <a:cxnSpLocks/>
          </p:cNvCxnSpPr>
          <p:nvPr/>
        </p:nvCxnSpPr>
        <p:spPr>
          <a:xfrm>
            <a:off x="6985475" y="4381734"/>
            <a:ext cx="0" cy="1184173"/>
          </a:xfrm>
          <a:prstGeom prst="straightConnector1">
            <a:avLst/>
          </a:prstGeom>
          <a:ln w="28575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8" name="Straight Arrow Connector 477">
            <a:extLst>
              <a:ext uri="{FF2B5EF4-FFF2-40B4-BE49-F238E27FC236}">
                <a16:creationId xmlns:a16="http://schemas.microsoft.com/office/drawing/2014/main" id="{DB1CA216-A44B-94A2-491B-0FE076CC9699}"/>
              </a:ext>
            </a:extLst>
          </p:cNvPr>
          <p:cNvCxnSpPr>
            <a:cxnSpLocks/>
          </p:cNvCxnSpPr>
          <p:nvPr/>
        </p:nvCxnSpPr>
        <p:spPr>
          <a:xfrm>
            <a:off x="7198463" y="4391981"/>
            <a:ext cx="0" cy="1173926"/>
          </a:xfrm>
          <a:prstGeom prst="straightConnector1">
            <a:avLst/>
          </a:prstGeom>
          <a:ln w="28575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id="{C4CABF1C-C840-9F3E-AB67-F1D6561813BC}"/>
              </a:ext>
            </a:extLst>
          </p:cNvPr>
          <p:cNvCxnSpPr>
            <a:cxnSpLocks/>
          </p:cNvCxnSpPr>
          <p:nvPr/>
        </p:nvCxnSpPr>
        <p:spPr>
          <a:xfrm rot="10800000" flipH="1">
            <a:off x="4808959" y="4530234"/>
            <a:ext cx="2936970" cy="596712"/>
          </a:xfrm>
          <a:prstGeom prst="bentConnector3">
            <a:avLst>
              <a:gd name="adj1" fmla="val 92537"/>
            </a:avLst>
          </a:prstGeom>
          <a:ln w="28575">
            <a:solidFill>
              <a:schemeClr val="bg1"/>
            </a:solidFill>
            <a:tailEnd type="triangle" w="lg" len="lg"/>
          </a:ln>
          <a:effectLst>
            <a:glow rad="63500">
              <a:srgbClr val="00264A">
                <a:alpha val="92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6" name="Straight Arrow Connector 425">
            <a:extLst>
              <a:ext uri="{FF2B5EF4-FFF2-40B4-BE49-F238E27FC236}">
                <a16:creationId xmlns:a16="http://schemas.microsoft.com/office/drawing/2014/main" id="{E4D1DEAE-7AAB-4FA5-9AC7-CEF254DF6C1E}"/>
              </a:ext>
            </a:extLst>
          </p:cNvPr>
          <p:cNvCxnSpPr>
            <a:cxnSpLocks/>
          </p:cNvCxnSpPr>
          <p:nvPr/>
        </p:nvCxnSpPr>
        <p:spPr>
          <a:xfrm>
            <a:off x="7983123" y="4427042"/>
            <a:ext cx="301752" cy="1490"/>
          </a:xfrm>
          <a:prstGeom prst="straightConnector1">
            <a:avLst/>
          </a:prstGeom>
          <a:ln w="28575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163182A8-AAC2-5CFD-2ED1-D6AE1F385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tabLst>
                <a:tab pos="10280650" algn="r"/>
              </a:tabLst>
            </a:pPr>
            <a:r>
              <a:rPr lang="en-US" dirty="0"/>
              <a:t>Complete RV32I Datapath!</a:t>
            </a:r>
          </a:p>
        </p:txBody>
      </p:sp>
      <p:sp>
        <p:nvSpPr>
          <p:cNvPr id="307" name="Rectangle 306">
            <a:extLst>
              <a:ext uri="{FF2B5EF4-FFF2-40B4-BE49-F238E27FC236}">
                <a16:creationId xmlns:a16="http://schemas.microsoft.com/office/drawing/2014/main" id="{5E2B3D3E-7682-F6FD-4010-CC6BCDC1F9BA}"/>
              </a:ext>
            </a:extLst>
          </p:cNvPr>
          <p:cNvSpPr/>
          <p:nvPr/>
        </p:nvSpPr>
        <p:spPr>
          <a:xfrm>
            <a:off x="2124990" y="3375224"/>
            <a:ext cx="934483" cy="1152150"/>
          </a:xfrm>
          <a:prstGeom prst="rect">
            <a:avLst/>
          </a:prstGeom>
          <a:noFill/>
          <a:ln w="28575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b"/>
          <a:lstStyle/>
          <a:p>
            <a:r>
              <a:rPr lang="en-US" sz="1400" i="1" dirty="0" err="1">
                <a:solidFill>
                  <a:schemeClr val="bg1"/>
                </a:solidFill>
                <a:latin typeface="18 VAG Rounded Light   02390" pitchFamily="2" charset="0"/>
              </a:rPr>
              <a:t>addr</a:t>
            </a:r>
            <a:endParaRPr lang="en-US" sz="1400" i="1" dirty="0">
              <a:solidFill>
                <a:schemeClr val="bg1"/>
              </a:solidFill>
              <a:latin typeface="18 VAG Rounded Light   02390" pitchFamily="2" charset="0"/>
            </a:endParaRPr>
          </a:p>
          <a:p>
            <a:pPr algn="r"/>
            <a:r>
              <a:rPr lang="en-US" sz="1400" i="1" dirty="0" err="1">
                <a:solidFill>
                  <a:schemeClr val="bg1"/>
                </a:solidFill>
                <a:latin typeface="18 VAG Rounded Light   02390" pitchFamily="2" charset="0"/>
              </a:rPr>
              <a:t>inst</a:t>
            </a:r>
            <a:endParaRPr lang="en-US" sz="1400" i="1" dirty="0">
              <a:solidFill>
                <a:schemeClr val="bg1"/>
              </a:solidFill>
              <a:latin typeface="18 VAG Rounded Light   02390" pitchFamily="2" charset="0"/>
            </a:endParaRPr>
          </a:p>
          <a:p>
            <a:endParaRPr lang="en-US" sz="1600" dirty="0">
              <a:solidFill>
                <a:schemeClr val="bg1"/>
              </a:solidFill>
              <a:latin typeface="18 VAG Rounded Light   02390" pitchFamily="2" charset="0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IMEM</a:t>
            </a:r>
          </a:p>
        </p:txBody>
      </p:sp>
      <p:sp>
        <p:nvSpPr>
          <p:cNvPr id="319" name="Freeform 318">
            <a:extLst>
              <a:ext uri="{FF2B5EF4-FFF2-40B4-BE49-F238E27FC236}">
                <a16:creationId xmlns:a16="http://schemas.microsoft.com/office/drawing/2014/main" id="{50D48F20-2317-959C-0E0D-67B0974EEDE2}"/>
              </a:ext>
            </a:extLst>
          </p:cNvPr>
          <p:cNvSpPr>
            <a:spLocks/>
          </p:cNvSpPr>
          <p:nvPr/>
        </p:nvSpPr>
        <p:spPr>
          <a:xfrm>
            <a:off x="8279464" y="3549544"/>
            <a:ext cx="581729" cy="1053232"/>
          </a:xfrm>
          <a:custGeom>
            <a:avLst/>
            <a:gdLst>
              <a:gd name="connsiteX0" fmla="*/ 0 w 1793965"/>
              <a:gd name="connsiteY0" fmla="*/ 0 h 4650377"/>
              <a:gd name="connsiteX1" fmla="*/ 0 w 1793965"/>
              <a:gd name="connsiteY1" fmla="*/ 1898469 h 4650377"/>
              <a:gd name="connsiteX2" fmla="*/ 478971 w 1793965"/>
              <a:gd name="connsiteY2" fmla="*/ 2333897 h 4650377"/>
              <a:gd name="connsiteX3" fmla="*/ 0 w 1793965"/>
              <a:gd name="connsiteY3" fmla="*/ 2778034 h 4650377"/>
              <a:gd name="connsiteX4" fmla="*/ 0 w 1793965"/>
              <a:gd name="connsiteY4" fmla="*/ 4650377 h 4650377"/>
              <a:gd name="connsiteX5" fmla="*/ 1793965 w 1793965"/>
              <a:gd name="connsiteY5" fmla="*/ 3666309 h 4650377"/>
              <a:gd name="connsiteX6" fmla="*/ 1793965 w 1793965"/>
              <a:gd name="connsiteY6" fmla="*/ 984069 h 4650377"/>
              <a:gd name="connsiteX7" fmla="*/ 0 w 1793965"/>
              <a:gd name="connsiteY7" fmla="*/ 0 h 4650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3965" h="4650377">
                <a:moveTo>
                  <a:pt x="0" y="0"/>
                </a:moveTo>
                <a:lnTo>
                  <a:pt x="0" y="1898469"/>
                </a:lnTo>
                <a:lnTo>
                  <a:pt x="478971" y="2333897"/>
                </a:lnTo>
                <a:lnTo>
                  <a:pt x="0" y="2778034"/>
                </a:lnTo>
                <a:lnTo>
                  <a:pt x="0" y="4650377"/>
                </a:lnTo>
                <a:lnTo>
                  <a:pt x="1793965" y="3666309"/>
                </a:lnTo>
                <a:lnTo>
                  <a:pt x="1793965" y="984069"/>
                </a:lnTo>
                <a:lnTo>
                  <a:pt x="0" y="0"/>
                </a:lnTo>
                <a:close/>
              </a:path>
            </a:pathLst>
          </a:custGeom>
          <a:noFill/>
          <a:ln w="28575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rtlCol="0" anchor="ctr"/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endParaRPr lang="en-US" sz="16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r">
              <a:spcBef>
                <a:spcPts val="600"/>
              </a:spcBef>
              <a:spcAft>
                <a:spcPts val="600"/>
              </a:spcAft>
            </a:pPr>
            <a:r>
              <a:rPr lang="en-US" sz="1600" dirty="0">
                <a:solidFill>
                  <a:schemeClr val="bg1"/>
                </a:solidFill>
                <a:latin typeface="18 VAG Rounded Light   02390" pitchFamily="2" charset="0"/>
              </a:rPr>
              <a:t>ALU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</a:p>
        </p:txBody>
      </p:sp>
      <p:sp>
        <p:nvSpPr>
          <p:cNvPr id="320" name="Rounded Rectangle 319">
            <a:extLst>
              <a:ext uri="{FF2B5EF4-FFF2-40B4-BE49-F238E27FC236}">
                <a16:creationId xmlns:a16="http://schemas.microsoft.com/office/drawing/2014/main" id="{4FDE1979-E809-7A50-A64F-A7DC871340D6}"/>
              </a:ext>
            </a:extLst>
          </p:cNvPr>
          <p:cNvSpPr/>
          <p:nvPr/>
        </p:nvSpPr>
        <p:spPr>
          <a:xfrm>
            <a:off x="6623312" y="3477823"/>
            <a:ext cx="723547" cy="890604"/>
          </a:xfrm>
          <a:prstGeom prst="roundRect">
            <a:avLst/>
          </a:prstGeom>
          <a:noFill/>
          <a:ln w="28575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bg1"/>
                </a:solidFill>
                <a:latin typeface="18 VAG Rounded Light   02390" pitchFamily="2" charset="0"/>
              </a:rPr>
              <a:t>Branch Comp.</a:t>
            </a:r>
          </a:p>
        </p:txBody>
      </p:sp>
      <p:sp>
        <p:nvSpPr>
          <p:cNvPr id="324" name="Freeform 323">
            <a:extLst>
              <a:ext uri="{FF2B5EF4-FFF2-40B4-BE49-F238E27FC236}">
                <a16:creationId xmlns:a16="http://schemas.microsoft.com/office/drawing/2014/main" id="{C3F319D4-E9C9-BF79-1D0B-B024CF36D456}"/>
              </a:ext>
            </a:extLst>
          </p:cNvPr>
          <p:cNvSpPr>
            <a:spLocks/>
          </p:cNvSpPr>
          <p:nvPr/>
        </p:nvSpPr>
        <p:spPr>
          <a:xfrm>
            <a:off x="2458278" y="2385959"/>
            <a:ext cx="644039" cy="714015"/>
          </a:xfrm>
          <a:custGeom>
            <a:avLst/>
            <a:gdLst>
              <a:gd name="connsiteX0" fmla="*/ 0 w 1793965"/>
              <a:gd name="connsiteY0" fmla="*/ 0 h 4650377"/>
              <a:gd name="connsiteX1" fmla="*/ 0 w 1793965"/>
              <a:gd name="connsiteY1" fmla="*/ 1898469 h 4650377"/>
              <a:gd name="connsiteX2" fmla="*/ 478971 w 1793965"/>
              <a:gd name="connsiteY2" fmla="*/ 2333897 h 4650377"/>
              <a:gd name="connsiteX3" fmla="*/ 0 w 1793965"/>
              <a:gd name="connsiteY3" fmla="*/ 2778034 h 4650377"/>
              <a:gd name="connsiteX4" fmla="*/ 0 w 1793965"/>
              <a:gd name="connsiteY4" fmla="*/ 4650377 h 4650377"/>
              <a:gd name="connsiteX5" fmla="*/ 1793965 w 1793965"/>
              <a:gd name="connsiteY5" fmla="*/ 3666309 h 4650377"/>
              <a:gd name="connsiteX6" fmla="*/ 1793965 w 1793965"/>
              <a:gd name="connsiteY6" fmla="*/ 984069 h 4650377"/>
              <a:gd name="connsiteX7" fmla="*/ 0 w 1793965"/>
              <a:gd name="connsiteY7" fmla="*/ 0 h 4650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3965" h="4650377">
                <a:moveTo>
                  <a:pt x="0" y="0"/>
                </a:moveTo>
                <a:lnTo>
                  <a:pt x="0" y="1898469"/>
                </a:lnTo>
                <a:lnTo>
                  <a:pt x="478971" y="2333897"/>
                </a:lnTo>
                <a:lnTo>
                  <a:pt x="0" y="2778034"/>
                </a:lnTo>
                <a:lnTo>
                  <a:pt x="0" y="4650377"/>
                </a:lnTo>
                <a:lnTo>
                  <a:pt x="1793965" y="3666309"/>
                </a:lnTo>
                <a:lnTo>
                  <a:pt x="1793965" y="984069"/>
                </a:lnTo>
                <a:lnTo>
                  <a:pt x="0" y="0"/>
                </a:lnTo>
                <a:close/>
              </a:path>
            </a:pathLst>
          </a:custGeom>
          <a:noFill/>
          <a:ln w="28575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rtlCol="0" anchor="ctr"/>
          <a:lstStyle/>
          <a:p>
            <a:pPr algn="r"/>
            <a:r>
              <a:rPr lang="en-US" sz="1600" dirty="0">
                <a:solidFill>
                  <a:schemeClr val="bg1"/>
                </a:solidFill>
                <a:latin typeface="18 VAG Rounded Light   02390" pitchFamily="2" charset="0"/>
              </a:rPr>
              <a:t>add</a:t>
            </a:r>
          </a:p>
        </p:txBody>
      </p:sp>
      <p:sp>
        <p:nvSpPr>
          <p:cNvPr id="325" name="Rounded Rectangle 324">
            <a:extLst>
              <a:ext uri="{FF2B5EF4-FFF2-40B4-BE49-F238E27FC236}">
                <a16:creationId xmlns:a16="http://schemas.microsoft.com/office/drawing/2014/main" id="{DE938227-1E4D-9C95-BFDC-595B19E389B1}"/>
              </a:ext>
            </a:extLst>
          </p:cNvPr>
          <p:cNvSpPr/>
          <p:nvPr/>
        </p:nvSpPr>
        <p:spPr>
          <a:xfrm>
            <a:off x="4095066" y="4684066"/>
            <a:ext cx="734547" cy="615137"/>
          </a:xfrm>
          <a:prstGeom prst="roundRect">
            <a:avLst/>
          </a:prstGeom>
          <a:noFill/>
          <a:ln w="28575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r>
              <a:rPr lang="en-US" sz="1400" dirty="0" err="1">
                <a:solidFill>
                  <a:schemeClr val="bg1"/>
                </a:solidFill>
                <a:latin typeface="18 VAG Rounded Light   02390" pitchFamily="2" charset="0"/>
              </a:rPr>
              <a:t>Imm</a:t>
            </a:r>
            <a:r>
              <a:rPr lang="en-US" sz="1400" dirty="0">
                <a:solidFill>
                  <a:schemeClr val="bg1"/>
                </a:solidFill>
                <a:latin typeface="18 VAG Rounded Light   02390" pitchFamily="2" charset="0"/>
              </a:rPr>
              <a:t>. Gen</a:t>
            </a:r>
          </a:p>
        </p:txBody>
      </p:sp>
      <p:sp>
        <p:nvSpPr>
          <p:cNvPr id="327" name="Isosceles Triangle 59">
            <a:extLst>
              <a:ext uri="{FF2B5EF4-FFF2-40B4-BE49-F238E27FC236}">
                <a16:creationId xmlns:a16="http://schemas.microsoft.com/office/drawing/2014/main" id="{EFECB578-3A21-E891-8D71-0213F089D1C0}"/>
              </a:ext>
            </a:extLst>
          </p:cNvPr>
          <p:cNvSpPr>
            <a:spLocks noChangeAspect="1"/>
          </p:cNvSpPr>
          <p:nvPr/>
        </p:nvSpPr>
        <p:spPr>
          <a:xfrm>
            <a:off x="5943281" y="4428532"/>
            <a:ext cx="182880" cy="142528"/>
          </a:xfrm>
          <a:prstGeom prst="triangle">
            <a:avLst/>
          </a:prstGeom>
          <a:noFill/>
          <a:ln w="28575" cap="flat" cmpd="sng" algn="ctr">
            <a:solidFill>
              <a:schemeClr val="bg1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18 VAG Rounded Light   02390" pitchFamily="2" charset="0"/>
            </a:endParaRPr>
          </a:p>
        </p:txBody>
      </p:sp>
      <p:sp>
        <p:nvSpPr>
          <p:cNvPr id="329" name="Isosceles Triangle 59">
            <a:extLst>
              <a:ext uri="{FF2B5EF4-FFF2-40B4-BE49-F238E27FC236}">
                <a16:creationId xmlns:a16="http://schemas.microsoft.com/office/drawing/2014/main" id="{4BB69EA9-5AFD-ECF3-6FBC-565768226B64}"/>
              </a:ext>
            </a:extLst>
          </p:cNvPr>
          <p:cNvSpPr/>
          <p:nvPr/>
        </p:nvSpPr>
        <p:spPr>
          <a:xfrm>
            <a:off x="9886099" y="4540637"/>
            <a:ext cx="182880" cy="172777"/>
          </a:xfrm>
          <a:prstGeom prst="triangle">
            <a:avLst/>
          </a:prstGeom>
          <a:noFill/>
          <a:ln w="28575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18 VAG Rounded Light   02390" pitchFamily="2" charset="0"/>
            </a:endParaRPr>
          </a:p>
        </p:txBody>
      </p:sp>
      <p:grpSp>
        <p:nvGrpSpPr>
          <p:cNvPr id="330" name="Group 329">
            <a:extLst>
              <a:ext uri="{FF2B5EF4-FFF2-40B4-BE49-F238E27FC236}">
                <a16:creationId xmlns:a16="http://schemas.microsoft.com/office/drawing/2014/main" id="{B7F7F169-A5F4-56F1-6936-D7E5E795DF1A}"/>
              </a:ext>
            </a:extLst>
          </p:cNvPr>
          <p:cNvGrpSpPr/>
          <p:nvPr/>
        </p:nvGrpSpPr>
        <p:grpSpPr>
          <a:xfrm>
            <a:off x="1430760" y="3270286"/>
            <a:ext cx="349772" cy="747357"/>
            <a:chOff x="959047" y="3126189"/>
            <a:chExt cx="415675" cy="914792"/>
          </a:xfrm>
        </p:grpSpPr>
        <p:sp>
          <p:nvSpPr>
            <p:cNvPr id="331" name="Rectangle 330">
              <a:extLst>
                <a:ext uri="{FF2B5EF4-FFF2-40B4-BE49-F238E27FC236}">
                  <a16:creationId xmlns:a16="http://schemas.microsoft.com/office/drawing/2014/main" id="{A5C8CA32-3065-E6B7-1BD4-077B2DB839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9047" y="3126189"/>
              <a:ext cx="415675" cy="914792"/>
            </a:xfrm>
            <a:prstGeom prst="rect">
              <a:avLst/>
            </a:prstGeom>
            <a:noFill/>
            <a:ln w="28575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lIns="68580" tIns="34290" rIns="68580" bIns="34290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urier New" panose="02070309020205020404" pitchFamily="49" charset="0"/>
                  <a:ea typeface="ＭＳ Ｐゴシック" pitchFamily="-1" charset="-128"/>
                  <a:cs typeface="Courier New" panose="02070309020205020404" pitchFamily="49" charset="0"/>
                </a:rPr>
                <a:t>PC</a:t>
              </a:r>
            </a:p>
          </p:txBody>
        </p:sp>
        <p:sp>
          <p:nvSpPr>
            <p:cNvPr id="332" name="Isosceles Triangle 58">
              <a:extLst>
                <a:ext uri="{FF2B5EF4-FFF2-40B4-BE49-F238E27FC236}">
                  <a16:creationId xmlns:a16="http://schemas.microsoft.com/office/drawing/2014/main" id="{CC9BC0A6-4DFD-877B-775C-BD92FA021900}"/>
                </a:ext>
              </a:extLst>
            </p:cNvPr>
            <p:cNvSpPr/>
            <p:nvPr/>
          </p:nvSpPr>
          <p:spPr>
            <a:xfrm>
              <a:off x="1069894" y="3868203"/>
              <a:ext cx="221693" cy="172777"/>
            </a:xfrm>
            <a:prstGeom prst="triangle">
              <a:avLst/>
            </a:prstGeom>
            <a:noFill/>
            <a:ln w="28575" cap="flat" cmpd="sng" algn="ctr">
              <a:solidFill>
                <a:schemeClr val="bg1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18 VAG Rounded Light   02390" pitchFamily="2" charset="0"/>
              </a:endParaRPr>
            </a:p>
          </p:txBody>
        </p:sp>
      </p:grpSp>
      <p:sp>
        <p:nvSpPr>
          <p:cNvPr id="333" name="TextBox 332">
            <a:extLst>
              <a:ext uri="{FF2B5EF4-FFF2-40B4-BE49-F238E27FC236}">
                <a16:creationId xmlns:a16="http://schemas.microsoft.com/office/drawing/2014/main" id="{DBEAFD36-7C4F-3851-69C1-E920A4AC22A7}"/>
              </a:ext>
            </a:extLst>
          </p:cNvPr>
          <p:cNvSpPr txBox="1"/>
          <p:nvPr/>
        </p:nvSpPr>
        <p:spPr>
          <a:xfrm>
            <a:off x="8724261" y="1244622"/>
            <a:ext cx="337521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000" dirty="0">
                <a:solidFill>
                  <a:schemeClr val="accent1"/>
                </a:solidFill>
                <a:latin typeface="18 VAG Rounded Light   02390" pitchFamily="2" charset="0"/>
              </a:rPr>
              <a:t>🥳🥳🥳</a:t>
            </a:r>
          </a:p>
        </p:txBody>
      </p:sp>
      <p:cxnSp>
        <p:nvCxnSpPr>
          <p:cNvPr id="375" name="Elbow Connector 374">
            <a:extLst>
              <a:ext uri="{FF2B5EF4-FFF2-40B4-BE49-F238E27FC236}">
                <a16:creationId xmlns:a16="http://schemas.microsoft.com/office/drawing/2014/main" id="{8CB4FC43-FB1E-DAD9-6933-1031DF7B151C}"/>
              </a:ext>
            </a:extLst>
          </p:cNvPr>
          <p:cNvCxnSpPr>
            <a:cxnSpLocks/>
          </p:cNvCxnSpPr>
          <p:nvPr/>
        </p:nvCxnSpPr>
        <p:spPr>
          <a:xfrm flipV="1">
            <a:off x="3059473" y="3420761"/>
            <a:ext cx="1734699" cy="530538"/>
          </a:xfrm>
          <a:prstGeom prst="bentConnector3">
            <a:avLst>
              <a:gd name="adj1" fmla="val 17787"/>
            </a:avLst>
          </a:prstGeom>
          <a:ln w="28575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6" name="Straight Arrow Connector 375">
            <a:extLst>
              <a:ext uri="{FF2B5EF4-FFF2-40B4-BE49-F238E27FC236}">
                <a16:creationId xmlns:a16="http://schemas.microsoft.com/office/drawing/2014/main" id="{06C5600C-FF32-7B65-A838-616535BD3D13}"/>
              </a:ext>
            </a:extLst>
          </p:cNvPr>
          <p:cNvCxnSpPr/>
          <p:nvPr/>
        </p:nvCxnSpPr>
        <p:spPr>
          <a:xfrm>
            <a:off x="3357586" y="3685070"/>
            <a:ext cx="1452348" cy="0"/>
          </a:xfrm>
          <a:prstGeom prst="straightConnector1">
            <a:avLst/>
          </a:prstGeom>
          <a:ln w="28575">
            <a:solidFill>
              <a:schemeClr val="bg1"/>
            </a:solidFill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7" name="Straight Arrow Connector 376">
            <a:extLst>
              <a:ext uri="{FF2B5EF4-FFF2-40B4-BE49-F238E27FC236}">
                <a16:creationId xmlns:a16="http://schemas.microsoft.com/office/drawing/2014/main" id="{205D2502-C217-CFAD-90DA-7224BAC69EC5}"/>
              </a:ext>
            </a:extLst>
          </p:cNvPr>
          <p:cNvCxnSpPr/>
          <p:nvPr/>
        </p:nvCxnSpPr>
        <p:spPr>
          <a:xfrm>
            <a:off x="3357586" y="3951299"/>
            <a:ext cx="1452348" cy="0"/>
          </a:xfrm>
          <a:prstGeom prst="straightConnector1">
            <a:avLst/>
          </a:prstGeom>
          <a:ln w="28575">
            <a:solidFill>
              <a:schemeClr val="bg1"/>
            </a:solidFill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6" name="Straight Arrow Connector 385">
            <a:extLst>
              <a:ext uri="{FF2B5EF4-FFF2-40B4-BE49-F238E27FC236}">
                <a16:creationId xmlns:a16="http://schemas.microsoft.com/office/drawing/2014/main" id="{5795E669-F7FD-51D5-9708-7B3C9BD34CCE}"/>
              </a:ext>
            </a:extLst>
          </p:cNvPr>
          <p:cNvCxnSpPr/>
          <p:nvPr/>
        </p:nvCxnSpPr>
        <p:spPr>
          <a:xfrm>
            <a:off x="3190630" y="3951299"/>
            <a:ext cx="0" cy="1575442"/>
          </a:xfrm>
          <a:prstGeom prst="straightConnector1">
            <a:avLst/>
          </a:prstGeom>
          <a:ln w="28575">
            <a:solidFill>
              <a:schemeClr val="bg1"/>
            </a:solidFill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7" name="Straight Arrow Connector 386">
            <a:extLst>
              <a:ext uri="{FF2B5EF4-FFF2-40B4-BE49-F238E27FC236}">
                <a16:creationId xmlns:a16="http://schemas.microsoft.com/office/drawing/2014/main" id="{A5D422CF-1692-106D-093A-8F6E171C79D9}"/>
              </a:ext>
            </a:extLst>
          </p:cNvPr>
          <p:cNvCxnSpPr>
            <a:cxnSpLocks/>
          </p:cNvCxnSpPr>
          <p:nvPr/>
        </p:nvCxnSpPr>
        <p:spPr>
          <a:xfrm flipV="1">
            <a:off x="3187909" y="5013221"/>
            <a:ext cx="914400" cy="0"/>
          </a:xfrm>
          <a:prstGeom prst="straightConnector1">
            <a:avLst/>
          </a:prstGeom>
          <a:ln w="28575">
            <a:solidFill>
              <a:schemeClr val="bg1"/>
            </a:solidFill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3" name="Straight Arrow Connector 392">
            <a:extLst>
              <a:ext uri="{FF2B5EF4-FFF2-40B4-BE49-F238E27FC236}">
                <a16:creationId xmlns:a16="http://schemas.microsoft.com/office/drawing/2014/main" id="{29E1759E-8C1A-B8F6-C0AE-84288FE3023D}"/>
              </a:ext>
            </a:extLst>
          </p:cNvPr>
          <p:cNvCxnSpPr>
            <a:cxnSpLocks/>
          </p:cNvCxnSpPr>
          <p:nvPr/>
        </p:nvCxnSpPr>
        <p:spPr>
          <a:xfrm flipV="1">
            <a:off x="6246033" y="3676635"/>
            <a:ext cx="365760" cy="0"/>
          </a:xfrm>
          <a:prstGeom prst="straightConnector1">
            <a:avLst/>
          </a:prstGeom>
          <a:ln w="28575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9" name="Elbow Connector 398">
            <a:extLst>
              <a:ext uri="{FF2B5EF4-FFF2-40B4-BE49-F238E27FC236}">
                <a16:creationId xmlns:a16="http://schemas.microsoft.com/office/drawing/2014/main" id="{81177FA1-F44B-D412-678F-D0996FE371E5}"/>
              </a:ext>
            </a:extLst>
          </p:cNvPr>
          <p:cNvCxnSpPr>
            <a:cxnSpLocks/>
          </p:cNvCxnSpPr>
          <p:nvPr/>
        </p:nvCxnSpPr>
        <p:spPr>
          <a:xfrm rot="16200000" flipH="1">
            <a:off x="7031628" y="3034682"/>
            <a:ext cx="94632" cy="1367664"/>
          </a:xfrm>
          <a:prstGeom prst="bentConnector4">
            <a:avLst>
              <a:gd name="adj1" fmla="val -456294"/>
              <a:gd name="adj2" fmla="val 76963"/>
            </a:avLst>
          </a:prstGeom>
          <a:ln w="28575">
            <a:solidFill>
              <a:schemeClr val="bg1"/>
            </a:solidFill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5" name="TextBox 404">
            <a:extLst>
              <a:ext uri="{FF2B5EF4-FFF2-40B4-BE49-F238E27FC236}">
                <a16:creationId xmlns:a16="http://schemas.microsoft.com/office/drawing/2014/main" id="{FEB16DF6-43AA-9A5F-FFF9-30CB1A3DA5D6}"/>
              </a:ext>
            </a:extLst>
          </p:cNvPr>
          <p:cNvSpPr txBox="1"/>
          <p:nvPr/>
        </p:nvSpPr>
        <p:spPr>
          <a:xfrm>
            <a:off x="6349656" y="3011006"/>
            <a:ext cx="6944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R[rs1]</a:t>
            </a:r>
            <a:endParaRPr lang="en-US" sz="2000" dirty="0">
              <a:solidFill>
                <a:schemeClr val="bg1"/>
              </a:solidFill>
              <a:latin typeface="18 VAG Rounded Light   02390" pitchFamily="2" charset="0"/>
            </a:endParaRPr>
          </a:p>
        </p:txBody>
      </p:sp>
      <p:grpSp>
        <p:nvGrpSpPr>
          <p:cNvPr id="466" name="Group 465">
            <a:extLst>
              <a:ext uri="{FF2B5EF4-FFF2-40B4-BE49-F238E27FC236}">
                <a16:creationId xmlns:a16="http://schemas.microsoft.com/office/drawing/2014/main" id="{D9AC5A45-167B-FAFC-8F95-7FB83C097F1E}"/>
              </a:ext>
            </a:extLst>
          </p:cNvPr>
          <p:cNvGrpSpPr/>
          <p:nvPr/>
        </p:nvGrpSpPr>
        <p:grpSpPr>
          <a:xfrm>
            <a:off x="9120628" y="3586419"/>
            <a:ext cx="1021734" cy="1127284"/>
            <a:chOff x="9120628" y="3586419"/>
            <a:chExt cx="1021734" cy="1127284"/>
          </a:xfrm>
        </p:grpSpPr>
        <p:sp>
          <p:nvSpPr>
            <p:cNvPr id="309" name="Rectangle 308">
              <a:extLst>
                <a:ext uri="{FF2B5EF4-FFF2-40B4-BE49-F238E27FC236}">
                  <a16:creationId xmlns:a16="http://schemas.microsoft.com/office/drawing/2014/main" id="{6BC64DA7-A1B1-1E33-61B5-D83764BAC155}"/>
                </a:ext>
              </a:extLst>
            </p:cNvPr>
            <p:cNvSpPr/>
            <p:nvPr/>
          </p:nvSpPr>
          <p:spPr>
            <a:xfrm>
              <a:off x="9120628" y="3586419"/>
              <a:ext cx="1021734" cy="1127284"/>
            </a:xfrm>
            <a:prstGeom prst="rect">
              <a:avLst/>
            </a:prstGeom>
            <a:noFill/>
            <a:ln w="28575">
              <a:solidFill>
                <a:schemeClr val="bg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b"/>
            <a:lstStyle/>
            <a:p>
              <a:pPr>
                <a:spcBef>
                  <a:spcPts val="400"/>
                </a:spcBef>
                <a:tabLst>
                  <a:tab pos="1249363" algn="r"/>
                </a:tabLst>
              </a:pPr>
              <a:r>
                <a:rPr lang="en-US" sz="1400" i="1" dirty="0">
                  <a:solidFill>
                    <a:schemeClr val="bg1"/>
                  </a:solidFill>
                  <a:latin typeface="18 VAG Rounded Light   02390" pitchFamily="2" charset="0"/>
                </a:rPr>
                <a:t>	</a:t>
              </a:r>
              <a:r>
                <a:rPr lang="en-US" sz="1400" i="1" dirty="0" err="1">
                  <a:solidFill>
                    <a:schemeClr val="bg1"/>
                  </a:solidFill>
                  <a:latin typeface="18 VAG Rounded Light   02390" pitchFamily="2" charset="0"/>
                </a:rPr>
                <a:t>dataR</a:t>
              </a:r>
              <a:endParaRPr lang="en-US" sz="1400" i="1" dirty="0">
                <a:solidFill>
                  <a:schemeClr val="bg1"/>
                </a:solidFill>
                <a:latin typeface="18 VAG Rounded Light   02390" pitchFamily="2" charset="0"/>
              </a:endParaRPr>
            </a:p>
            <a:p>
              <a:pPr>
                <a:spcBef>
                  <a:spcPts val="400"/>
                </a:spcBef>
                <a:tabLst>
                  <a:tab pos="1249363" algn="r"/>
                </a:tabLst>
              </a:pPr>
              <a:r>
                <a:rPr lang="en-US" sz="1400" i="1" dirty="0" err="1">
                  <a:solidFill>
                    <a:schemeClr val="bg1"/>
                  </a:solidFill>
                  <a:latin typeface="18 VAG Rounded Light   02390" pitchFamily="2" charset="0"/>
                </a:rPr>
                <a:t>addr</a:t>
              </a:r>
              <a:endParaRPr lang="en-US" sz="1400" i="1" dirty="0">
                <a:solidFill>
                  <a:schemeClr val="bg1"/>
                </a:solidFill>
                <a:latin typeface="18 VAG Rounded Light   02390" pitchFamily="2" charset="0"/>
              </a:endParaRPr>
            </a:p>
            <a:p>
              <a:pPr algn="r">
                <a:spcBef>
                  <a:spcPts val="400"/>
                </a:spcBef>
                <a:tabLst>
                  <a:tab pos="1249363" algn="r"/>
                </a:tabLst>
              </a:pPr>
              <a:r>
                <a:rPr lang="en-US" sz="1600" b="1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DMEM</a:t>
              </a:r>
            </a:p>
            <a:p>
              <a:pPr>
                <a:spcBef>
                  <a:spcPts val="400"/>
                </a:spcBef>
                <a:spcAft>
                  <a:spcPts val="400"/>
                </a:spcAft>
                <a:tabLst>
                  <a:tab pos="1249363" algn="r"/>
                </a:tabLst>
              </a:pPr>
              <a:r>
                <a:rPr lang="en-US" sz="1200" i="1" dirty="0" err="1">
                  <a:solidFill>
                    <a:schemeClr val="bg1"/>
                  </a:solidFill>
                  <a:latin typeface="18 VAG ROUNDED LIGHT   02390" pitchFamily="2" charset="0"/>
                  <a:cs typeface="Courier New" panose="02070309020205020404" pitchFamily="49" charset="0"/>
                </a:rPr>
                <a:t>dataW</a:t>
              </a:r>
              <a:r>
                <a:rPr lang="en-US" sz="1600" i="1" dirty="0">
                  <a:solidFill>
                    <a:schemeClr val="bg1"/>
                  </a:solidFill>
                  <a:latin typeface="18 VAG ROUNDED LIGHT   02390" pitchFamily="2" charset="0"/>
                  <a:cs typeface="Courier New" panose="02070309020205020404" pitchFamily="49" charset="0"/>
                </a:rPr>
                <a:t> </a:t>
              </a:r>
              <a:endParaRPr lang="en-US" sz="1200" i="1" dirty="0">
                <a:solidFill>
                  <a:schemeClr val="bg1"/>
                </a:solidFill>
                <a:latin typeface="18 VAG ROUNDED LIGHT   02390" pitchFamily="2" charset="0"/>
                <a:cs typeface="Courier New" panose="02070309020205020404" pitchFamily="49" charset="0"/>
              </a:endParaRPr>
            </a:p>
          </p:txBody>
        </p:sp>
        <p:sp>
          <p:nvSpPr>
            <p:cNvPr id="419" name="Rectangle 418">
              <a:extLst>
                <a:ext uri="{FF2B5EF4-FFF2-40B4-BE49-F238E27FC236}">
                  <a16:creationId xmlns:a16="http://schemas.microsoft.com/office/drawing/2014/main" id="{A49D0FB0-BFA2-EDA4-4ABE-999F6FEBA857}"/>
                </a:ext>
              </a:extLst>
            </p:cNvPr>
            <p:cNvSpPr/>
            <p:nvPr/>
          </p:nvSpPr>
          <p:spPr>
            <a:xfrm>
              <a:off x="9120628" y="4444602"/>
              <a:ext cx="165031" cy="191496"/>
            </a:xfrm>
            <a:prstGeom prst="rect">
              <a:avLst/>
            </a:prstGeom>
            <a:noFill/>
            <a:ln w="28575">
              <a:noFill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bg1"/>
                </a:solidFill>
                <a:latin typeface="18 VAG Rounded Light   02390" pitchFamily="2" charset="0"/>
              </a:endParaRPr>
            </a:p>
          </p:txBody>
        </p:sp>
      </p:grpSp>
      <p:cxnSp>
        <p:nvCxnSpPr>
          <p:cNvPr id="427" name="Straight Arrow Connector 426">
            <a:extLst>
              <a:ext uri="{FF2B5EF4-FFF2-40B4-BE49-F238E27FC236}">
                <a16:creationId xmlns:a16="http://schemas.microsoft.com/office/drawing/2014/main" id="{67A46396-A71B-E5C3-E2EC-583B4A603C90}"/>
              </a:ext>
            </a:extLst>
          </p:cNvPr>
          <p:cNvCxnSpPr>
            <a:cxnSpLocks/>
          </p:cNvCxnSpPr>
          <p:nvPr/>
        </p:nvCxnSpPr>
        <p:spPr>
          <a:xfrm>
            <a:off x="7983123" y="3661650"/>
            <a:ext cx="301752" cy="1490"/>
          </a:xfrm>
          <a:prstGeom prst="straightConnector1">
            <a:avLst/>
          </a:prstGeom>
          <a:ln w="28575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5" name="Straight Arrow Connector 444">
            <a:extLst>
              <a:ext uri="{FF2B5EF4-FFF2-40B4-BE49-F238E27FC236}">
                <a16:creationId xmlns:a16="http://schemas.microsoft.com/office/drawing/2014/main" id="{2D1A0F8A-F1AA-0736-73BB-5204DAFA85B2}"/>
              </a:ext>
            </a:extLst>
          </p:cNvPr>
          <p:cNvCxnSpPr>
            <a:cxnSpLocks/>
          </p:cNvCxnSpPr>
          <p:nvPr/>
        </p:nvCxnSpPr>
        <p:spPr>
          <a:xfrm flipV="1">
            <a:off x="1043816" y="3915845"/>
            <a:ext cx="0" cy="1621636"/>
          </a:xfrm>
          <a:prstGeom prst="straightConnector1">
            <a:avLst/>
          </a:prstGeom>
          <a:ln w="127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9" name="Straight Arrow Connector 448">
            <a:extLst>
              <a:ext uri="{FF2B5EF4-FFF2-40B4-BE49-F238E27FC236}">
                <a16:creationId xmlns:a16="http://schemas.microsoft.com/office/drawing/2014/main" id="{98CA2B2E-5BEF-6E19-FC37-311D08B845B0}"/>
              </a:ext>
            </a:extLst>
          </p:cNvPr>
          <p:cNvCxnSpPr>
            <a:cxnSpLocks/>
          </p:cNvCxnSpPr>
          <p:nvPr/>
        </p:nvCxnSpPr>
        <p:spPr>
          <a:xfrm flipV="1">
            <a:off x="9596488" y="4736341"/>
            <a:ext cx="0" cy="801140"/>
          </a:xfrm>
          <a:prstGeom prst="straightConnector1">
            <a:avLst/>
          </a:prstGeom>
          <a:ln w="127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4" name="TextBox 453">
            <a:extLst>
              <a:ext uri="{FF2B5EF4-FFF2-40B4-BE49-F238E27FC236}">
                <a16:creationId xmlns:a16="http://schemas.microsoft.com/office/drawing/2014/main" id="{B01F1A18-F34F-006C-C71D-DCC3DF9FCB76}"/>
              </a:ext>
            </a:extLst>
          </p:cNvPr>
          <p:cNvSpPr txBox="1"/>
          <p:nvPr/>
        </p:nvSpPr>
        <p:spPr>
          <a:xfrm>
            <a:off x="1442540" y="4120124"/>
            <a:ext cx="3417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00" dirty="0" err="1">
                <a:solidFill>
                  <a:schemeClr val="bg1"/>
                </a:solidFill>
                <a:latin typeface="18 VAG Rounded Light   02390" pitchFamily="2" charset="0"/>
              </a:rPr>
              <a:t>clk</a:t>
            </a:r>
            <a:endParaRPr lang="en-US" sz="1100" dirty="0">
              <a:solidFill>
                <a:schemeClr val="bg1"/>
              </a:solidFill>
              <a:latin typeface="18 VAG Rounded Light   02390" pitchFamily="2" charset="0"/>
            </a:endParaRPr>
          </a:p>
        </p:txBody>
      </p:sp>
      <p:cxnSp>
        <p:nvCxnSpPr>
          <p:cNvPr id="456" name="Straight Connector 455">
            <a:extLst>
              <a:ext uri="{FF2B5EF4-FFF2-40B4-BE49-F238E27FC236}">
                <a16:creationId xmlns:a16="http://schemas.microsoft.com/office/drawing/2014/main" id="{245940B4-83F7-A371-DDED-84DC79891141}"/>
              </a:ext>
            </a:extLst>
          </p:cNvPr>
          <p:cNvCxnSpPr>
            <a:cxnSpLocks/>
            <a:stCxn id="454" idx="0"/>
            <a:endCxn id="332" idx="3"/>
          </p:cNvCxnSpPr>
          <p:nvPr/>
        </p:nvCxnSpPr>
        <p:spPr>
          <a:xfrm flipV="1">
            <a:off x="1613420" y="4017643"/>
            <a:ext cx="3886" cy="102481"/>
          </a:xfrm>
          <a:prstGeom prst="line">
            <a:avLst/>
          </a:prstGeom>
          <a:ln w="19050">
            <a:solidFill>
              <a:schemeClr val="accent6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7" name="TextBox 456">
            <a:extLst>
              <a:ext uri="{FF2B5EF4-FFF2-40B4-BE49-F238E27FC236}">
                <a16:creationId xmlns:a16="http://schemas.microsoft.com/office/drawing/2014/main" id="{5F1F7DB0-6CD9-15D8-A9C7-594A704DE0B1}"/>
              </a:ext>
            </a:extLst>
          </p:cNvPr>
          <p:cNvSpPr txBox="1"/>
          <p:nvPr/>
        </p:nvSpPr>
        <p:spPr>
          <a:xfrm>
            <a:off x="5853568" y="4679996"/>
            <a:ext cx="3417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00" dirty="0" err="1">
                <a:solidFill>
                  <a:schemeClr val="bg1"/>
                </a:solidFill>
                <a:latin typeface="18 VAG Rounded Light   02390" pitchFamily="2" charset="0"/>
              </a:rPr>
              <a:t>clk</a:t>
            </a:r>
            <a:endParaRPr lang="en-US" sz="1100" dirty="0">
              <a:solidFill>
                <a:schemeClr val="bg1"/>
              </a:solidFill>
              <a:latin typeface="18 VAG Rounded Light   02390" pitchFamily="2" charset="0"/>
            </a:endParaRPr>
          </a:p>
        </p:txBody>
      </p:sp>
      <p:cxnSp>
        <p:nvCxnSpPr>
          <p:cNvPr id="458" name="Straight Connector 457">
            <a:extLst>
              <a:ext uri="{FF2B5EF4-FFF2-40B4-BE49-F238E27FC236}">
                <a16:creationId xmlns:a16="http://schemas.microsoft.com/office/drawing/2014/main" id="{624C0249-9BE0-79DE-318D-A6352F8053E6}"/>
              </a:ext>
            </a:extLst>
          </p:cNvPr>
          <p:cNvCxnSpPr>
            <a:stCxn id="457" idx="0"/>
          </p:cNvCxnSpPr>
          <p:nvPr/>
        </p:nvCxnSpPr>
        <p:spPr>
          <a:xfrm flipV="1">
            <a:off x="6024448" y="4561851"/>
            <a:ext cx="0" cy="118145"/>
          </a:xfrm>
          <a:prstGeom prst="line">
            <a:avLst/>
          </a:prstGeom>
          <a:ln w="19050">
            <a:solidFill>
              <a:schemeClr val="accent6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1" name="TextBox 460">
            <a:extLst>
              <a:ext uri="{FF2B5EF4-FFF2-40B4-BE49-F238E27FC236}">
                <a16:creationId xmlns:a16="http://schemas.microsoft.com/office/drawing/2014/main" id="{FE738B2C-2C36-2578-E323-38E7D6FA3739}"/>
              </a:ext>
            </a:extLst>
          </p:cNvPr>
          <p:cNvSpPr txBox="1"/>
          <p:nvPr/>
        </p:nvSpPr>
        <p:spPr>
          <a:xfrm>
            <a:off x="9813943" y="4842550"/>
            <a:ext cx="3417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00" dirty="0" err="1">
                <a:solidFill>
                  <a:schemeClr val="bg1"/>
                </a:solidFill>
                <a:latin typeface="18 VAG Rounded Light   02390" pitchFamily="2" charset="0"/>
              </a:rPr>
              <a:t>clk</a:t>
            </a:r>
            <a:endParaRPr lang="en-US" sz="1100" dirty="0">
              <a:solidFill>
                <a:schemeClr val="bg1"/>
              </a:solidFill>
              <a:latin typeface="18 VAG Rounded Light   02390" pitchFamily="2" charset="0"/>
            </a:endParaRPr>
          </a:p>
        </p:txBody>
      </p:sp>
      <p:cxnSp>
        <p:nvCxnSpPr>
          <p:cNvPr id="462" name="Straight Connector 461">
            <a:extLst>
              <a:ext uri="{FF2B5EF4-FFF2-40B4-BE49-F238E27FC236}">
                <a16:creationId xmlns:a16="http://schemas.microsoft.com/office/drawing/2014/main" id="{C60DDE42-432D-6CCE-975F-C92E5D285C26}"/>
              </a:ext>
            </a:extLst>
          </p:cNvPr>
          <p:cNvCxnSpPr>
            <a:cxnSpLocks/>
            <a:stCxn id="461" idx="0"/>
          </p:cNvCxnSpPr>
          <p:nvPr/>
        </p:nvCxnSpPr>
        <p:spPr>
          <a:xfrm flipV="1">
            <a:off x="9984823" y="4713414"/>
            <a:ext cx="0" cy="129136"/>
          </a:xfrm>
          <a:prstGeom prst="line">
            <a:avLst/>
          </a:prstGeom>
          <a:ln w="19050">
            <a:solidFill>
              <a:schemeClr val="accent6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5" name="TextBox 464">
            <a:extLst>
              <a:ext uri="{FF2B5EF4-FFF2-40B4-BE49-F238E27FC236}">
                <a16:creationId xmlns:a16="http://schemas.microsoft.com/office/drawing/2014/main" id="{C7F68ECD-ACAD-374E-B7B5-00E15FD21DCB}"/>
              </a:ext>
            </a:extLst>
          </p:cNvPr>
          <p:cNvSpPr txBox="1"/>
          <p:nvPr/>
        </p:nvSpPr>
        <p:spPr>
          <a:xfrm>
            <a:off x="8489762" y="3245823"/>
            <a:ext cx="4395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alu</a:t>
            </a:r>
            <a:endParaRPr lang="en-US" sz="2000" dirty="0">
              <a:solidFill>
                <a:schemeClr val="bg1"/>
              </a:solidFill>
              <a:latin typeface="18 VAG Rounded Light   02390" pitchFamily="2" charset="0"/>
            </a:endParaRPr>
          </a:p>
        </p:txBody>
      </p:sp>
      <p:cxnSp>
        <p:nvCxnSpPr>
          <p:cNvPr id="472" name="Straight Arrow Connector 471">
            <a:extLst>
              <a:ext uri="{FF2B5EF4-FFF2-40B4-BE49-F238E27FC236}">
                <a16:creationId xmlns:a16="http://schemas.microsoft.com/office/drawing/2014/main" id="{908456E4-D4F5-2EA1-FF19-789AA5C3F8DA}"/>
              </a:ext>
            </a:extLst>
          </p:cNvPr>
          <p:cNvCxnSpPr>
            <a:cxnSpLocks/>
          </p:cNvCxnSpPr>
          <p:nvPr/>
        </p:nvCxnSpPr>
        <p:spPr>
          <a:xfrm flipH="1" flipV="1">
            <a:off x="5816885" y="4604793"/>
            <a:ext cx="0" cy="932688"/>
          </a:xfrm>
          <a:prstGeom prst="straightConnector1">
            <a:avLst/>
          </a:prstGeom>
          <a:ln w="127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5" name="Straight Arrow Connector 474">
            <a:extLst>
              <a:ext uri="{FF2B5EF4-FFF2-40B4-BE49-F238E27FC236}">
                <a16:creationId xmlns:a16="http://schemas.microsoft.com/office/drawing/2014/main" id="{908607ED-5082-B8EB-0CB6-ED344CA1BE73}"/>
              </a:ext>
            </a:extLst>
          </p:cNvPr>
          <p:cNvCxnSpPr>
            <a:cxnSpLocks/>
          </p:cNvCxnSpPr>
          <p:nvPr/>
        </p:nvCxnSpPr>
        <p:spPr>
          <a:xfrm flipV="1">
            <a:off x="4408736" y="5301220"/>
            <a:ext cx="0" cy="236261"/>
          </a:xfrm>
          <a:prstGeom prst="straightConnector1">
            <a:avLst/>
          </a:prstGeom>
          <a:ln w="127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5" name="Elbow Connector 434">
            <a:extLst>
              <a:ext uri="{FF2B5EF4-FFF2-40B4-BE49-F238E27FC236}">
                <a16:creationId xmlns:a16="http://schemas.microsoft.com/office/drawing/2014/main" id="{424B80CA-05F9-1646-30DD-53D39995ABBD}"/>
              </a:ext>
            </a:extLst>
          </p:cNvPr>
          <p:cNvCxnSpPr>
            <a:cxnSpLocks/>
          </p:cNvCxnSpPr>
          <p:nvPr/>
        </p:nvCxnSpPr>
        <p:spPr>
          <a:xfrm rot="16200000" flipV="1">
            <a:off x="7177509" y="4577033"/>
            <a:ext cx="1646116" cy="274779"/>
          </a:xfrm>
          <a:prstGeom prst="bentConnector3">
            <a:avLst>
              <a:gd name="adj1" fmla="val 91265"/>
            </a:avLst>
          </a:prstGeom>
          <a:ln w="127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2" name="Straight Arrow Connector 441">
            <a:extLst>
              <a:ext uri="{FF2B5EF4-FFF2-40B4-BE49-F238E27FC236}">
                <a16:creationId xmlns:a16="http://schemas.microsoft.com/office/drawing/2014/main" id="{77D15A79-CBAA-3476-E953-9E88EC542CAD}"/>
              </a:ext>
            </a:extLst>
          </p:cNvPr>
          <p:cNvCxnSpPr>
            <a:cxnSpLocks/>
          </p:cNvCxnSpPr>
          <p:nvPr/>
        </p:nvCxnSpPr>
        <p:spPr>
          <a:xfrm flipV="1">
            <a:off x="7883379" y="4657965"/>
            <a:ext cx="0" cy="879516"/>
          </a:xfrm>
          <a:prstGeom prst="straightConnector1">
            <a:avLst/>
          </a:prstGeom>
          <a:ln w="127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8" name="Straight Arrow Connector 447">
            <a:extLst>
              <a:ext uri="{FF2B5EF4-FFF2-40B4-BE49-F238E27FC236}">
                <a16:creationId xmlns:a16="http://schemas.microsoft.com/office/drawing/2014/main" id="{30435E35-829A-9B0E-3C1B-8AC96951ACA1}"/>
              </a:ext>
            </a:extLst>
          </p:cNvPr>
          <p:cNvCxnSpPr>
            <a:cxnSpLocks/>
          </p:cNvCxnSpPr>
          <p:nvPr/>
        </p:nvCxnSpPr>
        <p:spPr>
          <a:xfrm flipH="1" flipV="1">
            <a:off x="8608065" y="4473876"/>
            <a:ext cx="0" cy="1063605"/>
          </a:xfrm>
          <a:prstGeom prst="straightConnector1">
            <a:avLst/>
          </a:prstGeom>
          <a:ln w="127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9" name="Straight Arrow Connector 468">
            <a:extLst>
              <a:ext uri="{FF2B5EF4-FFF2-40B4-BE49-F238E27FC236}">
                <a16:creationId xmlns:a16="http://schemas.microsoft.com/office/drawing/2014/main" id="{D38A11AD-8791-608A-0552-C121A94FF645}"/>
              </a:ext>
            </a:extLst>
          </p:cNvPr>
          <p:cNvCxnSpPr>
            <a:cxnSpLocks/>
          </p:cNvCxnSpPr>
          <p:nvPr/>
        </p:nvCxnSpPr>
        <p:spPr>
          <a:xfrm flipV="1">
            <a:off x="6768025" y="4402393"/>
            <a:ext cx="0" cy="1135088"/>
          </a:xfrm>
          <a:prstGeom prst="straightConnector1">
            <a:avLst/>
          </a:prstGeom>
          <a:ln w="127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EC66CA67-38E7-34E8-E7FC-AAD1AEB58582}"/>
              </a:ext>
            </a:extLst>
          </p:cNvPr>
          <p:cNvGrpSpPr/>
          <p:nvPr/>
        </p:nvGrpSpPr>
        <p:grpSpPr>
          <a:xfrm>
            <a:off x="6261052" y="4187510"/>
            <a:ext cx="2859576" cy="605832"/>
            <a:chOff x="6261052" y="4187510"/>
            <a:chExt cx="2859576" cy="605832"/>
          </a:xfrm>
        </p:grpSpPr>
        <p:cxnSp>
          <p:nvCxnSpPr>
            <p:cNvPr id="420" name="Elbow Connector 419">
              <a:extLst>
                <a:ext uri="{FF2B5EF4-FFF2-40B4-BE49-F238E27FC236}">
                  <a16:creationId xmlns:a16="http://schemas.microsoft.com/office/drawing/2014/main" id="{DE0A5376-D330-42E2-FB65-5A8544619591}"/>
                </a:ext>
              </a:extLst>
            </p:cNvPr>
            <p:cNvCxnSpPr/>
            <p:nvPr/>
          </p:nvCxnSpPr>
          <p:spPr>
            <a:xfrm>
              <a:off x="6389559" y="4187510"/>
              <a:ext cx="2501519" cy="605832"/>
            </a:xfrm>
            <a:prstGeom prst="bentConnector3">
              <a:avLst>
                <a:gd name="adj1" fmla="val -363"/>
              </a:avLst>
            </a:prstGeom>
            <a:ln w="28575">
              <a:solidFill>
                <a:schemeClr val="bg1"/>
              </a:solidFill>
              <a:headEnd type="oval"/>
              <a:tailEnd type="none" w="lg" len="lg"/>
            </a:ln>
            <a:effectLst>
              <a:glow rad="88900">
                <a:srgbClr val="011223">
                  <a:alpha val="90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1" name="Elbow Connector 420">
              <a:extLst>
                <a:ext uri="{FF2B5EF4-FFF2-40B4-BE49-F238E27FC236}">
                  <a16:creationId xmlns:a16="http://schemas.microsoft.com/office/drawing/2014/main" id="{356B3A68-0F26-F67A-1004-D091F831F6EB}"/>
                </a:ext>
              </a:extLst>
            </p:cNvPr>
            <p:cNvCxnSpPr>
              <a:cxnSpLocks/>
              <a:endCxn id="419" idx="1"/>
            </p:cNvCxnSpPr>
            <p:nvPr/>
          </p:nvCxnSpPr>
          <p:spPr>
            <a:xfrm rot="5400000" flipH="1" flipV="1">
              <a:off x="8879358" y="4552072"/>
              <a:ext cx="252992" cy="229548"/>
            </a:xfrm>
            <a:prstGeom prst="bentConnector2">
              <a:avLst/>
            </a:prstGeom>
            <a:ln w="28575">
              <a:solidFill>
                <a:schemeClr val="bg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4" name="Elbow Connector 423">
              <a:extLst>
                <a:ext uri="{FF2B5EF4-FFF2-40B4-BE49-F238E27FC236}">
                  <a16:creationId xmlns:a16="http://schemas.microsoft.com/office/drawing/2014/main" id="{8C12DBEE-9119-E687-12AE-4F54DD2F9145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7322511" y="4361210"/>
              <a:ext cx="518548" cy="328277"/>
            </a:xfrm>
            <a:prstGeom prst="bentConnector2">
              <a:avLst/>
            </a:prstGeom>
            <a:ln w="28575">
              <a:solidFill>
                <a:schemeClr val="bg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4" name="Straight Arrow Connector 393">
              <a:extLst>
                <a:ext uri="{FF2B5EF4-FFF2-40B4-BE49-F238E27FC236}">
                  <a16:creationId xmlns:a16="http://schemas.microsoft.com/office/drawing/2014/main" id="{296AC102-0DC9-9CA8-A46D-84AEF8599F88}"/>
                </a:ext>
              </a:extLst>
            </p:cNvPr>
            <p:cNvCxnSpPr/>
            <p:nvPr/>
          </p:nvCxnSpPr>
          <p:spPr>
            <a:xfrm flipV="1">
              <a:off x="6261052" y="4187510"/>
              <a:ext cx="365760" cy="0"/>
            </a:xfrm>
            <a:prstGeom prst="straightConnector1">
              <a:avLst/>
            </a:prstGeom>
            <a:ln w="28575">
              <a:solidFill>
                <a:schemeClr val="bg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2" name="TextBox 421">
            <a:extLst>
              <a:ext uri="{FF2B5EF4-FFF2-40B4-BE49-F238E27FC236}">
                <a16:creationId xmlns:a16="http://schemas.microsoft.com/office/drawing/2014/main" id="{C2019ECA-1D43-2798-7640-624AE67C748A}"/>
              </a:ext>
            </a:extLst>
          </p:cNvPr>
          <p:cNvSpPr txBox="1"/>
          <p:nvPr/>
        </p:nvSpPr>
        <p:spPr>
          <a:xfrm>
            <a:off x="6156892" y="4747081"/>
            <a:ext cx="6944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R[rs2]</a:t>
            </a:r>
            <a:endParaRPr lang="en-US" sz="2000" dirty="0">
              <a:solidFill>
                <a:schemeClr val="bg1"/>
              </a:solidFill>
              <a:latin typeface="18 VAG Rounded Light   0239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A1D8640-1BD8-BEED-DD26-8BB1044FBB16}"/>
              </a:ext>
            </a:extLst>
          </p:cNvPr>
          <p:cNvSpPr txBox="1"/>
          <p:nvPr/>
        </p:nvSpPr>
        <p:spPr>
          <a:xfrm>
            <a:off x="4789384" y="4884927"/>
            <a:ext cx="94929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imm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[31:0]</a:t>
            </a:r>
            <a:endParaRPr lang="en-US" sz="2000" dirty="0">
              <a:solidFill>
                <a:schemeClr val="bg1"/>
              </a:solidFill>
              <a:latin typeface="18 VAG Rounded Light   02390" pitchFamily="2" charset="0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37A331C-250D-4072-F6B6-25839190A52F}"/>
              </a:ext>
            </a:extLst>
          </p:cNvPr>
          <p:cNvCxnSpPr>
            <a:cxnSpLocks/>
          </p:cNvCxnSpPr>
          <p:nvPr/>
        </p:nvCxnSpPr>
        <p:spPr>
          <a:xfrm flipV="1">
            <a:off x="1170363" y="3643964"/>
            <a:ext cx="274320" cy="0"/>
          </a:xfrm>
          <a:prstGeom prst="straightConnector1">
            <a:avLst/>
          </a:prstGeom>
          <a:ln w="28575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F8A3D43-23D6-8073-FA9C-E13A73CB5D24}"/>
              </a:ext>
            </a:extLst>
          </p:cNvPr>
          <p:cNvSpPr txBox="1"/>
          <p:nvPr/>
        </p:nvSpPr>
        <p:spPr>
          <a:xfrm>
            <a:off x="1733676" y="3669569"/>
            <a:ext cx="35458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pc</a:t>
            </a:r>
            <a:endParaRPr lang="en-US" sz="2000" dirty="0">
              <a:solidFill>
                <a:schemeClr val="bg1"/>
              </a:solidFill>
              <a:latin typeface="18 VAG Rounded Light   02390" pitchFamily="2" charset="0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27B03F4-4F70-EB67-2FC8-0AEE5100B90D}"/>
              </a:ext>
            </a:extLst>
          </p:cNvPr>
          <p:cNvCxnSpPr>
            <a:cxnSpLocks/>
          </p:cNvCxnSpPr>
          <p:nvPr/>
        </p:nvCxnSpPr>
        <p:spPr>
          <a:xfrm flipV="1">
            <a:off x="1772305" y="3654124"/>
            <a:ext cx="365760" cy="0"/>
          </a:xfrm>
          <a:prstGeom prst="straightConnector1">
            <a:avLst/>
          </a:prstGeom>
          <a:ln w="28575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4EECC671-A924-2356-B7DC-DE13636CBDA5}"/>
              </a:ext>
            </a:extLst>
          </p:cNvPr>
          <p:cNvSpPr txBox="1"/>
          <p:nvPr/>
        </p:nvSpPr>
        <p:spPr>
          <a:xfrm>
            <a:off x="1968985" y="2379486"/>
            <a:ext cx="35458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+4</a:t>
            </a:r>
            <a:endParaRPr lang="en-US" sz="2000" dirty="0">
              <a:solidFill>
                <a:schemeClr val="bg1"/>
              </a:solidFill>
              <a:latin typeface="18 VAG Rounded Light   02390" pitchFamily="2" charset="0"/>
            </a:endParaRP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BA7E8C0-8665-164F-DB94-DAE69967F440}"/>
              </a:ext>
            </a:extLst>
          </p:cNvPr>
          <p:cNvCxnSpPr>
            <a:cxnSpLocks/>
          </p:cNvCxnSpPr>
          <p:nvPr/>
        </p:nvCxnSpPr>
        <p:spPr>
          <a:xfrm flipH="1">
            <a:off x="2270690" y="2496757"/>
            <a:ext cx="182880" cy="0"/>
          </a:xfrm>
          <a:prstGeom prst="line">
            <a:avLst/>
          </a:prstGeom>
          <a:ln w="19050">
            <a:solidFill>
              <a:schemeClr val="bg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4" name="TextBox 473">
            <a:extLst>
              <a:ext uri="{FF2B5EF4-FFF2-40B4-BE49-F238E27FC236}">
                <a16:creationId xmlns:a16="http://schemas.microsoft.com/office/drawing/2014/main" id="{EADA092F-D4E9-20EF-B62D-834B9B1CF63B}"/>
              </a:ext>
            </a:extLst>
          </p:cNvPr>
          <p:cNvSpPr txBox="1"/>
          <p:nvPr/>
        </p:nvSpPr>
        <p:spPr>
          <a:xfrm>
            <a:off x="10106672" y="3711143"/>
            <a:ext cx="4395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mem</a:t>
            </a:r>
            <a:endParaRPr lang="en-US" sz="2000" dirty="0">
              <a:solidFill>
                <a:schemeClr val="bg1"/>
              </a:solidFill>
              <a:latin typeface="18 VAG Rounded Light   02390" pitchFamily="2" charset="0"/>
            </a:endParaRPr>
          </a:p>
        </p:txBody>
      </p:sp>
      <p:cxnSp>
        <p:nvCxnSpPr>
          <p:cNvPr id="477" name="Straight Arrow Connector 476">
            <a:extLst>
              <a:ext uri="{FF2B5EF4-FFF2-40B4-BE49-F238E27FC236}">
                <a16:creationId xmlns:a16="http://schemas.microsoft.com/office/drawing/2014/main" id="{D784A5C8-32E2-3AA1-3DDB-295CDDAE88B9}"/>
              </a:ext>
            </a:extLst>
          </p:cNvPr>
          <p:cNvCxnSpPr>
            <a:cxnSpLocks/>
          </p:cNvCxnSpPr>
          <p:nvPr/>
        </p:nvCxnSpPr>
        <p:spPr>
          <a:xfrm flipV="1">
            <a:off x="10142760" y="3707112"/>
            <a:ext cx="403456" cy="7631"/>
          </a:xfrm>
          <a:prstGeom prst="straightConnector1">
            <a:avLst/>
          </a:prstGeom>
          <a:ln w="28575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9" name="TextBox 478">
            <a:extLst>
              <a:ext uri="{FF2B5EF4-FFF2-40B4-BE49-F238E27FC236}">
                <a16:creationId xmlns:a16="http://schemas.microsoft.com/office/drawing/2014/main" id="{2DED7013-C5E9-CBB1-99CD-9964AAD09670}"/>
              </a:ext>
            </a:extLst>
          </p:cNvPr>
          <p:cNvSpPr txBox="1"/>
          <p:nvPr/>
        </p:nvSpPr>
        <p:spPr>
          <a:xfrm>
            <a:off x="10063299" y="2866316"/>
            <a:ext cx="52450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pc+4</a:t>
            </a:r>
            <a:endParaRPr lang="en-US" sz="2000" dirty="0">
              <a:solidFill>
                <a:schemeClr val="bg1"/>
              </a:solidFill>
              <a:latin typeface="18 VAG Rounded Light   02390" pitchFamily="2" charset="0"/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7E10B256-ADFC-8E2C-6C6F-6E4DBEC36AB1}"/>
              </a:ext>
            </a:extLst>
          </p:cNvPr>
          <p:cNvSpPr txBox="1"/>
          <p:nvPr/>
        </p:nvSpPr>
        <p:spPr>
          <a:xfrm>
            <a:off x="504032" y="3739819"/>
            <a:ext cx="4395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alu</a:t>
            </a:r>
            <a:endParaRPr lang="en-US" sz="2000" dirty="0">
              <a:solidFill>
                <a:schemeClr val="bg1"/>
              </a:solidFill>
              <a:latin typeface="18 VAG Rounded Light   02390" pitchFamily="2" charset="0"/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9E730C79-AAC2-7A21-158E-0E25313D56F3}"/>
              </a:ext>
            </a:extLst>
          </p:cNvPr>
          <p:cNvSpPr txBox="1"/>
          <p:nvPr/>
        </p:nvSpPr>
        <p:spPr>
          <a:xfrm>
            <a:off x="2780297" y="5579638"/>
            <a:ext cx="1034257" cy="2425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inst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[31:0]</a:t>
            </a:r>
            <a:endParaRPr lang="en-US" sz="2000" dirty="0">
              <a:solidFill>
                <a:schemeClr val="bg1"/>
              </a:solidFill>
              <a:latin typeface="18 VAG Rounded Light   02390" pitchFamily="2" charset="0"/>
            </a:endParaRP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96032983-17AD-87BD-753B-0DAA16E5B7AD}"/>
              </a:ext>
            </a:extLst>
          </p:cNvPr>
          <p:cNvSpPr txBox="1"/>
          <p:nvPr/>
        </p:nvSpPr>
        <p:spPr>
          <a:xfrm>
            <a:off x="263118" y="5560628"/>
            <a:ext cx="1681872" cy="4871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1600" dirty="0" err="1">
                <a:solidFill>
                  <a:schemeClr val="accent3"/>
                </a:solidFill>
                <a:latin typeface="18 VAG Rounded Light   02390" pitchFamily="2" charset="0"/>
              </a:rPr>
              <a:t>PCSel</a:t>
            </a:r>
            <a:endParaRPr lang="en-US" sz="1600" dirty="0">
              <a:solidFill>
                <a:schemeClr val="accent3"/>
              </a:solidFill>
              <a:latin typeface="18 VAG Rounded Light   02390" pitchFamily="2" charset="0"/>
            </a:endParaRPr>
          </a:p>
          <a:p>
            <a:pPr algn="ctr">
              <a:lnSpc>
                <a:spcPct val="85000"/>
              </a:lnSpc>
            </a:pPr>
            <a:r>
              <a:rPr lang="en-US" sz="1400" dirty="0">
                <a:solidFill>
                  <a:schemeClr val="bg1"/>
                </a:solidFill>
                <a:latin typeface="18 VAG Rounded Light   02390" pitchFamily="2" charset="0"/>
              </a:rPr>
              <a:t>taken(1),not taken(0)</a:t>
            </a: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805FC406-05B2-8242-650C-D6E9D3BC10DC}"/>
              </a:ext>
            </a:extLst>
          </p:cNvPr>
          <p:cNvSpPr txBox="1"/>
          <p:nvPr/>
        </p:nvSpPr>
        <p:spPr>
          <a:xfrm>
            <a:off x="4003587" y="5552119"/>
            <a:ext cx="936475" cy="5201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1600" dirty="0" err="1">
                <a:solidFill>
                  <a:schemeClr val="accent3"/>
                </a:solidFill>
                <a:latin typeface="18 VAG Rounded Light   02390" pitchFamily="2" charset="0"/>
              </a:rPr>
              <a:t>ImmSel</a:t>
            </a:r>
            <a:endParaRPr lang="en-US" sz="1600" dirty="0">
              <a:solidFill>
                <a:schemeClr val="accent3"/>
              </a:solidFill>
              <a:latin typeface="18 VAG Rounded Light   02390" pitchFamily="2" charset="0"/>
            </a:endParaRPr>
          </a:p>
          <a:p>
            <a:pPr algn="ctr">
              <a:lnSpc>
                <a:spcPct val="85000"/>
              </a:lnSpc>
            </a:pPr>
            <a:r>
              <a:rPr lang="en-US" sz="16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600" dirty="0">
                <a:solidFill>
                  <a:schemeClr val="bg1"/>
                </a:solidFill>
                <a:latin typeface="18 VAG Rounded Light   02390" pitchFamily="2" charset="0"/>
              </a:rPr>
              <a:t>,S,B,J,U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224C16BB-9DF8-AF11-E4A9-F5900F58BC4D}"/>
              </a:ext>
            </a:extLst>
          </p:cNvPr>
          <p:cNvSpPr txBox="1"/>
          <p:nvPr/>
        </p:nvSpPr>
        <p:spPr>
          <a:xfrm>
            <a:off x="5333604" y="5554208"/>
            <a:ext cx="885179" cy="5136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1600" dirty="0" err="1">
                <a:solidFill>
                  <a:schemeClr val="accent3"/>
                </a:solidFill>
                <a:latin typeface="18 VAG Rounded Light   02390" pitchFamily="2" charset="0"/>
              </a:rPr>
              <a:t>RegWEn</a:t>
            </a:r>
            <a:endParaRPr lang="en-US" sz="1600" dirty="0">
              <a:solidFill>
                <a:schemeClr val="accent3"/>
              </a:solidFill>
              <a:latin typeface="18 VAG Rounded Light   02390" pitchFamily="2" charset="0"/>
            </a:endParaRPr>
          </a:p>
          <a:p>
            <a:pPr algn="ctr">
              <a:lnSpc>
                <a:spcPct val="85000"/>
              </a:lnSpc>
            </a:pPr>
            <a:r>
              <a:rPr lang="en-US" sz="1600" dirty="0">
                <a:solidFill>
                  <a:schemeClr val="bg1"/>
                </a:solidFill>
                <a:latin typeface="18 VAG Rounded Light   02390" pitchFamily="2" charset="0"/>
              </a:rPr>
              <a:t>1,0</a:t>
            </a: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2668EA19-1D16-2435-39BE-AEF3AA44FFE9}"/>
              </a:ext>
            </a:extLst>
          </p:cNvPr>
          <p:cNvSpPr txBox="1"/>
          <p:nvPr/>
        </p:nvSpPr>
        <p:spPr>
          <a:xfrm>
            <a:off x="6409181" y="5555777"/>
            <a:ext cx="502061" cy="408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1200" dirty="0" err="1">
                <a:solidFill>
                  <a:schemeClr val="accent3"/>
                </a:solidFill>
                <a:latin typeface="18 VAG Rounded Light   02390" pitchFamily="2" charset="0"/>
              </a:rPr>
              <a:t>BrUn</a:t>
            </a:r>
            <a:endParaRPr lang="en-US" sz="1200" dirty="0">
              <a:solidFill>
                <a:schemeClr val="accent3"/>
              </a:solidFill>
              <a:latin typeface="18 VAG Rounded Light   02390" pitchFamily="2" charset="0"/>
            </a:endParaRPr>
          </a:p>
          <a:p>
            <a:pPr algn="ctr">
              <a:lnSpc>
                <a:spcPct val="85000"/>
              </a:lnSpc>
            </a:pPr>
            <a:r>
              <a:rPr lang="en-US" sz="1200" dirty="0">
                <a:solidFill>
                  <a:schemeClr val="bg1"/>
                </a:solidFill>
                <a:latin typeface="18 VAG Rounded Light   02390" pitchFamily="2" charset="0"/>
              </a:rPr>
              <a:t>0,1</a:t>
            </a: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2CC95B9F-5DF4-D7FA-AEA7-3A8533F0CD4C}"/>
              </a:ext>
            </a:extLst>
          </p:cNvPr>
          <p:cNvSpPr txBox="1"/>
          <p:nvPr/>
        </p:nvSpPr>
        <p:spPr>
          <a:xfrm>
            <a:off x="6690773" y="5779625"/>
            <a:ext cx="556563" cy="2562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12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BrEq</a:t>
            </a:r>
            <a:endParaRPr lang="en-US" sz="12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FD1E69A0-9944-8D40-E6A1-E6D049015EEA}"/>
              </a:ext>
            </a:extLst>
          </p:cNvPr>
          <p:cNvSpPr txBox="1"/>
          <p:nvPr/>
        </p:nvSpPr>
        <p:spPr>
          <a:xfrm>
            <a:off x="6954558" y="5545178"/>
            <a:ext cx="556563" cy="2562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12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BrLT</a:t>
            </a:r>
            <a:endParaRPr lang="en-US" sz="12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3632A612-D2B9-ADCD-8A02-64FC0648A297}"/>
              </a:ext>
            </a:extLst>
          </p:cNvPr>
          <p:cNvSpPr txBox="1"/>
          <p:nvPr/>
        </p:nvSpPr>
        <p:spPr>
          <a:xfrm>
            <a:off x="7558332" y="5524627"/>
            <a:ext cx="449161" cy="408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1200" dirty="0" err="1">
                <a:solidFill>
                  <a:schemeClr val="accent3"/>
                </a:solidFill>
                <a:latin typeface="18 VAG Rounded Light   02390" pitchFamily="2" charset="0"/>
              </a:rPr>
              <a:t>Bsel</a:t>
            </a:r>
            <a:endParaRPr lang="en-US" sz="1200" dirty="0">
              <a:solidFill>
                <a:schemeClr val="accent3"/>
              </a:solidFill>
              <a:latin typeface="18 VAG Rounded Light   02390" pitchFamily="2" charset="0"/>
            </a:endParaRPr>
          </a:p>
          <a:p>
            <a:pPr algn="ctr">
              <a:lnSpc>
                <a:spcPct val="85000"/>
              </a:lnSpc>
            </a:pPr>
            <a:r>
              <a:rPr lang="en-US" sz="1200" dirty="0">
                <a:solidFill>
                  <a:schemeClr val="bg1"/>
                </a:solidFill>
                <a:latin typeface="18 VAG Rounded Light   02390" pitchFamily="2" charset="0"/>
              </a:rPr>
              <a:t>0,1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2000C3DB-EA0F-B383-7B78-CA219CC6DBC8}"/>
              </a:ext>
            </a:extLst>
          </p:cNvPr>
          <p:cNvSpPr txBox="1"/>
          <p:nvPr/>
        </p:nvSpPr>
        <p:spPr>
          <a:xfrm>
            <a:off x="7954131" y="5516420"/>
            <a:ext cx="460382" cy="408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1200" dirty="0" err="1">
                <a:solidFill>
                  <a:schemeClr val="accent3"/>
                </a:solidFill>
                <a:latin typeface="18 VAG Rounded Light   02390" pitchFamily="2" charset="0"/>
              </a:rPr>
              <a:t>Asel</a:t>
            </a:r>
            <a:endParaRPr lang="en-US" sz="1200" dirty="0">
              <a:solidFill>
                <a:schemeClr val="accent3"/>
              </a:solidFill>
              <a:latin typeface="18 VAG Rounded Light   02390" pitchFamily="2" charset="0"/>
            </a:endParaRPr>
          </a:p>
          <a:p>
            <a:pPr algn="ctr">
              <a:lnSpc>
                <a:spcPct val="85000"/>
              </a:lnSpc>
            </a:pPr>
            <a:r>
              <a:rPr lang="en-US" sz="1200" dirty="0">
                <a:solidFill>
                  <a:schemeClr val="bg1"/>
                </a:solidFill>
                <a:latin typeface="18 VAG Rounded Light   02390" pitchFamily="2" charset="0"/>
              </a:rPr>
              <a:t>0,1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0D0C1867-1FFD-F311-31BB-7C2A4E3DB4AD}"/>
              </a:ext>
            </a:extLst>
          </p:cNvPr>
          <p:cNvSpPr txBox="1"/>
          <p:nvPr/>
        </p:nvSpPr>
        <p:spPr>
          <a:xfrm>
            <a:off x="8339539" y="5536765"/>
            <a:ext cx="865942" cy="6440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1400" dirty="0" err="1">
                <a:solidFill>
                  <a:schemeClr val="accent3"/>
                </a:solidFill>
                <a:latin typeface="18 VAG Rounded Light   02390" pitchFamily="2" charset="0"/>
              </a:rPr>
              <a:t>ALUSel</a:t>
            </a:r>
            <a:endParaRPr lang="en-US" sz="1400" dirty="0">
              <a:solidFill>
                <a:schemeClr val="accent3"/>
              </a:solidFill>
              <a:latin typeface="18 VAG Rounded Light   02390" pitchFamily="2" charset="0"/>
            </a:endParaRPr>
          </a:p>
          <a:p>
            <a:pPr algn="ctr">
              <a:lnSpc>
                <a:spcPct val="85000"/>
              </a:lnSpc>
            </a:pPr>
            <a:r>
              <a:rPr lang="en-US" sz="1400" dirty="0" err="1">
                <a:solidFill>
                  <a:schemeClr val="bg1"/>
                </a:solidFill>
                <a:latin typeface="18 VAG Rounded Light   02390" pitchFamily="2" charset="0"/>
              </a:rPr>
              <a:t>Add,Sub</a:t>
            </a:r>
            <a:r>
              <a:rPr lang="en-US" sz="1400" dirty="0">
                <a:solidFill>
                  <a:schemeClr val="bg1"/>
                </a:solidFill>
                <a:latin typeface="18 VAG Rounded Light   02390" pitchFamily="2" charset="0"/>
              </a:rPr>
              <a:t>,</a:t>
            </a:r>
            <a:br>
              <a:rPr lang="en-US" sz="1400" dirty="0">
                <a:solidFill>
                  <a:schemeClr val="bg1"/>
                </a:solidFill>
                <a:latin typeface="18 VAG Rounded Light   02390" pitchFamily="2" charset="0"/>
              </a:rPr>
            </a:br>
            <a:r>
              <a:rPr lang="en-US" sz="1400" dirty="0">
                <a:solidFill>
                  <a:schemeClr val="bg1"/>
                </a:solidFill>
                <a:latin typeface="18 VAG Rounded Light   02390" pitchFamily="2" charset="0"/>
              </a:rPr>
              <a:t>etc.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0574EDEE-392B-DC05-E19A-7C22B2FFABF2}"/>
              </a:ext>
            </a:extLst>
          </p:cNvPr>
          <p:cNvSpPr txBox="1"/>
          <p:nvPr/>
        </p:nvSpPr>
        <p:spPr>
          <a:xfrm>
            <a:off x="9196693" y="5555777"/>
            <a:ext cx="995785" cy="4609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1400" dirty="0" err="1">
                <a:solidFill>
                  <a:schemeClr val="accent3"/>
                </a:solidFill>
                <a:latin typeface="18 VAG Rounded Light   02390" pitchFamily="2" charset="0"/>
              </a:rPr>
              <a:t>MemRW</a:t>
            </a:r>
            <a:endParaRPr lang="en-US" sz="1400" dirty="0">
              <a:solidFill>
                <a:schemeClr val="accent3"/>
              </a:solidFill>
              <a:latin typeface="18 VAG Rounded Light   02390" pitchFamily="2" charset="0"/>
            </a:endParaRPr>
          </a:p>
          <a:p>
            <a:pPr algn="ctr">
              <a:lnSpc>
                <a:spcPct val="85000"/>
              </a:lnSpc>
            </a:pPr>
            <a:r>
              <a:rPr lang="en-US" sz="1400" dirty="0" err="1">
                <a:solidFill>
                  <a:schemeClr val="bg1"/>
                </a:solidFill>
                <a:latin typeface="18 VAG Rounded Light   02390" pitchFamily="2" charset="0"/>
              </a:rPr>
              <a:t>Read,Write</a:t>
            </a:r>
            <a:endParaRPr lang="en-US" sz="1400" dirty="0">
              <a:solidFill>
                <a:schemeClr val="bg1"/>
              </a:solidFill>
              <a:latin typeface="18 VAG Rounded Light   02390" pitchFamily="2" charset="0"/>
            </a:endParaRP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FF0F850A-25DC-02DE-3D8E-F4BBFD4155E2}"/>
              </a:ext>
            </a:extLst>
          </p:cNvPr>
          <p:cNvSpPr txBox="1"/>
          <p:nvPr/>
        </p:nvSpPr>
        <p:spPr>
          <a:xfrm>
            <a:off x="10252492" y="5557253"/>
            <a:ext cx="646331" cy="4609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1400" dirty="0" err="1">
                <a:solidFill>
                  <a:schemeClr val="accent3"/>
                </a:solidFill>
                <a:latin typeface="18 VAG Rounded Light   02390" pitchFamily="2" charset="0"/>
              </a:rPr>
              <a:t>WBSel</a:t>
            </a:r>
            <a:endParaRPr lang="en-US" sz="1400" dirty="0">
              <a:solidFill>
                <a:schemeClr val="accent3"/>
              </a:solidFill>
              <a:latin typeface="18 VAG Rounded Light   02390" pitchFamily="2" charset="0"/>
            </a:endParaRPr>
          </a:p>
          <a:p>
            <a:pPr algn="ctr">
              <a:lnSpc>
                <a:spcPct val="85000"/>
              </a:lnSpc>
            </a:pPr>
            <a:r>
              <a:rPr lang="en-US" sz="1400" dirty="0">
                <a:solidFill>
                  <a:schemeClr val="bg1"/>
                </a:solidFill>
                <a:latin typeface="18 VAG Rounded Light   02390" pitchFamily="2" charset="0"/>
              </a:rPr>
              <a:t>0,1,2</a:t>
            </a:r>
          </a:p>
        </p:txBody>
      </p:sp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D5574E08-8C14-422C-BD9C-969F4F3B25C2}"/>
              </a:ext>
            </a:extLst>
          </p:cNvPr>
          <p:cNvCxnSpPr>
            <a:cxnSpLocks/>
          </p:cNvCxnSpPr>
          <p:nvPr/>
        </p:nvCxnSpPr>
        <p:spPr>
          <a:xfrm flipV="1">
            <a:off x="10664370" y="3759701"/>
            <a:ext cx="0" cy="1767040"/>
          </a:xfrm>
          <a:prstGeom prst="straightConnector1">
            <a:avLst/>
          </a:prstGeom>
          <a:ln w="127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Rectangle 170">
            <a:extLst>
              <a:ext uri="{FF2B5EF4-FFF2-40B4-BE49-F238E27FC236}">
                <a16:creationId xmlns:a16="http://schemas.microsoft.com/office/drawing/2014/main" id="{B2E54D0A-9FBB-BD56-7769-DC00BEB2FC6E}"/>
              </a:ext>
            </a:extLst>
          </p:cNvPr>
          <p:cNvSpPr/>
          <p:nvPr/>
        </p:nvSpPr>
        <p:spPr>
          <a:xfrm>
            <a:off x="324172" y="5540557"/>
            <a:ext cx="10627823" cy="741060"/>
          </a:xfrm>
          <a:prstGeom prst="rect">
            <a:avLst/>
          </a:prstGeom>
          <a:noFill/>
          <a:ln w="28575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b"/>
          <a:lstStyle/>
          <a:p>
            <a:r>
              <a:rPr lang="en-US" sz="1600" b="1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Control Logic</a:t>
            </a:r>
          </a:p>
        </p:txBody>
      </p: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AC1D377E-FE43-1B1D-FCF0-12F1B82B4052}"/>
              </a:ext>
            </a:extLst>
          </p:cNvPr>
          <p:cNvGrpSpPr/>
          <p:nvPr/>
        </p:nvGrpSpPr>
        <p:grpSpPr>
          <a:xfrm>
            <a:off x="1910968" y="2760283"/>
            <a:ext cx="5834958" cy="733940"/>
            <a:chOff x="1910968" y="2760283"/>
            <a:chExt cx="5834958" cy="733940"/>
          </a:xfrm>
        </p:grpSpPr>
        <p:cxnSp>
          <p:nvCxnSpPr>
            <p:cNvPr id="173" name="Elbow Connector 172">
              <a:extLst>
                <a:ext uri="{FF2B5EF4-FFF2-40B4-BE49-F238E27FC236}">
                  <a16:creationId xmlns:a16="http://schemas.microsoft.com/office/drawing/2014/main" id="{E390CF13-3728-8277-3D3E-B31B8898A532}"/>
                </a:ext>
              </a:extLst>
            </p:cNvPr>
            <p:cNvCxnSpPr/>
            <p:nvPr/>
          </p:nvCxnSpPr>
          <p:spPr>
            <a:xfrm flipV="1">
              <a:off x="1910968" y="2769647"/>
              <a:ext cx="1658892" cy="436843"/>
            </a:xfrm>
            <a:prstGeom prst="bentConnector4">
              <a:avLst>
                <a:gd name="adj1" fmla="val 100039"/>
                <a:gd name="adj2" fmla="val 45344"/>
              </a:avLst>
            </a:prstGeom>
            <a:ln w="28575">
              <a:solidFill>
                <a:schemeClr val="bg1"/>
              </a:solidFill>
              <a:headEnd type="oval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EABE00C5-6753-0E18-2457-6761BCF0A196}"/>
                </a:ext>
              </a:extLst>
            </p:cNvPr>
            <p:cNvCxnSpPr>
              <a:cxnSpLocks/>
            </p:cNvCxnSpPr>
            <p:nvPr/>
          </p:nvCxnSpPr>
          <p:spPr>
            <a:xfrm>
              <a:off x="3559699" y="2760283"/>
              <a:ext cx="4023360" cy="0"/>
            </a:xfrm>
            <a:prstGeom prst="line">
              <a:avLst/>
            </a:prstGeom>
            <a:ln w="28575">
              <a:solidFill>
                <a:schemeClr val="bg1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Elbow Connector 174">
              <a:extLst>
                <a:ext uri="{FF2B5EF4-FFF2-40B4-BE49-F238E27FC236}">
                  <a16:creationId xmlns:a16="http://schemas.microsoft.com/office/drawing/2014/main" id="{05891022-9DF5-AB96-D32B-08916867D915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7285314" y="3033611"/>
              <a:ext cx="733939" cy="187285"/>
            </a:xfrm>
            <a:prstGeom prst="bentConnector3">
              <a:avLst>
                <a:gd name="adj1" fmla="val 99835"/>
              </a:avLst>
            </a:prstGeom>
            <a:ln w="28575">
              <a:solidFill>
                <a:schemeClr val="bg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8" name="Rectangle 307">
            <a:extLst>
              <a:ext uri="{FF2B5EF4-FFF2-40B4-BE49-F238E27FC236}">
                <a16:creationId xmlns:a16="http://schemas.microsoft.com/office/drawing/2014/main" id="{B5F21712-74F9-1B1C-C348-211340BF727D}"/>
              </a:ext>
            </a:extLst>
          </p:cNvPr>
          <p:cNvSpPr/>
          <p:nvPr/>
        </p:nvSpPr>
        <p:spPr>
          <a:xfrm>
            <a:off x="4805939" y="2918076"/>
            <a:ext cx="1440473" cy="1655090"/>
          </a:xfrm>
          <a:prstGeom prst="rect">
            <a:avLst/>
          </a:prstGeom>
          <a:noFill/>
          <a:ln w="28575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b"/>
          <a:lstStyle/>
          <a:p>
            <a:pPr>
              <a:spcBef>
                <a:spcPts val="400"/>
              </a:spcBef>
            </a:pPr>
            <a:r>
              <a:rPr lang="en-US" sz="1400" i="1" dirty="0" err="1">
                <a:solidFill>
                  <a:schemeClr val="bg1"/>
                </a:solidFill>
                <a:latin typeface="18 VAG Rounded Light   02390" pitchFamily="2" charset="0"/>
              </a:rPr>
              <a:t>dataW</a:t>
            </a:r>
            <a:endParaRPr lang="en-US" sz="1400" i="1" dirty="0">
              <a:solidFill>
                <a:schemeClr val="bg1"/>
              </a:solidFill>
              <a:latin typeface="18 VAG Rounded Light   02390" pitchFamily="2" charset="0"/>
            </a:endParaRPr>
          </a:p>
          <a:p>
            <a:pPr>
              <a:spcBef>
                <a:spcPts val="1000"/>
              </a:spcBef>
            </a:pPr>
            <a:r>
              <a:rPr lang="en-US" sz="1400" i="1" dirty="0" err="1">
                <a:solidFill>
                  <a:schemeClr val="bg1"/>
                </a:solidFill>
                <a:latin typeface="18 VAG Rounded Light   02390" pitchFamily="2" charset="0"/>
              </a:rPr>
              <a:t>rsW</a:t>
            </a:r>
            <a:endParaRPr lang="en-US" sz="1400" i="1" dirty="0">
              <a:solidFill>
                <a:schemeClr val="bg1"/>
              </a:solidFill>
              <a:latin typeface="18 VAG Rounded Light   02390" pitchFamily="2" charset="0"/>
            </a:endParaRPr>
          </a:p>
          <a:p>
            <a:pPr>
              <a:spcBef>
                <a:spcPts val="400"/>
              </a:spcBef>
              <a:tabLst>
                <a:tab pos="1249363" algn="r"/>
              </a:tabLst>
            </a:pPr>
            <a:r>
              <a:rPr lang="en-US" sz="1400" i="1" dirty="0">
                <a:solidFill>
                  <a:schemeClr val="bg1"/>
                </a:solidFill>
                <a:latin typeface="18 VAG Rounded Light   02390" pitchFamily="2" charset="0"/>
              </a:rPr>
              <a:t>rsR1	dataR1</a:t>
            </a:r>
          </a:p>
          <a:p>
            <a:pPr>
              <a:spcBef>
                <a:spcPts val="400"/>
              </a:spcBef>
              <a:tabLst>
                <a:tab pos="1249363" algn="r"/>
              </a:tabLst>
            </a:pPr>
            <a:r>
              <a:rPr lang="en-US" sz="1400" i="1" dirty="0">
                <a:solidFill>
                  <a:schemeClr val="bg1"/>
                </a:solidFill>
                <a:latin typeface="18 VAG Rounded Light   02390" pitchFamily="2" charset="0"/>
              </a:rPr>
              <a:t>rsR2	</a:t>
            </a:r>
          </a:p>
          <a:p>
            <a:pPr>
              <a:spcBef>
                <a:spcPts val="400"/>
              </a:spcBef>
              <a:tabLst>
                <a:tab pos="1249363" algn="r"/>
              </a:tabLst>
            </a:pPr>
            <a:r>
              <a:rPr lang="en-US" sz="1400" i="1" dirty="0">
                <a:solidFill>
                  <a:schemeClr val="bg1"/>
                </a:solidFill>
                <a:latin typeface="18 VAG Rounded Light   02390" pitchFamily="2" charset="0"/>
              </a:rPr>
              <a:t>	dataR2</a:t>
            </a:r>
          </a:p>
          <a:p>
            <a:r>
              <a:rPr lang="en-US" sz="16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Reg[]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BC4876B-D6D3-8030-FF35-F6643B105490}"/>
              </a:ext>
            </a:extLst>
          </p:cNvPr>
          <p:cNvGrpSpPr/>
          <p:nvPr/>
        </p:nvGrpSpPr>
        <p:grpSpPr>
          <a:xfrm>
            <a:off x="1780532" y="2965993"/>
            <a:ext cx="673038" cy="703576"/>
            <a:chOff x="1780532" y="2965993"/>
            <a:chExt cx="673038" cy="703576"/>
          </a:xfrm>
        </p:grpSpPr>
        <p:cxnSp>
          <p:nvCxnSpPr>
            <p:cNvPr id="12" name="Elbow Connector 11">
              <a:extLst>
                <a:ext uri="{FF2B5EF4-FFF2-40B4-BE49-F238E27FC236}">
                  <a16:creationId xmlns:a16="http://schemas.microsoft.com/office/drawing/2014/main" id="{B34B289F-D14B-6D9C-7D92-DB7736516B05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1830481" y="3046480"/>
              <a:ext cx="703576" cy="542602"/>
            </a:xfrm>
            <a:prstGeom prst="bentConnector3">
              <a:avLst>
                <a:gd name="adj1" fmla="val 100542"/>
              </a:avLst>
            </a:prstGeom>
            <a:ln w="28575">
              <a:solidFill>
                <a:schemeClr val="bg1"/>
              </a:solidFill>
              <a:headEnd type="oval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67AF6A52-33B8-544D-49F0-F186FF9D2A9B}"/>
                </a:ext>
              </a:extLst>
            </p:cNvPr>
            <p:cNvCxnSpPr>
              <a:cxnSpLocks/>
            </p:cNvCxnSpPr>
            <p:nvPr/>
          </p:nvCxnSpPr>
          <p:spPr>
            <a:xfrm>
              <a:off x="1780532" y="3655540"/>
              <a:ext cx="130436" cy="0"/>
            </a:xfrm>
            <a:prstGeom prst="line">
              <a:avLst/>
            </a:prstGeom>
            <a:ln w="28575">
              <a:solidFill>
                <a:schemeClr val="bg1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9A4206E8-7EF2-2A37-AF67-A9FCAE7E83F9}"/>
              </a:ext>
            </a:extLst>
          </p:cNvPr>
          <p:cNvSpPr txBox="1"/>
          <p:nvPr/>
        </p:nvSpPr>
        <p:spPr>
          <a:xfrm>
            <a:off x="657480" y="2967174"/>
            <a:ext cx="52450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pc+4</a:t>
            </a:r>
            <a:endParaRPr lang="en-US" sz="2000" dirty="0">
              <a:solidFill>
                <a:schemeClr val="bg1"/>
              </a:solidFill>
              <a:latin typeface="18 VAG Rounded Light   02390" pitchFamily="2" charset="0"/>
            </a:endParaRP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5B90B7D6-9FF0-B135-7347-D39232718601}"/>
              </a:ext>
            </a:extLst>
          </p:cNvPr>
          <p:cNvGrpSpPr/>
          <p:nvPr/>
        </p:nvGrpSpPr>
        <p:grpSpPr>
          <a:xfrm>
            <a:off x="447040" y="2119597"/>
            <a:ext cx="10102338" cy="1848344"/>
            <a:chOff x="447040" y="2119597"/>
            <a:chExt cx="10102338" cy="1848344"/>
          </a:xfrm>
        </p:grpSpPr>
        <p:cxnSp>
          <p:nvCxnSpPr>
            <p:cNvPr id="44" name="Elbow Connector 43">
              <a:extLst>
                <a:ext uri="{FF2B5EF4-FFF2-40B4-BE49-F238E27FC236}">
                  <a16:creationId xmlns:a16="http://schemas.microsoft.com/office/drawing/2014/main" id="{164EF4B3-DB19-0AB9-6096-78801DA667F1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47086" y="2119598"/>
              <a:ext cx="8482220" cy="1848343"/>
            </a:xfrm>
            <a:prstGeom prst="bentConnector3">
              <a:avLst>
                <a:gd name="adj1" fmla="val -51"/>
              </a:avLst>
            </a:prstGeom>
            <a:ln w="28575">
              <a:solidFill>
                <a:schemeClr val="bg1"/>
              </a:solidFill>
              <a:headEnd type="oval"/>
              <a:tailEnd type="none" w="lg" len="lg"/>
            </a:ln>
            <a:effectLst>
              <a:glow rad="101600">
                <a:schemeClr val="tx1">
                  <a:alpha val="67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Elbow Connector 44">
              <a:extLst>
                <a:ext uri="{FF2B5EF4-FFF2-40B4-BE49-F238E27FC236}">
                  <a16:creationId xmlns:a16="http://schemas.microsoft.com/office/drawing/2014/main" id="{31215378-BE00-1194-FD7D-C5B80C2D2904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-147367" y="2714004"/>
              <a:ext cx="1656098" cy="467284"/>
            </a:xfrm>
            <a:prstGeom prst="bentConnector2">
              <a:avLst/>
            </a:prstGeom>
            <a:ln w="28575">
              <a:solidFill>
                <a:schemeClr val="bg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FD2CB0B5-5AC1-E9ED-0DFC-9404CA21125F}"/>
                </a:ext>
              </a:extLst>
            </p:cNvPr>
            <p:cNvCxnSpPr>
              <a:cxnSpLocks/>
            </p:cNvCxnSpPr>
            <p:nvPr/>
          </p:nvCxnSpPr>
          <p:spPr>
            <a:xfrm>
              <a:off x="8929306" y="3376628"/>
              <a:ext cx="1620072" cy="0"/>
            </a:xfrm>
            <a:prstGeom prst="straightConnector1">
              <a:avLst/>
            </a:prstGeom>
            <a:ln w="28575">
              <a:solidFill>
                <a:schemeClr val="bg1"/>
              </a:solidFill>
              <a:headEnd type="oval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CCC23BE3-8391-DB9B-6AD3-364964FC8040}"/>
                </a:ext>
              </a:extLst>
            </p:cNvPr>
            <p:cNvCxnSpPr>
              <a:cxnSpLocks/>
            </p:cNvCxnSpPr>
            <p:nvPr/>
          </p:nvCxnSpPr>
          <p:spPr>
            <a:xfrm>
              <a:off x="8861193" y="3967940"/>
              <a:ext cx="297442" cy="0"/>
            </a:xfrm>
            <a:prstGeom prst="straightConnector1">
              <a:avLst/>
            </a:prstGeom>
            <a:ln w="28575">
              <a:solidFill>
                <a:schemeClr val="bg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Trapezoid 47">
            <a:extLst>
              <a:ext uri="{FF2B5EF4-FFF2-40B4-BE49-F238E27FC236}">
                <a16:creationId xmlns:a16="http://schemas.microsoft.com/office/drawing/2014/main" id="{2CAF6264-AB9C-C973-4D18-8BB389DD1218}"/>
              </a:ext>
            </a:extLst>
          </p:cNvPr>
          <p:cNvSpPr/>
          <p:nvPr/>
        </p:nvSpPr>
        <p:spPr>
          <a:xfrm rot="5400000">
            <a:off x="7564091" y="3537944"/>
            <a:ext cx="598172" cy="234496"/>
          </a:xfrm>
          <a:prstGeom prst="trapezoid">
            <a:avLst>
              <a:gd name="adj" fmla="val 62818"/>
            </a:avLst>
          </a:prstGeom>
          <a:noFill/>
          <a:ln w="28575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vert270" rtlCol="0" anchor="ctr"/>
          <a:lstStyle/>
          <a:p>
            <a:pPr algn="ctr">
              <a:spcBef>
                <a:spcPts val="600"/>
              </a:spcBef>
            </a:pPr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  <a:p>
            <a:pPr algn="ctr">
              <a:spcBef>
                <a:spcPts val="600"/>
              </a:spcBef>
            </a:pPr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49" name="Trapezoid 48">
            <a:extLst>
              <a:ext uri="{FF2B5EF4-FFF2-40B4-BE49-F238E27FC236}">
                <a16:creationId xmlns:a16="http://schemas.microsoft.com/office/drawing/2014/main" id="{8223C5D6-E1DE-2A4F-B962-D715781CC7B7}"/>
              </a:ext>
            </a:extLst>
          </p:cNvPr>
          <p:cNvSpPr/>
          <p:nvPr/>
        </p:nvSpPr>
        <p:spPr>
          <a:xfrm rot="5400000">
            <a:off x="7564091" y="4309794"/>
            <a:ext cx="598172" cy="234496"/>
          </a:xfrm>
          <a:prstGeom prst="trapezoid">
            <a:avLst>
              <a:gd name="adj" fmla="val 62818"/>
            </a:avLst>
          </a:prstGeom>
          <a:noFill/>
          <a:ln w="28575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vert270" rtlCol="0" anchor="ctr"/>
          <a:lstStyle/>
          <a:p>
            <a:pPr algn="ctr">
              <a:spcBef>
                <a:spcPts val="600"/>
              </a:spcBef>
            </a:pPr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  <a:p>
            <a:pPr algn="ctr">
              <a:spcBef>
                <a:spcPts val="600"/>
              </a:spcBef>
            </a:pPr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50" name="Trapezoid 49">
            <a:extLst>
              <a:ext uri="{FF2B5EF4-FFF2-40B4-BE49-F238E27FC236}">
                <a16:creationId xmlns:a16="http://schemas.microsoft.com/office/drawing/2014/main" id="{D7F7E561-C14F-156A-DA39-CD79EDA381EE}"/>
              </a:ext>
            </a:extLst>
          </p:cNvPr>
          <p:cNvSpPr/>
          <p:nvPr/>
        </p:nvSpPr>
        <p:spPr>
          <a:xfrm rot="5400000">
            <a:off x="630315" y="3510125"/>
            <a:ext cx="823357" cy="267680"/>
          </a:xfrm>
          <a:prstGeom prst="trapezoid">
            <a:avLst>
              <a:gd name="adj" fmla="val 85591"/>
            </a:avLst>
          </a:prstGeom>
          <a:noFill/>
          <a:ln w="28575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vert270" rtlCol="0" anchor="ctr"/>
          <a:lstStyle/>
          <a:p>
            <a:pPr algn="ctr">
              <a:spcBef>
                <a:spcPts val="600"/>
              </a:spcBef>
            </a:pPr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  <a:p>
            <a:pPr algn="ctr">
              <a:spcBef>
                <a:spcPts val="600"/>
              </a:spcBef>
            </a:pPr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cxnSp>
        <p:nvCxnSpPr>
          <p:cNvPr id="31" name="Elbow Connector 30">
            <a:extLst>
              <a:ext uri="{FF2B5EF4-FFF2-40B4-BE49-F238E27FC236}">
                <a16:creationId xmlns:a16="http://schemas.microsoft.com/office/drawing/2014/main" id="{D362B68D-8B89-C1F9-1942-F8FC253B1619}"/>
              </a:ext>
            </a:extLst>
          </p:cNvPr>
          <p:cNvCxnSpPr>
            <a:cxnSpLocks/>
          </p:cNvCxnSpPr>
          <p:nvPr/>
        </p:nvCxnSpPr>
        <p:spPr>
          <a:xfrm rot="16200000" flipH="1">
            <a:off x="9863617" y="2465646"/>
            <a:ext cx="887961" cy="477237"/>
          </a:xfrm>
          <a:prstGeom prst="bentConnector3">
            <a:avLst>
              <a:gd name="adj1" fmla="val 99200"/>
            </a:avLst>
          </a:prstGeom>
          <a:ln w="28575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B2D6B9F-90F6-781B-970E-47608CB1DC39}"/>
              </a:ext>
            </a:extLst>
          </p:cNvPr>
          <p:cNvCxnSpPr>
            <a:cxnSpLocks/>
          </p:cNvCxnSpPr>
          <p:nvPr/>
        </p:nvCxnSpPr>
        <p:spPr>
          <a:xfrm>
            <a:off x="3368069" y="2260284"/>
            <a:ext cx="6711696" cy="0"/>
          </a:xfrm>
          <a:prstGeom prst="line">
            <a:avLst/>
          </a:prstGeom>
          <a:ln w="28575">
            <a:solidFill>
              <a:schemeClr val="bg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5BF6B0A7-D8AD-AE6E-E2CF-C5AE4F94D219}"/>
              </a:ext>
            </a:extLst>
          </p:cNvPr>
          <p:cNvSpPr txBox="1"/>
          <p:nvPr/>
        </p:nvSpPr>
        <p:spPr>
          <a:xfrm>
            <a:off x="3302715" y="3211102"/>
            <a:ext cx="1119217" cy="8053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Bef>
                <a:spcPts val="800"/>
              </a:spcBef>
            </a:pPr>
            <a:r>
              <a:rPr lang="en-US" sz="11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inst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[11:7]</a:t>
            </a:r>
          </a:p>
          <a:p>
            <a:pPr algn="l">
              <a:spcBef>
                <a:spcPts val="800"/>
              </a:spcBef>
            </a:pPr>
            <a:r>
              <a:rPr lang="en-US" sz="11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inst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[19:15]</a:t>
            </a:r>
          </a:p>
          <a:p>
            <a:pPr algn="l">
              <a:spcBef>
                <a:spcPts val="800"/>
              </a:spcBef>
            </a:pPr>
            <a:r>
              <a:rPr lang="en-US" sz="11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inst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[24:20]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2A6F2458-9AE1-493B-3D54-A2FC353ADD6D}"/>
              </a:ext>
            </a:extLst>
          </p:cNvPr>
          <p:cNvGrpSpPr/>
          <p:nvPr/>
        </p:nvGrpSpPr>
        <p:grpSpPr>
          <a:xfrm>
            <a:off x="669619" y="2248996"/>
            <a:ext cx="2712208" cy="1271016"/>
            <a:chOff x="669619" y="2248996"/>
            <a:chExt cx="2712208" cy="1271016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AD9348C0-52D8-4B2E-D498-F64A65D8CB47}"/>
                </a:ext>
              </a:extLst>
            </p:cNvPr>
            <p:cNvGrpSpPr/>
            <p:nvPr/>
          </p:nvGrpSpPr>
          <p:grpSpPr>
            <a:xfrm>
              <a:off x="669619" y="2260284"/>
              <a:ext cx="2712208" cy="1242570"/>
              <a:chOff x="669619" y="2260284"/>
              <a:chExt cx="2712208" cy="1242570"/>
            </a:xfrm>
          </p:grpSpPr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716CEC7F-96E4-CD5A-A712-DA82E4C2BE74}"/>
                  </a:ext>
                </a:extLst>
              </p:cNvPr>
              <p:cNvGrpSpPr/>
              <p:nvPr/>
            </p:nvGrpSpPr>
            <p:grpSpPr>
              <a:xfrm>
                <a:off x="675203" y="2260284"/>
                <a:ext cx="2706624" cy="477526"/>
                <a:chOff x="675203" y="2260284"/>
                <a:chExt cx="2706624" cy="477526"/>
              </a:xfrm>
            </p:grpSpPr>
            <p:cxnSp>
              <p:nvCxnSpPr>
                <p:cNvPr id="54" name="Elbow Connector 53">
                  <a:extLst>
                    <a:ext uri="{FF2B5EF4-FFF2-40B4-BE49-F238E27FC236}">
                      <a16:creationId xmlns:a16="http://schemas.microsoft.com/office/drawing/2014/main" id="{E858373F-B328-F73E-4A1F-42F9512F49A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 flipH="1" flipV="1">
                  <a:off x="2999590" y="2363686"/>
                  <a:ext cx="477525" cy="270723"/>
                </a:xfrm>
                <a:prstGeom prst="bentConnector3">
                  <a:avLst>
                    <a:gd name="adj1" fmla="val -2954"/>
                  </a:avLst>
                </a:prstGeom>
                <a:ln w="28575">
                  <a:solidFill>
                    <a:schemeClr val="bg1"/>
                  </a:solidFill>
                  <a:tailEnd type="oval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>
                  <a:extLst>
                    <a:ext uri="{FF2B5EF4-FFF2-40B4-BE49-F238E27FC236}">
                      <a16:creationId xmlns:a16="http://schemas.microsoft.com/office/drawing/2014/main" id="{7AC129A7-2064-3A92-390C-42A6FF4A59C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75203" y="2260284"/>
                  <a:ext cx="2706624" cy="1985"/>
                </a:xfrm>
                <a:prstGeom prst="line">
                  <a:avLst/>
                </a:prstGeom>
                <a:ln w="28575">
                  <a:solidFill>
                    <a:schemeClr val="bg1"/>
                  </a:solidFill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53" name="Straight Arrow Connector 52">
                <a:extLst>
                  <a:ext uri="{FF2B5EF4-FFF2-40B4-BE49-F238E27FC236}">
                    <a16:creationId xmlns:a16="http://schemas.microsoft.com/office/drawing/2014/main" id="{BD8F23C2-0155-E262-97B1-A25A3A32A2E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9619" y="3502852"/>
                <a:ext cx="274320" cy="2"/>
              </a:xfrm>
              <a:prstGeom prst="straightConnector1">
                <a:avLst/>
              </a:prstGeom>
              <a:ln w="28575">
                <a:solidFill>
                  <a:schemeClr val="bg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E245C66E-3C0D-7619-26F1-5D62D24EB76B}"/>
                </a:ext>
              </a:extLst>
            </p:cNvPr>
            <p:cNvCxnSpPr/>
            <p:nvPr/>
          </p:nvCxnSpPr>
          <p:spPr>
            <a:xfrm flipH="1">
              <a:off x="675203" y="2248996"/>
              <a:ext cx="0" cy="1271016"/>
            </a:xfrm>
            <a:prstGeom prst="line">
              <a:avLst/>
            </a:prstGeom>
            <a:ln w="28575">
              <a:solidFill>
                <a:schemeClr val="bg1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A34CB62F-037B-8B0A-9C85-58DFF2F23DE5}"/>
              </a:ext>
            </a:extLst>
          </p:cNvPr>
          <p:cNvSpPr txBox="1"/>
          <p:nvPr/>
        </p:nvSpPr>
        <p:spPr>
          <a:xfrm>
            <a:off x="3131237" y="4777354"/>
            <a:ext cx="103425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en-US" sz="110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inst</a:t>
            </a:r>
            <a:r>
              <a:rPr kumimoji="0" lang="en-US" sz="11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[31:7]</a:t>
            </a:r>
            <a:endParaRPr lang="en-US" sz="2000" dirty="0">
              <a:solidFill>
                <a:schemeClr val="bg1"/>
              </a:solidFill>
              <a:latin typeface="18 VAG Rounded Light   02390" pitchFamily="2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B1A4A31-19EC-6C55-6EE0-7185AC7B5147}"/>
              </a:ext>
            </a:extLst>
          </p:cNvPr>
          <p:cNvGrpSpPr/>
          <p:nvPr/>
        </p:nvGrpSpPr>
        <p:grpSpPr>
          <a:xfrm>
            <a:off x="3802643" y="2375192"/>
            <a:ext cx="7334708" cy="1031999"/>
            <a:chOff x="3802643" y="2375192"/>
            <a:chExt cx="7334708" cy="1031999"/>
          </a:xfrm>
          <a:effectLst>
            <a:glow rad="101600">
              <a:schemeClr val="tx1">
                <a:alpha val="67000"/>
              </a:schemeClr>
            </a:glow>
          </a:effectLst>
        </p:grpSpPr>
        <p:cxnSp>
          <p:nvCxnSpPr>
            <p:cNvPr id="6" name="Elbow Connector 5">
              <a:extLst>
                <a:ext uri="{FF2B5EF4-FFF2-40B4-BE49-F238E27FC236}">
                  <a16:creationId xmlns:a16="http://schemas.microsoft.com/office/drawing/2014/main" id="{6D5B83A3-BADC-417B-FE87-DD913C171C09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3970539" y="2216906"/>
              <a:ext cx="657210" cy="993002"/>
            </a:xfrm>
            <a:prstGeom prst="bentConnector2">
              <a:avLst/>
            </a:prstGeom>
            <a:ln w="28575">
              <a:solidFill>
                <a:schemeClr val="bg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B0620344-913F-F878-BC83-67E3F577F34A}"/>
                </a:ext>
              </a:extLst>
            </p:cNvPr>
            <p:cNvCxnSpPr>
              <a:cxnSpLocks/>
            </p:cNvCxnSpPr>
            <p:nvPr/>
          </p:nvCxnSpPr>
          <p:spPr>
            <a:xfrm>
              <a:off x="3802643" y="2384802"/>
              <a:ext cx="7334708" cy="0"/>
            </a:xfrm>
            <a:prstGeom prst="line">
              <a:avLst/>
            </a:prstGeom>
            <a:ln w="28575">
              <a:solidFill>
                <a:schemeClr val="bg1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Elbow Connector 7">
              <a:extLst>
                <a:ext uri="{FF2B5EF4-FFF2-40B4-BE49-F238E27FC236}">
                  <a16:creationId xmlns:a16="http://schemas.microsoft.com/office/drawing/2014/main" id="{1CF901D2-0508-F32F-112A-A509C021DEE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17058" y="2375192"/>
              <a:ext cx="320293" cy="1031999"/>
            </a:xfrm>
            <a:prstGeom prst="bentConnector2">
              <a:avLst/>
            </a:prstGeom>
            <a:ln w="28575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3" name="Group 362">
            <a:extLst>
              <a:ext uri="{FF2B5EF4-FFF2-40B4-BE49-F238E27FC236}">
                <a16:creationId xmlns:a16="http://schemas.microsoft.com/office/drawing/2014/main" id="{9B242F2D-4557-EA17-4F3D-A394493F6954}"/>
              </a:ext>
            </a:extLst>
          </p:cNvPr>
          <p:cNvGrpSpPr/>
          <p:nvPr/>
        </p:nvGrpSpPr>
        <p:grpSpPr>
          <a:xfrm>
            <a:off x="10549378" y="2970605"/>
            <a:ext cx="267680" cy="873172"/>
            <a:chOff x="10468098" y="2970605"/>
            <a:chExt cx="267680" cy="873172"/>
          </a:xfrm>
        </p:grpSpPr>
        <p:sp>
          <p:nvSpPr>
            <p:cNvPr id="360" name="Rectangle 359">
              <a:extLst>
                <a:ext uri="{FF2B5EF4-FFF2-40B4-BE49-F238E27FC236}">
                  <a16:creationId xmlns:a16="http://schemas.microsoft.com/office/drawing/2014/main" id="{AB6EFD13-EE92-D4A5-5683-6017438C2ADD}"/>
                </a:ext>
              </a:extLst>
            </p:cNvPr>
            <p:cNvSpPr/>
            <p:nvPr/>
          </p:nvSpPr>
          <p:spPr>
            <a:xfrm>
              <a:off x="10468098" y="3076083"/>
              <a:ext cx="158767" cy="130407"/>
            </a:xfrm>
            <a:prstGeom prst="rect">
              <a:avLst/>
            </a:prstGeom>
            <a:noFill/>
            <a:ln w="28575">
              <a:noFill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bg1"/>
                </a:solidFill>
                <a:latin typeface="18 VAG Rounded Light   02390" pitchFamily="2" charset="0"/>
              </a:endParaRPr>
            </a:p>
          </p:txBody>
        </p:sp>
        <p:sp>
          <p:nvSpPr>
            <p:cNvPr id="361" name="Rectangle 360">
              <a:extLst>
                <a:ext uri="{FF2B5EF4-FFF2-40B4-BE49-F238E27FC236}">
                  <a16:creationId xmlns:a16="http://schemas.microsoft.com/office/drawing/2014/main" id="{B1D1C625-0D55-6D9C-183C-50A2A17A6728}"/>
                </a:ext>
              </a:extLst>
            </p:cNvPr>
            <p:cNvSpPr/>
            <p:nvPr/>
          </p:nvSpPr>
          <p:spPr>
            <a:xfrm>
              <a:off x="10468098" y="3321131"/>
              <a:ext cx="158767" cy="130407"/>
            </a:xfrm>
            <a:prstGeom prst="rect">
              <a:avLst/>
            </a:prstGeom>
            <a:noFill/>
            <a:ln w="28575">
              <a:noFill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bg1"/>
                </a:solidFill>
                <a:latin typeface="18 VAG Rounded Light   02390" pitchFamily="2" charset="0"/>
              </a:endParaRPr>
            </a:p>
          </p:txBody>
        </p:sp>
        <p:sp>
          <p:nvSpPr>
            <p:cNvPr id="362" name="Rectangle 361">
              <a:extLst>
                <a:ext uri="{FF2B5EF4-FFF2-40B4-BE49-F238E27FC236}">
                  <a16:creationId xmlns:a16="http://schemas.microsoft.com/office/drawing/2014/main" id="{92D6F2A1-EC6E-4BB3-14B5-0CD9A2936A57}"/>
                </a:ext>
              </a:extLst>
            </p:cNvPr>
            <p:cNvSpPr/>
            <p:nvPr/>
          </p:nvSpPr>
          <p:spPr>
            <a:xfrm>
              <a:off x="10468098" y="3584336"/>
              <a:ext cx="158767" cy="130407"/>
            </a:xfrm>
            <a:prstGeom prst="rect">
              <a:avLst/>
            </a:prstGeom>
            <a:noFill/>
            <a:ln w="28575">
              <a:noFill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bg1"/>
                </a:solidFill>
                <a:latin typeface="18 VAG Rounded Light   02390" pitchFamily="2" charset="0"/>
              </a:endParaRPr>
            </a:p>
          </p:txBody>
        </p:sp>
        <p:sp>
          <p:nvSpPr>
            <p:cNvPr id="323" name="Trapezoid 322">
              <a:extLst>
                <a:ext uri="{FF2B5EF4-FFF2-40B4-BE49-F238E27FC236}">
                  <a16:creationId xmlns:a16="http://schemas.microsoft.com/office/drawing/2014/main" id="{BD5795B8-C502-D39D-23F3-DD015552B9A1}"/>
                </a:ext>
              </a:extLst>
            </p:cNvPr>
            <p:cNvSpPr/>
            <p:nvPr/>
          </p:nvSpPr>
          <p:spPr>
            <a:xfrm rot="5400000">
              <a:off x="10165352" y="3273351"/>
              <a:ext cx="873172" cy="267680"/>
            </a:xfrm>
            <a:prstGeom prst="trapezoid">
              <a:avLst>
                <a:gd name="adj" fmla="val 62818"/>
              </a:avLst>
            </a:prstGeom>
            <a:noFill/>
            <a:ln w="28575">
              <a:solidFill>
                <a:schemeClr val="bg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vert270" rtlCol="0" anchor="ctr"/>
            <a:lstStyle/>
            <a:p>
              <a:pPr algn="ctr">
                <a:spcBef>
                  <a:spcPts val="600"/>
                </a:spcBef>
              </a:pPr>
              <a:r>
                <a:rPr lang="en-US" sz="1200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2</a:t>
              </a:r>
            </a:p>
            <a:p>
              <a:pPr algn="ctr">
                <a:spcBef>
                  <a:spcPts val="600"/>
                </a:spcBef>
              </a:pPr>
              <a:r>
                <a:rPr lang="en-US" sz="1200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</a:p>
            <a:p>
              <a:pPr algn="ctr">
                <a:spcBef>
                  <a:spcPts val="600"/>
                </a:spcBef>
              </a:pPr>
              <a:r>
                <a:rPr lang="en-US" sz="1200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721545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8B1F12-EF7F-B21C-D7CA-FD5726563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Have a Great Weekend!</a:t>
            </a:r>
          </a:p>
        </p:txBody>
      </p:sp>
    </p:spTree>
    <p:extLst>
      <p:ext uri="{BB962C8B-B14F-4D97-AF65-F5344CB8AC3E}">
        <p14:creationId xmlns:p14="http://schemas.microsoft.com/office/powerpoint/2010/main" val="173353424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Single-Core Processor So Far…</a:t>
            </a:r>
          </a:p>
        </p:txBody>
      </p:sp>
      <p:grpSp>
        <p:nvGrpSpPr>
          <p:cNvPr id="2" name="Group 4">
            <a:extLst>
              <a:ext uri="{FF2B5EF4-FFF2-40B4-BE49-F238E27FC236}">
                <a16:creationId xmlns:a16="http://schemas.microsoft.com/office/drawing/2014/main" id="{AB5FC6FC-0148-49CF-A7F3-6714684254E8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251200" y="1193801"/>
            <a:ext cx="8610600" cy="4711700"/>
            <a:chOff x="1536" y="564"/>
            <a:chExt cx="4068" cy="2226"/>
          </a:xfrm>
        </p:grpSpPr>
        <p:sp>
          <p:nvSpPr>
            <p:cNvPr id="4" name="AutoShape 3">
              <a:extLst>
                <a:ext uri="{FF2B5EF4-FFF2-40B4-BE49-F238E27FC236}">
                  <a16:creationId xmlns:a16="http://schemas.microsoft.com/office/drawing/2014/main" id="{828D2443-6BCE-4149-8B99-C8BFA43BBD4D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1536" y="564"/>
              <a:ext cx="4068" cy="22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endParaRPr lang="en-US" sz="30499">
                <a:solidFill>
                  <a:srgbClr val="9ACD4C"/>
                </a:solidFill>
                <a:latin typeface="Helvetica" pitchFamily="-1" charset="0"/>
                <a:ea typeface="ＭＳ Ｐゴシック" pitchFamily="-1" charset="-128"/>
              </a:endParaRPr>
            </a:p>
          </p:txBody>
        </p:sp>
        <p:grpSp>
          <p:nvGrpSpPr>
            <p:cNvPr id="5" name="Group 205">
              <a:extLst>
                <a:ext uri="{FF2B5EF4-FFF2-40B4-BE49-F238E27FC236}">
                  <a16:creationId xmlns:a16="http://schemas.microsoft.com/office/drawing/2014/main" id="{086E307E-86B1-4692-99F5-35948DD766E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536" y="566"/>
              <a:ext cx="3215" cy="2222"/>
              <a:chOff x="1536" y="566"/>
              <a:chExt cx="3215" cy="2222"/>
            </a:xfrm>
          </p:grpSpPr>
          <p:sp>
            <p:nvSpPr>
              <p:cNvPr id="179" name="Freeform 5">
                <a:extLst>
                  <a:ext uri="{FF2B5EF4-FFF2-40B4-BE49-F238E27FC236}">
                    <a16:creationId xmlns:a16="http://schemas.microsoft.com/office/drawing/2014/main" id="{FB8D65D6-2F21-4677-8C8D-387DD18AD61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552" y="594"/>
                <a:ext cx="1364" cy="2178"/>
              </a:xfrm>
              <a:custGeom>
                <a:avLst/>
                <a:gdLst>
                  <a:gd name="T0" fmla="*/ 56 w 1364"/>
                  <a:gd name="T1" fmla="*/ 2126 h 2178"/>
                  <a:gd name="T2" fmla="*/ 56 w 1364"/>
                  <a:gd name="T3" fmla="*/ 666 h 2178"/>
                  <a:gd name="T4" fmla="*/ 1298 w 1364"/>
                  <a:gd name="T5" fmla="*/ 666 h 2178"/>
                  <a:gd name="T6" fmla="*/ 1298 w 1364"/>
                  <a:gd name="T7" fmla="*/ 2118 h 2178"/>
                  <a:gd name="T8" fmla="*/ 1298 w 1364"/>
                  <a:gd name="T9" fmla="*/ 2126 h 2178"/>
                  <a:gd name="T10" fmla="*/ 56 w 1364"/>
                  <a:gd name="T11" fmla="*/ 2126 h 2178"/>
                  <a:gd name="T12" fmla="*/ 1364 w 1364"/>
                  <a:gd name="T13" fmla="*/ 0 h 2178"/>
                  <a:gd name="T14" fmla="*/ 0 w 1364"/>
                  <a:gd name="T15" fmla="*/ 0 h 2178"/>
                  <a:gd name="T16" fmla="*/ 0 w 1364"/>
                  <a:gd name="T17" fmla="*/ 2178 h 2178"/>
                  <a:gd name="T18" fmla="*/ 1364 w 1364"/>
                  <a:gd name="T19" fmla="*/ 2178 h 2178"/>
                  <a:gd name="T20" fmla="*/ 1364 w 1364"/>
                  <a:gd name="T21" fmla="*/ 0 h 2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364" h="2178">
                    <a:moveTo>
                      <a:pt x="56" y="2126"/>
                    </a:moveTo>
                    <a:lnTo>
                      <a:pt x="56" y="666"/>
                    </a:lnTo>
                    <a:lnTo>
                      <a:pt x="1298" y="666"/>
                    </a:lnTo>
                    <a:lnTo>
                      <a:pt x="1298" y="2118"/>
                    </a:lnTo>
                    <a:lnTo>
                      <a:pt x="1298" y="2126"/>
                    </a:lnTo>
                    <a:lnTo>
                      <a:pt x="56" y="2126"/>
                    </a:lnTo>
                    <a:close/>
                    <a:moveTo>
                      <a:pt x="1364" y="0"/>
                    </a:moveTo>
                    <a:lnTo>
                      <a:pt x="0" y="0"/>
                    </a:lnTo>
                    <a:lnTo>
                      <a:pt x="0" y="2178"/>
                    </a:lnTo>
                    <a:lnTo>
                      <a:pt x="1364" y="2178"/>
                    </a:lnTo>
                    <a:lnTo>
                      <a:pt x="1364" y="0"/>
                    </a:lnTo>
                    <a:close/>
                  </a:path>
                </a:pathLst>
              </a:custGeom>
              <a:solidFill>
                <a:srgbClr val="CADCC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121917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30499">
                  <a:solidFill>
                    <a:srgbClr val="9ACD4C"/>
                  </a:solidFill>
                  <a:latin typeface="Helvetica" pitchFamily="-1" charset="0"/>
                  <a:ea typeface="ＭＳ Ｐゴシック" pitchFamily="-1" charset="-128"/>
                </a:endParaRPr>
              </a:p>
            </p:txBody>
          </p:sp>
          <p:sp>
            <p:nvSpPr>
              <p:cNvPr id="180" name="Freeform 6">
                <a:extLst>
                  <a:ext uri="{FF2B5EF4-FFF2-40B4-BE49-F238E27FC236}">
                    <a16:creationId xmlns:a16="http://schemas.microsoft.com/office/drawing/2014/main" id="{3A574C99-4D01-4AAB-8EE6-5527DB057EC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552" y="594"/>
                <a:ext cx="1364" cy="2178"/>
              </a:xfrm>
              <a:custGeom>
                <a:avLst/>
                <a:gdLst>
                  <a:gd name="T0" fmla="*/ 56 w 1364"/>
                  <a:gd name="T1" fmla="*/ 2126 h 2178"/>
                  <a:gd name="T2" fmla="*/ 56 w 1364"/>
                  <a:gd name="T3" fmla="*/ 666 h 2178"/>
                  <a:gd name="T4" fmla="*/ 1298 w 1364"/>
                  <a:gd name="T5" fmla="*/ 666 h 2178"/>
                  <a:gd name="T6" fmla="*/ 1298 w 1364"/>
                  <a:gd name="T7" fmla="*/ 2118 h 2178"/>
                  <a:gd name="T8" fmla="*/ 1298 w 1364"/>
                  <a:gd name="T9" fmla="*/ 2126 h 2178"/>
                  <a:gd name="T10" fmla="*/ 56 w 1364"/>
                  <a:gd name="T11" fmla="*/ 2126 h 2178"/>
                  <a:gd name="T12" fmla="*/ 1364 w 1364"/>
                  <a:gd name="T13" fmla="*/ 0 h 2178"/>
                  <a:gd name="T14" fmla="*/ 0 w 1364"/>
                  <a:gd name="T15" fmla="*/ 0 h 2178"/>
                  <a:gd name="T16" fmla="*/ 0 w 1364"/>
                  <a:gd name="T17" fmla="*/ 2178 h 2178"/>
                  <a:gd name="T18" fmla="*/ 1364 w 1364"/>
                  <a:gd name="T19" fmla="*/ 2178 h 2178"/>
                  <a:gd name="T20" fmla="*/ 1364 w 1364"/>
                  <a:gd name="T21" fmla="*/ 0 h 2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364" h="2178">
                    <a:moveTo>
                      <a:pt x="56" y="2126"/>
                    </a:moveTo>
                    <a:lnTo>
                      <a:pt x="56" y="666"/>
                    </a:lnTo>
                    <a:lnTo>
                      <a:pt x="1298" y="666"/>
                    </a:lnTo>
                    <a:lnTo>
                      <a:pt x="1298" y="2118"/>
                    </a:lnTo>
                    <a:lnTo>
                      <a:pt x="1298" y="2126"/>
                    </a:lnTo>
                    <a:lnTo>
                      <a:pt x="56" y="2126"/>
                    </a:lnTo>
                    <a:moveTo>
                      <a:pt x="1364" y="0"/>
                    </a:moveTo>
                    <a:lnTo>
                      <a:pt x="0" y="0"/>
                    </a:lnTo>
                    <a:lnTo>
                      <a:pt x="0" y="2178"/>
                    </a:lnTo>
                    <a:lnTo>
                      <a:pt x="1364" y="2178"/>
                    </a:lnTo>
                    <a:lnTo>
                      <a:pt x="1364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121917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30499">
                  <a:solidFill>
                    <a:srgbClr val="9ACD4C"/>
                  </a:solidFill>
                  <a:latin typeface="Helvetica" pitchFamily="-1" charset="0"/>
                  <a:ea typeface="ＭＳ Ｐゴシック" pitchFamily="-1" charset="-128"/>
                </a:endParaRPr>
              </a:p>
            </p:txBody>
          </p:sp>
          <p:sp>
            <p:nvSpPr>
              <p:cNvPr id="181" name="Freeform 7">
                <a:extLst>
                  <a:ext uri="{FF2B5EF4-FFF2-40B4-BE49-F238E27FC236}">
                    <a16:creationId xmlns:a16="http://schemas.microsoft.com/office/drawing/2014/main" id="{AB22F7DC-3DFD-4CF8-B5C3-AB5B9A56102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536" y="578"/>
                <a:ext cx="1396" cy="2210"/>
              </a:xfrm>
              <a:custGeom>
                <a:avLst/>
                <a:gdLst>
                  <a:gd name="T0" fmla="*/ 1388 w 1396"/>
                  <a:gd name="T1" fmla="*/ 2202 h 2210"/>
                  <a:gd name="T2" fmla="*/ 1388 w 1396"/>
                  <a:gd name="T3" fmla="*/ 2202 h 2210"/>
                  <a:gd name="T4" fmla="*/ 1388 w 1396"/>
                  <a:gd name="T5" fmla="*/ 2194 h 2210"/>
                  <a:gd name="T6" fmla="*/ 1388 w 1396"/>
                  <a:gd name="T7" fmla="*/ 2202 h 2210"/>
                  <a:gd name="T8" fmla="*/ 1396 w 1396"/>
                  <a:gd name="T9" fmla="*/ 2202 h 2210"/>
                  <a:gd name="T10" fmla="*/ 1388 w 1396"/>
                  <a:gd name="T11" fmla="*/ 2202 h 2210"/>
                  <a:gd name="T12" fmla="*/ 16 w 1396"/>
                  <a:gd name="T13" fmla="*/ 2194 h 2210"/>
                  <a:gd name="T14" fmla="*/ 16 w 1396"/>
                  <a:gd name="T15" fmla="*/ 16 h 2210"/>
                  <a:gd name="T16" fmla="*/ 1380 w 1396"/>
                  <a:gd name="T17" fmla="*/ 16 h 2210"/>
                  <a:gd name="T18" fmla="*/ 1380 w 1396"/>
                  <a:gd name="T19" fmla="*/ 2194 h 2210"/>
                  <a:gd name="T20" fmla="*/ 16 w 1396"/>
                  <a:gd name="T21" fmla="*/ 2194 h 2210"/>
                  <a:gd name="T22" fmla="*/ 1396 w 1396"/>
                  <a:gd name="T23" fmla="*/ 0 h 2210"/>
                  <a:gd name="T24" fmla="*/ 0 w 1396"/>
                  <a:gd name="T25" fmla="*/ 0 h 2210"/>
                  <a:gd name="T26" fmla="*/ 0 w 1396"/>
                  <a:gd name="T27" fmla="*/ 2210 h 2210"/>
                  <a:gd name="T28" fmla="*/ 1396 w 1396"/>
                  <a:gd name="T29" fmla="*/ 2210 h 2210"/>
                  <a:gd name="T30" fmla="*/ 1396 w 1396"/>
                  <a:gd name="T31" fmla="*/ 2202 h 2210"/>
                  <a:gd name="T32" fmla="*/ 1396 w 1396"/>
                  <a:gd name="T33" fmla="*/ 0 h 2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396" h="2210">
                    <a:moveTo>
                      <a:pt x="1388" y="2202"/>
                    </a:moveTo>
                    <a:lnTo>
                      <a:pt x="1388" y="2202"/>
                    </a:lnTo>
                    <a:lnTo>
                      <a:pt x="1388" y="2194"/>
                    </a:lnTo>
                    <a:lnTo>
                      <a:pt x="1388" y="2202"/>
                    </a:lnTo>
                    <a:lnTo>
                      <a:pt x="1396" y="2202"/>
                    </a:lnTo>
                    <a:lnTo>
                      <a:pt x="1388" y="2202"/>
                    </a:lnTo>
                    <a:close/>
                    <a:moveTo>
                      <a:pt x="16" y="2194"/>
                    </a:moveTo>
                    <a:lnTo>
                      <a:pt x="16" y="16"/>
                    </a:lnTo>
                    <a:lnTo>
                      <a:pt x="1380" y="16"/>
                    </a:lnTo>
                    <a:lnTo>
                      <a:pt x="1380" y="2194"/>
                    </a:lnTo>
                    <a:lnTo>
                      <a:pt x="16" y="2194"/>
                    </a:lnTo>
                    <a:close/>
                    <a:moveTo>
                      <a:pt x="1396" y="0"/>
                    </a:moveTo>
                    <a:lnTo>
                      <a:pt x="0" y="0"/>
                    </a:lnTo>
                    <a:lnTo>
                      <a:pt x="0" y="2210"/>
                    </a:lnTo>
                    <a:lnTo>
                      <a:pt x="1396" y="2210"/>
                    </a:lnTo>
                    <a:lnTo>
                      <a:pt x="1396" y="2202"/>
                    </a:lnTo>
                    <a:lnTo>
                      <a:pt x="1396" y="0"/>
                    </a:lnTo>
                    <a:close/>
                  </a:path>
                </a:pathLst>
              </a:custGeom>
              <a:solidFill>
                <a:srgbClr val="7096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121917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30499">
                  <a:solidFill>
                    <a:srgbClr val="9ACD4C"/>
                  </a:solidFill>
                  <a:latin typeface="Helvetica" pitchFamily="-1" charset="0"/>
                  <a:ea typeface="ＭＳ Ｐゴシック" pitchFamily="-1" charset="-128"/>
                </a:endParaRPr>
              </a:p>
            </p:txBody>
          </p:sp>
          <p:sp>
            <p:nvSpPr>
              <p:cNvPr id="182" name="Freeform 8">
                <a:extLst>
                  <a:ext uri="{FF2B5EF4-FFF2-40B4-BE49-F238E27FC236}">
                    <a16:creationId xmlns:a16="http://schemas.microsoft.com/office/drawing/2014/main" id="{C501B920-F359-4BE2-B67F-D2BBD195B24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536" y="578"/>
                <a:ext cx="1396" cy="2210"/>
              </a:xfrm>
              <a:custGeom>
                <a:avLst/>
                <a:gdLst>
                  <a:gd name="T0" fmla="*/ 1388 w 1396"/>
                  <a:gd name="T1" fmla="*/ 2202 h 2210"/>
                  <a:gd name="T2" fmla="*/ 1388 w 1396"/>
                  <a:gd name="T3" fmla="*/ 2202 h 2210"/>
                  <a:gd name="T4" fmla="*/ 1388 w 1396"/>
                  <a:gd name="T5" fmla="*/ 2194 h 2210"/>
                  <a:gd name="T6" fmla="*/ 1388 w 1396"/>
                  <a:gd name="T7" fmla="*/ 2202 h 2210"/>
                  <a:gd name="T8" fmla="*/ 1396 w 1396"/>
                  <a:gd name="T9" fmla="*/ 2202 h 2210"/>
                  <a:gd name="T10" fmla="*/ 1388 w 1396"/>
                  <a:gd name="T11" fmla="*/ 2202 h 2210"/>
                  <a:gd name="T12" fmla="*/ 16 w 1396"/>
                  <a:gd name="T13" fmla="*/ 2194 h 2210"/>
                  <a:gd name="T14" fmla="*/ 16 w 1396"/>
                  <a:gd name="T15" fmla="*/ 16 h 2210"/>
                  <a:gd name="T16" fmla="*/ 1380 w 1396"/>
                  <a:gd name="T17" fmla="*/ 16 h 2210"/>
                  <a:gd name="T18" fmla="*/ 1380 w 1396"/>
                  <a:gd name="T19" fmla="*/ 2194 h 2210"/>
                  <a:gd name="T20" fmla="*/ 16 w 1396"/>
                  <a:gd name="T21" fmla="*/ 2194 h 2210"/>
                  <a:gd name="T22" fmla="*/ 1396 w 1396"/>
                  <a:gd name="T23" fmla="*/ 0 h 2210"/>
                  <a:gd name="T24" fmla="*/ 0 w 1396"/>
                  <a:gd name="T25" fmla="*/ 0 h 2210"/>
                  <a:gd name="T26" fmla="*/ 0 w 1396"/>
                  <a:gd name="T27" fmla="*/ 2210 h 2210"/>
                  <a:gd name="T28" fmla="*/ 1396 w 1396"/>
                  <a:gd name="T29" fmla="*/ 2210 h 2210"/>
                  <a:gd name="T30" fmla="*/ 1396 w 1396"/>
                  <a:gd name="T31" fmla="*/ 2202 h 2210"/>
                  <a:gd name="T32" fmla="*/ 1396 w 1396"/>
                  <a:gd name="T33" fmla="*/ 0 h 2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396" h="2210">
                    <a:moveTo>
                      <a:pt x="1388" y="2202"/>
                    </a:moveTo>
                    <a:lnTo>
                      <a:pt x="1388" y="2202"/>
                    </a:lnTo>
                    <a:lnTo>
                      <a:pt x="1388" y="2194"/>
                    </a:lnTo>
                    <a:lnTo>
                      <a:pt x="1388" y="2202"/>
                    </a:lnTo>
                    <a:lnTo>
                      <a:pt x="1396" y="2202"/>
                    </a:lnTo>
                    <a:lnTo>
                      <a:pt x="1388" y="2202"/>
                    </a:lnTo>
                    <a:moveTo>
                      <a:pt x="16" y="2194"/>
                    </a:moveTo>
                    <a:lnTo>
                      <a:pt x="16" y="16"/>
                    </a:lnTo>
                    <a:lnTo>
                      <a:pt x="1380" y="16"/>
                    </a:lnTo>
                    <a:lnTo>
                      <a:pt x="1380" y="2194"/>
                    </a:lnTo>
                    <a:lnTo>
                      <a:pt x="16" y="2194"/>
                    </a:lnTo>
                    <a:moveTo>
                      <a:pt x="1396" y="0"/>
                    </a:moveTo>
                    <a:lnTo>
                      <a:pt x="0" y="0"/>
                    </a:lnTo>
                    <a:lnTo>
                      <a:pt x="0" y="2210"/>
                    </a:lnTo>
                    <a:lnTo>
                      <a:pt x="1396" y="2210"/>
                    </a:lnTo>
                    <a:lnTo>
                      <a:pt x="1396" y="2202"/>
                    </a:lnTo>
                    <a:lnTo>
                      <a:pt x="1396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121917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30499">
                  <a:solidFill>
                    <a:srgbClr val="9ACD4C"/>
                  </a:solidFill>
                  <a:latin typeface="Helvetica" pitchFamily="-1" charset="0"/>
                  <a:ea typeface="ＭＳ Ｐゴシック" pitchFamily="-1" charset="-128"/>
                </a:endParaRPr>
              </a:p>
            </p:txBody>
          </p:sp>
          <p:sp>
            <p:nvSpPr>
              <p:cNvPr id="183" name="Rectangle 9">
                <a:extLst>
                  <a:ext uri="{FF2B5EF4-FFF2-40B4-BE49-F238E27FC236}">
                    <a16:creationId xmlns:a16="http://schemas.microsoft.com/office/drawing/2014/main" id="{92A462F5-5076-449F-973E-A6F8AF787D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16" y="1268"/>
                <a:ext cx="1226" cy="1444"/>
              </a:xfrm>
              <a:prstGeom prst="rect">
                <a:avLst/>
              </a:prstGeom>
              <a:solidFill>
                <a:srgbClr val="00B0D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121917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30499">
                  <a:solidFill>
                    <a:srgbClr val="9ACD4C"/>
                  </a:solidFill>
                  <a:latin typeface="Helvetica" pitchFamily="-1" charset="0"/>
                  <a:ea typeface="ＭＳ Ｐゴシック" pitchFamily="-1" charset="-128"/>
                </a:endParaRPr>
              </a:p>
            </p:txBody>
          </p:sp>
          <p:sp>
            <p:nvSpPr>
              <p:cNvPr id="184" name="Rectangle 10">
                <a:extLst>
                  <a:ext uri="{FF2B5EF4-FFF2-40B4-BE49-F238E27FC236}">
                    <a16:creationId xmlns:a16="http://schemas.microsoft.com/office/drawing/2014/main" id="{DFA83A9D-DAAA-4242-9198-025503F910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16" y="1268"/>
                <a:ext cx="1226" cy="14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121917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30499">
                  <a:solidFill>
                    <a:srgbClr val="9ACD4C"/>
                  </a:solidFill>
                  <a:latin typeface="Helvetica" pitchFamily="-1" charset="0"/>
                  <a:ea typeface="ＭＳ Ｐゴシック" pitchFamily="-1" charset="-128"/>
                </a:endParaRPr>
              </a:p>
            </p:txBody>
          </p:sp>
          <p:sp>
            <p:nvSpPr>
              <p:cNvPr id="185" name="Freeform 11">
                <a:extLst>
                  <a:ext uri="{FF2B5EF4-FFF2-40B4-BE49-F238E27FC236}">
                    <a16:creationId xmlns:a16="http://schemas.microsoft.com/office/drawing/2014/main" id="{75805F71-C3A5-4F2A-BF6D-DD0A92584A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08" y="1260"/>
                <a:ext cx="1242" cy="1460"/>
              </a:xfrm>
              <a:custGeom>
                <a:avLst/>
                <a:gdLst>
                  <a:gd name="T0" fmla="*/ 1234 w 1242"/>
                  <a:gd name="T1" fmla="*/ 1452 h 1460"/>
                  <a:gd name="T2" fmla="*/ 1234 w 1242"/>
                  <a:gd name="T3" fmla="*/ 1444 h 1460"/>
                  <a:gd name="T4" fmla="*/ 16 w 1242"/>
                  <a:gd name="T5" fmla="*/ 1444 h 1460"/>
                  <a:gd name="T6" fmla="*/ 16 w 1242"/>
                  <a:gd name="T7" fmla="*/ 16 h 1460"/>
                  <a:gd name="T8" fmla="*/ 1226 w 1242"/>
                  <a:gd name="T9" fmla="*/ 16 h 1460"/>
                  <a:gd name="T10" fmla="*/ 1226 w 1242"/>
                  <a:gd name="T11" fmla="*/ 1452 h 1460"/>
                  <a:gd name="T12" fmla="*/ 1234 w 1242"/>
                  <a:gd name="T13" fmla="*/ 1452 h 1460"/>
                  <a:gd name="T14" fmla="*/ 1234 w 1242"/>
                  <a:gd name="T15" fmla="*/ 1444 h 1460"/>
                  <a:gd name="T16" fmla="*/ 1234 w 1242"/>
                  <a:gd name="T17" fmla="*/ 1452 h 1460"/>
                  <a:gd name="T18" fmla="*/ 1242 w 1242"/>
                  <a:gd name="T19" fmla="*/ 1452 h 1460"/>
                  <a:gd name="T20" fmla="*/ 1242 w 1242"/>
                  <a:gd name="T21" fmla="*/ 0 h 1460"/>
                  <a:gd name="T22" fmla="*/ 0 w 1242"/>
                  <a:gd name="T23" fmla="*/ 0 h 1460"/>
                  <a:gd name="T24" fmla="*/ 0 w 1242"/>
                  <a:gd name="T25" fmla="*/ 1460 h 1460"/>
                  <a:gd name="T26" fmla="*/ 1242 w 1242"/>
                  <a:gd name="T27" fmla="*/ 1460 h 1460"/>
                  <a:gd name="T28" fmla="*/ 1242 w 1242"/>
                  <a:gd name="T29" fmla="*/ 1452 h 1460"/>
                  <a:gd name="T30" fmla="*/ 1234 w 1242"/>
                  <a:gd name="T31" fmla="*/ 1452 h 14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242" h="1460">
                    <a:moveTo>
                      <a:pt x="1234" y="1452"/>
                    </a:moveTo>
                    <a:lnTo>
                      <a:pt x="1234" y="1444"/>
                    </a:lnTo>
                    <a:lnTo>
                      <a:pt x="16" y="1444"/>
                    </a:lnTo>
                    <a:lnTo>
                      <a:pt x="16" y="16"/>
                    </a:lnTo>
                    <a:lnTo>
                      <a:pt x="1226" y="16"/>
                    </a:lnTo>
                    <a:lnTo>
                      <a:pt x="1226" y="1452"/>
                    </a:lnTo>
                    <a:lnTo>
                      <a:pt x="1234" y="1452"/>
                    </a:lnTo>
                    <a:lnTo>
                      <a:pt x="1234" y="1444"/>
                    </a:lnTo>
                    <a:lnTo>
                      <a:pt x="1234" y="1452"/>
                    </a:lnTo>
                    <a:lnTo>
                      <a:pt x="1242" y="1452"/>
                    </a:lnTo>
                    <a:lnTo>
                      <a:pt x="1242" y="0"/>
                    </a:lnTo>
                    <a:lnTo>
                      <a:pt x="0" y="0"/>
                    </a:lnTo>
                    <a:lnTo>
                      <a:pt x="0" y="1460"/>
                    </a:lnTo>
                    <a:lnTo>
                      <a:pt x="1242" y="1460"/>
                    </a:lnTo>
                    <a:lnTo>
                      <a:pt x="1242" y="1452"/>
                    </a:lnTo>
                    <a:lnTo>
                      <a:pt x="1234" y="145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121917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30499">
                  <a:solidFill>
                    <a:srgbClr val="9ACD4C"/>
                  </a:solidFill>
                  <a:latin typeface="Helvetica" pitchFamily="-1" charset="0"/>
                  <a:ea typeface="ＭＳ Ｐゴシック" pitchFamily="-1" charset="-128"/>
                </a:endParaRPr>
              </a:p>
            </p:txBody>
          </p:sp>
          <p:sp>
            <p:nvSpPr>
              <p:cNvPr id="186" name="Freeform 12">
                <a:extLst>
                  <a:ext uri="{FF2B5EF4-FFF2-40B4-BE49-F238E27FC236}">
                    <a16:creationId xmlns:a16="http://schemas.microsoft.com/office/drawing/2014/main" id="{1C7C35BF-C230-42F4-9419-C03A89047F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08" y="1260"/>
                <a:ext cx="1242" cy="1460"/>
              </a:xfrm>
              <a:custGeom>
                <a:avLst/>
                <a:gdLst>
                  <a:gd name="T0" fmla="*/ 1234 w 1242"/>
                  <a:gd name="T1" fmla="*/ 1452 h 1460"/>
                  <a:gd name="T2" fmla="*/ 1234 w 1242"/>
                  <a:gd name="T3" fmla="*/ 1444 h 1460"/>
                  <a:gd name="T4" fmla="*/ 16 w 1242"/>
                  <a:gd name="T5" fmla="*/ 1444 h 1460"/>
                  <a:gd name="T6" fmla="*/ 16 w 1242"/>
                  <a:gd name="T7" fmla="*/ 16 h 1460"/>
                  <a:gd name="T8" fmla="*/ 1226 w 1242"/>
                  <a:gd name="T9" fmla="*/ 16 h 1460"/>
                  <a:gd name="T10" fmla="*/ 1226 w 1242"/>
                  <a:gd name="T11" fmla="*/ 1452 h 1460"/>
                  <a:gd name="T12" fmla="*/ 1234 w 1242"/>
                  <a:gd name="T13" fmla="*/ 1452 h 1460"/>
                  <a:gd name="T14" fmla="*/ 1234 w 1242"/>
                  <a:gd name="T15" fmla="*/ 1444 h 1460"/>
                  <a:gd name="T16" fmla="*/ 1234 w 1242"/>
                  <a:gd name="T17" fmla="*/ 1452 h 1460"/>
                  <a:gd name="T18" fmla="*/ 1242 w 1242"/>
                  <a:gd name="T19" fmla="*/ 1452 h 1460"/>
                  <a:gd name="T20" fmla="*/ 1242 w 1242"/>
                  <a:gd name="T21" fmla="*/ 0 h 1460"/>
                  <a:gd name="T22" fmla="*/ 0 w 1242"/>
                  <a:gd name="T23" fmla="*/ 0 h 1460"/>
                  <a:gd name="T24" fmla="*/ 0 w 1242"/>
                  <a:gd name="T25" fmla="*/ 1460 h 1460"/>
                  <a:gd name="T26" fmla="*/ 1242 w 1242"/>
                  <a:gd name="T27" fmla="*/ 1460 h 1460"/>
                  <a:gd name="T28" fmla="*/ 1242 w 1242"/>
                  <a:gd name="T29" fmla="*/ 1452 h 1460"/>
                  <a:gd name="T30" fmla="*/ 1234 w 1242"/>
                  <a:gd name="T31" fmla="*/ 1452 h 14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242" h="1460">
                    <a:moveTo>
                      <a:pt x="1234" y="1452"/>
                    </a:moveTo>
                    <a:lnTo>
                      <a:pt x="1234" y="1444"/>
                    </a:lnTo>
                    <a:lnTo>
                      <a:pt x="16" y="1444"/>
                    </a:lnTo>
                    <a:lnTo>
                      <a:pt x="16" y="16"/>
                    </a:lnTo>
                    <a:lnTo>
                      <a:pt x="1226" y="16"/>
                    </a:lnTo>
                    <a:lnTo>
                      <a:pt x="1226" y="1452"/>
                    </a:lnTo>
                    <a:lnTo>
                      <a:pt x="1234" y="1452"/>
                    </a:lnTo>
                    <a:lnTo>
                      <a:pt x="1234" y="1444"/>
                    </a:lnTo>
                    <a:lnTo>
                      <a:pt x="1234" y="1452"/>
                    </a:lnTo>
                    <a:lnTo>
                      <a:pt x="1242" y="1452"/>
                    </a:lnTo>
                    <a:lnTo>
                      <a:pt x="1242" y="0"/>
                    </a:lnTo>
                    <a:lnTo>
                      <a:pt x="0" y="0"/>
                    </a:lnTo>
                    <a:lnTo>
                      <a:pt x="0" y="1460"/>
                    </a:lnTo>
                    <a:lnTo>
                      <a:pt x="1242" y="1460"/>
                    </a:lnTo>
                    <a:lnTo>
                      <a:pt x="1242" y="1452"/>
                    </a:lnTo>
                    <a:lnTo>
                      <a:pt x="1234" y="1452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121917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30499">
                  <a:solidFill>
                    <a:srgbClr val="9ACD4C"/>
                  </a:solidFill>
                  <a:latin typeface="Helvetica" pitchFamily="-1" charset="0"/>
                  <a:ea typeface="ＭＳ Ｐゴシック" pitchFamily="-1" charset="-128"/>
                </a:endParaRPr>
              </a:p>
            </p:txBody>
          </p:sp>
          <p:sp>
            <p:nvSpPr>
              <p:cNvPr id="187" name="Rectangle 13">
                <a:extLst>
                  <a:ext uri="{FF2B5EF4-FFF2-40B4-BE49-F238E27FC236}">
                    <a16:creationId xmlns:a16="http://schemas.microsoft.com/office/drawing/2014/main" id="{23F47AE9-980E-4A3E-805C-82E707BD45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88" y="1679"/>
                <a:ext cx="1082" cy="80"/>
              </a:xfrm>
              <a:prstGeom prst="rect">
                <a:avLst/>
              </a:prstGeom>
              <a:solidFill>
                <a:srgbClr val="DDD5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121917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30499">
                  <a:solidFill>
                    <a:srgbClr val="9ACD4C"/>
                  </a:solidFill>
                  <a:latin typeface="Helvetica" pitchFamily="-1" charset="0"/>
                  <a:ea typeface="ＭＳ Ｐゴシック" pitchFamily="-1" charset="-128"/>
                </a:endParaRPr>
              </a:p>
            </p:txBody>
          </p:sp>
          <p:sp>
            <p:nvSpPr>
              <p:cNvPr id="188" name="Freeform 14">
                <a:extLst>
                  <a:ext uri="{FF2B5EF4-FFF2-40B4-BE49-F238E27FC236}">
                    <a16:creationId xmlns:a16="http://schemas.microsoft.com/office/drawing/2014/main" id="{1650C997-57F0-472A-A599-0C7E96D8B2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82" y="1673"/>
                <a:ext cx="1094" cy="92"/>
              </a:xfrm>
              <a:custGeom>
                <a:avLst/>
                <a:gdLst>
                  <a:gd name="T0" fmla="*/ 1088 w 1094"/>
                  <a:gd name="T1" fmla="*/ 86 h 92"/>
                  <a:gd name="T2" fmla="*/ 1088 w 1094"/>
                  <a:gd name="T3" fmla="*/ 80 h 92"/>
                  <a:gd name="T4" fmla="*/ 12 w 1094"/>
                  <a:gd name="T5" fmla="*/ 80 h 92"/>
                  <a:gd name="T6" fmla="*/ 12 w 1094"/>
                  <a:gd name="T7" fmla="*/ 12 h 92"/>
                  <a:gd name="T8" fmla="*/ 1082 w 1094"/>
                  <a:gd name="T9" fmla="*/ 12 h 92"/>
                  <a:gd name="T10" fmla="*/ 1082 w 1094"/>
                  <a:gd name="T11" fmla="*/ 86 h 92"/>
                  <a:gd name="T12" fmla="*/ 1088 w 1094"/>
                  <a:gd name="T13" fmla="*/ 86 h 92"/>
                  <a:gd name="T14" fmla="*/ 1088 w 1094"/>
                  <a:gd name="T15" fmla="*/ 80 h 92"/>
                  <a:gd name="T16" fmla="*/ 1088 w 1094"/>
                  <a:gd name="T17" fmla="*/ 86 h 92"/>
                  <a:gd name="T18" fmla="*/ 1094 w 1094"/>
                  <a:gd name="T19" fmla="*/ 86 h 92"/>
                  <a:gd name="T20" fmla="*/ 1094 w 1094"/>
                  <a:gd name="T21" fmla="*/ 0 h 92"/>
                  <a:gd name="T22" fmla="*/ 0 w 1094"/>
                  <a:gd name="T23" fmla="*/ 0 h 92"/>
                  <a:gd name="T24" fmla="*/ 0 w 1094"/>
                  <a:gd name="T25" fmla="*/ 92 h 92"/>
                  <a:gd name="T26" fmla="*/ 1094 w 1094"/>
                  <a:gd name="T27" fmla="*/ 92 h 92"/>
                  <a:gd name="T28" fmla="*/ 1094 w 1094"/>
                  <a:gd name="T29" fmla="*/ 86 h 92"/>
                  <a:gd name="T30" fmla="*/ 1088 w 1094"/>
                  <a:gd name="T31" fmla="*/ 86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094" h="92">
                    <a:moveTo>
                      <a:pt x="1088" y="86"/>
                    </a:moveTo>
                    <a:lnTo>
                      <a:pt x="1088" y="80"/>
                    </a:lnTo>
                    <a:lnTo>
                      <a:pt x="12" y="80"/>
                    </a:lnTo>
                    <a:lnTo>
                      <a:pt x="12" y="12"/>
                    </a:lnTo>
                    <a:lnTo>
                      <a:pt x="1082" y="12"/>
                    </a:lnTo>
                    <a:lnTo>
                      <a:pt x="1082" y="86"/>
                    </a:lnTo>
                    <a:lnTo>
                      <a:pt x="1088" y="86"/>
                    </a:lnTo>
                    <a:lnTo>
                      <a:pt x="1088" y="80"/>
                    </a:lnTo>
                    <a:lnTo>
                      <a:pt x="1088" y="86"/>
                    </a:lnTo>
                    <a:lnTo>
                      <a:pt x="1094" y="86"/>
                    </a:lnTo>
                    <a:lnTo>
                      <a:pt x="1094" y="0"/>
                    </a:lnTo>
                    <a:lnTo>
                      <a:pt x="0" y="0"/>
                    </a:lnTo>
                    <a:lnTo>
                      <a:pt x="0" y="92"/>
                    </a:lnTo>
                    <a:lnTo>
                      <a:pt x="1094" y="92"/>
                    </a:lnTo>
                    <a:lnTo>
                      <a:pt x="1094" y="86"/>
                    </a:lnTo>
                    <a:lnTo>
                      <a:pt x="1088" y="8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121917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30499">
                  <a:solidFill>
                    <a:srgbClr val="9ACD4C"/>
                  </a:solidFill>
                  <a:latin typeface="Helvetica" pitchFamily="-1" charset="0"/>
                  <a:ea typeface="ＭＳ Ｐゴシック" pitchFamily="-1" charset="-128"/>
                </a:endParaRPr>
              </a:p>
            </p:txBody>
          </p:sp>
          <p:sp>
            <p:nvSpPr>
              <p:cNvPr id="189" name="Rectangle 15">
                <a:extLst>
                  <a:ext uri="{FF2B5EF4-FFF2-40B4-BE49-F238E27FC236}">
                    <a16:creationId xmlns:a16="http://schemas.microsoft.com/office/drawing/2014/main" id="{DBE61C92-E0B2-45F6-9216-D8A9D15438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88" y="1485"/>
                <a:ext cx="1082" cy="96"/>
              </a:xfrm>
              <a:prstGeom prst="rect">
                <a:avLst/>
              </a:prstGeom>
              <a:solidFill>
                <a:srgbClr val="DDD5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121917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30499">
                  <a:solidFill>
                    <a:srgbClr val="9ACD4C"/>
                  </a:solidFill>
                  <a:latin typeface="Helvetica" pitchFamily="-1" charset="0"/>
                  <a:ea typeface="ＭＳ Ｐゴシック" pitchFamily="-1" charset="-128"/>
                </a:endParaRPr>
              </a:p>
            </p:txBody>
          </p:sp>
          <p:sp>
            <p:nvSpPr>
              <p:cNvPr id="190" name="Freeform 16">
                <a:extLst>
                  <a:ext uri="{FF2B5EF4-FFF2-40B4-BE49-F238E27FC236}">
                    <a16:creationId xmlns:a16="http://schemas.microsoft.com/office/drawing/2014/main" id="{AF08CDA0-0AC6-4C9C-95D6-ACCFBB6473D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82" y="1479"/>
                <a:ext cx="1094" cy="108"/>
              </a:xfrm>
              <a:custGeom>
                <a:avLst/>
                <a:gdLst>
                  <a:gd name="T0" fmla="*/ 1088 w 1094"/>
                  <a:gd name="T1" fmla="*/ 102 h 108"/>
                  <a:gd name="T2" fmla="*/ 1088 w 1094"/>
                  <a:gd name="T3" fmla="*/ 96 h 108"/>
                  <a:gd name="T4" fmla="*/ 12 w 1094"/>
                  <a:gd name="T5" fmla="*/ 96 h 108"/>
                  <a:gd name="T6" fmla="*/ 12 w 1094"/>
                  <a:gd name="T7" fmla="*/ 12 h 108"/>
                  <a:gd name="T8" fmla="*/ 1082 w 1094"/>
                  <a:gd name="T9" fmla="*/ 12 h 108"/>
                  <a:gd name="T10" fmla="*/ 1082 w 1094"/>
                  <a:gd name="T11" fmla="*/ 102 h 108"/>
                  <a:gd name="T12" fmla="*/ 1088 w 1094"/>
                  <a:gd name="T13" fmla="*/ 102 h 108"/>
                  <a:gd name="T14" fmla="*/ 1088 w 1094"/>
                  <a:gd name="T15" fmla="*/ 96 h 108"/>
                  <a:gd name="T16" fmla="*/ 1088 w 1094"/>
                  <a:gd name="T17" fmla="*/ 102 h 108"/>
                  <a:gd name="T18" fmla="*/ 1094 w 1094"/>
                  <a:gd name="T19" fmla="*/ 102 h 108"/>
                  <a:gd name="T20" fmla="*/ 1094 w 1094"/>
                  <a:gd name="T21" fmla="*/ 0 h 108"/>
                  <a:gd name="T22" fmla="*/ 0 w 1094"/>
                  <a:gd name="T23" fmla="*/ 0 h 108"/>
                  <a:gd name="T24" fmla="*/ 0 w 1094"/>
                  <a:gd name="T25" fmla="*/ 108 h 108"/>
                  <a:gd name="T26" fmla="*/ 1094 w 1094"/>
                  <a:gd name="T27" fmla="*/ 108 h 108"/>
                  <a:gd name="T28" fmla="*/ 1094 w 1094"/>
                  <a:gd name="T29" fmla="*/ 102 h 108"/>
                  <a:gd name="T30" fmla="*/ 1088 w 1094"/>
                  <a:gd name="T31" fmla="*/ 102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094" h="108">
                    <a:moveTo>
                      <a:pt x="1088" y="102"/>
                    </a:moveTo>
                    <a:lnTo>
                      <a:pt x="1088" y="96"/>
                    </a:lnTo>
                    <a:lnTo>
                      <a:pt x="12" y="96"/>
                    </a:lnTo>
                    <a:lnTo>
                      <a:pt x="12" y="12"/>
                    </a:lnTo>
                    <a:lnTo>
                      <a:pt x="1082" y="12"/>
                    </a:lnTo>
                    <a:lnTo>
                      <a:pt x="1082" y="102"/>
                    </a:lnTo>
                    <a:lnTo>
                      <a:pt x="1088" y="102"/>
                    </a:lnTo>
                    <a:lnTo>
                      <a:pt x="1088" y="96"/>
                    </a:lnTo>
                    <a:lnTo>
                      <a:pt x="1088" y="102"/>
                    </a:lnTo>
                    <a:lnTo>
                      <a:pt x="1094" y="102"/>
                    </a:lnTo>
                    <a:lnTo>
                      <a:pt x="1094" y="0"/>
                    </a:lnTo>
                    <a:lnTo>
                      <a:pt x="0" y="0"/>
                    </a:lnTo>
                    <a:lnTo>
                      <a:pt x="0" y="108"/>
                    </a:lnTo>
                    <a:lnTo>
                      <a:pt x="1094" y="108"/>
                    </a:lnTo>
                    <a:lnTo>
                      <a:pt x="1094" y="102"/>
                    </a:lnTo>
                    <a:lnTo>
                      <a:pt x="1088" y="10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121917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30499">
                  <a:solidFill>
                    <a:srgbClr val="9ACD4C"/>
                  </a:solidFill>
                  <a:latin typeface="Helvetica" pitchFamily="-1" charset="0"/>
                  <a:ea typeface="ＭＳ Ｐゴシック" pitchFamily="-1" charset="-128"/>
                </a:endParaRPr>
              </a:p>
            </p:txBody>
          </p:sp>
          <p:sp>
            <p:nvSpPr>
              <p:cNvPr id="191" name="Rectangle 17">
                <a:extLst>
                  <a:ext uri="{FF2B5EF4-FFF2-40B4-BE49-F238E27FC236}">
                    <a16:creationId xmlns:a16="http://schemas.microsoft.com/office/drawing/2014/main" id="{90F0F5C1-C464-42B9-A391-3AE93890AD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88" y="1753"/>
                <a:ext cx="1082" cy="82"/>
              </a:xfrm>
              <a:prstGeom prst="rect">
                <a:avLst/>
              </a:prstGeom>
              <a:solidFill>
                <a:srgbClr val="DDD5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121917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30499">
                  <a:solidFill>
                    <a:srgbClr val="9ACD4C"/>
                  </a:solidFill>
                  <a:latin typeface="Helvetica" pitchFamily="-1" charset="0"/>
                  <a:ea typeface="ＭＳ Ｐゴシック" pitchFamily="-1" charset="-128"/>
                </a:endParaRPr>
              </a:p>
            </p:txBody>
          </p:sp>
          <p:sp>
            <p:nvSpPr>
              <p:cNvPr id="192" name="Rectangle 18">
                <a:extLst>
                  <a:ext uri="{FF2B5EF4-FFF2-40B4-BE49-F238E27FC236}">
                    <a16:creationId xmlns:a16="http://schemas.microsoft.com/office/drawing/2014/main" id="{765C31DF-DD8E-4E81-905A-14CF5EBAB4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88" y="1753"/>
                <a:ext cx="1082" cy="8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121917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30499">
                  <a:solidFill>
                    <a:srgbClr val="9ACD4C"/>
                  </a:solidFill>
                  <a:latin typeface="Helvetica" pitchFamily="-1" charset="0"/>
                  <a:ea typeface="ＭＳ Ｐゴシック" pitchFamily="-1" charset="-128"/>
                </a:endParaRPr>
              </a:p>
            </p:txBody>
          </p:sp>
          <p:sp>
            <p:nvSpPr>
              <p:cNvPr id="193" name="Freeform 19">
                <a:extLst>
                  <a:ext uri="{FF2B5EF4-FFF2-40B4-BE49-F238E27FC236}">
                    <a16:creationId xmlns:a16="http://schemas.microsoft.com/office/drawing/2014/main" id="{BE1A85B8-0E9F-49DA-BE72-87AF44851F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82" y="1747"/>
                <a:ext cx="1094" cy="95"/>
              </a:xfrm>
              <a:custGeom>
                <a:avLst/>
                <a:gdLst>
                  <a:gd name="T0" fmla="*/ 1088 w 1094"/>
                  <a:gd name="T1" fmla="*/ 88 h 95"/>
                  <a:gd name="T2" fmla="*/ 1088 w 1094"/>
                  <a:gd name="T3" fmla="*/ 82 h 95"/>
                  <a:gd name="T4" fmla="*/ 12 w 1094"/>
                  <a:gd name="T5" fmla="*/ 82 h 95"/>
                  <a:gd name="T6" fmla="*/ 12 w 1094"/>
                  <a:gd name="T7" fmla="*/ 12 h 95"/>
                  <a:gd name="T8" fmla="*/ 1082 w 1094"/>
                  <a:gd name="T9" fmla="*/ 12 h 95"/>
                  <a:gd name="T10" fmla="*/ 1082 w 1094"/>
                  <a:gd name="T11" fmla="*/ 88 h 95"/>
                  <a:gd name="T12" fmla="*/ 1088 w 1094"/>
                  <a:gd name="T13" fmla="*/ 88 h 95"/>
                  <a:gd name="T14" fmla="*/ 1088 w 1094"/>
                  <a:gd name="T15" fmla="*/ 82 h 95"/>
                  <a:gd name="T16" fmla="*/ 1088 w 1094"/>
                  <a:gd name="T17" fmla="*/ 88 h 95"/>
                  <a:gd name="T18" fmla="*/ 1094 w 1094"/>
                  <a:gd name="T19" fmla="*/ 88 h 95"/>
                  <a:gd name="T20" fmla="*/ 1094 w 1094"/>
                  <a:gd name="T21" fmla="*/ 0 h 95"/>
                  <a:gd name="T22" fmla="*/ 0 w 1094"/>
                  <a:gd name="T23" fmla="*/ 0 h 95"/>
                  <a:gd name="T24" fmla="*/ 0 w 1094"/>
                  <a:gd name="T25" fmla="*/ 95 h 95"/>
                  <a:gd name="T26" fmla="*/ 1094 w 1094"/>
                  <a:gd name="T27" fmla="*/ 95 h 95"/>
                  <a:gd name="T28" fmla="*/ 1094 w 1094"/>
                  <a:gd name="T29" fmla="*/ 88 h 95"/>
                  <a:gd name="T30" fmla="*/ 1088 w 1094"/>
                  <a:gd name="T31" fmla="*/ 88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094" h="95">
                    <a:moveTo>
                      <a:pt x="1088" y="88"/>
                    </a:moveTo>
                    <a:lnTo>
                      <a:pt x="1088" y="82"/>
                    </a:lnTo>
                    <a:lnTo>
                      <a:pt x="12" y="82"/>
                    </a:lnTo>
                    <a:lnTo>
                      <a:pt x="12" y="12"/>
                    </a:lnTo>
                    <a:lnTo>
                      <a:pt x="1082" y="12"/>
                    </a:lnTo>
                    <a:lnTo>
                      <a:pt x="1082" y="88"/>
                    </a:lnTo>
                    <a:lnTo>
                      <a:pt x="1088" y="88"/>
                    </a:lnTo>
                    <a:lnTo>
                      <a:pt x="1088" y="82"/>
                    </a:lnTo>
                    <a:lnTo>
                      <a:pt x="1088" y="88"/>
                    </a:lnTo>
                    <a:lnTo>
                      <a:pt x="1094" y="88"/>
                    </a:lnTo>
                    <a:lnTo>
                      <a:pt x="1094" y="0"/>
                    </a:lnTo>
                    <a:lnTo>
                      <a:pt x="0" y="0"/>
                    </a:lnTo>
                    <a:lnTo>
                      <a:pt x="0" y="95"/>
                    </a:lnTo>
                    <a:lnTo>
                      <a:pt x="1094" y="95"/>
                    </a:lnTo>
                    <a:lnTo>
                      <a:pt x="1094" y="88"/>
                    </a:lnTo>
                    <a:lnTo>
                      <a:pt x="1088" y="8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121917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30499">
                  <a:solidFill>
                    <a:srgbClr val="9ACD4C"/>
                  </a:solidFill>
                  <a:latin typeface="Helvetica" pitchFamily="-1" charset="0"/>
                  <a:ea typeface="ＭＳ Ｐゴシック" pitchFamily="-1" charset="-128"/>
                </a:endParaRPr>
              </a:p>
            </p:txBody>
          </p:sp>
          <p:sp>
            <p:nvSpPr>
              <p:cNvPr id="194" name="Freeform 20">
                <a:extLst>
                  <a:ext uri="{FF2B5EF4-FFF2-40B4-BE49-F238E27FC236}">
                    <a16:creationId xmlns:a16="http://schemas.microsoft.com/office/drawing/2014/main" id="{CB8374B9-4E2D-4F6B-9266-90D8116E7D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82" y="1747"/>
                <a:ext cx="1094" cy="95"/>
              </a:xfrm>
              <a:custGeom>
                <a:avLst/>
                <a:gdLst>
                  <a:gd name="T0" fmla="*/ 1088 w 1094"/>
                  <a:gd name="T1" fmla="*/ 88 h 95"/>
                  <a:gd name="T2" fmla="*/ 1088 w 1094"/>
                  <a:gd name="T3" fmla="*/ 82 h 95"/>
                  <a:gd name="T4" fmla="*/ 12 w 1094"/>
                  <a:gd name="T5" fmla="*/ 82 h 95"/>
                  <a:gd name="T6" fmla="*/ 12 w 1094"/>
                  <a:gd name="T7" fmla="*/ 12 h 95"/>
                  <a:gd name="T8" fmla="*/ 1082 w 1094"/>
                  <a:gd name="T9" fmla="*/ 12 h 95"/>
                  <a:gd name="T10" fmla="*/ 1082 w 1094"/>
                  <a:gd name="T11" fmla="*/ 88 h 95"/>
                  <a:gd name="T12" fmla="*/ 1088 w 1094"/>
                  <a:gd name="T13" fmla="*/ 88 h 95"/>
                  <a:gd name="T14" fmla="*/ 1088 w 1094"/>
                  <a:gd name="T15" fmla="*/ 82 h 95"/>
                  <a:gd name="T16" fmla="*/ 1088 w 1094"/>
                  <a:gd name="T17" fmla="*/ 88 h 95"/>
                  <a:gd name="T18" fmla="*/ 1094 w 1094"/>
                  <a:gd name="T19" fmla="*/ 88 h 95"/>
                  <a:gd name="T20" fmla="*/ 1094 w 1094"/>
                  <a:gd name="T21" fmla="*/ 0 h 95"/>
                  <a:gd name="T22" fmla="*/ 0 w 1094"/>
                  <a:gd name="T23" fmla="*/ 0 h 95"/>
                  <a:gd name="T24" fmla="*/ 0 w 1094"/>
                  <a:gd name="T25" fmla="*/ 95 h 95"/>
                  <a:gd name="T26" fmla="*/ 1094 w 1094"/>
                  <a:gd name="T27" fmla="*/ 95 h 95"/>
                  <a:gd name="T28" fmla="*/ 1094 w 1094"/>
                  <a:gd name="T29" fmla="*/ 88 h 95"/>
                  <a:gd name="T30" fmla="*/ 1088 w 1094"/>
                  <a:gd name="T31" fmla="*/ 88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094" h="95">
                    <a:moveTo>
                      <a:pt x="1088" y="88"/>
                    </a:moveTo>
                    <a:lnTo>
                      <a:pt x="1088" y="82"/>
                    </a:lnTo>
                    <a:lnTo>
                      <a:pt x="12" y="82"/>
                    </a:lnTo>
                    <a:lnTo>
                      <a:pt x="12" y="12"/>
                    </a:lnTo>
                    <a:lnTo>
                      <a:pt x="1082" y="12"/>
                    </a:lnTo>
                    <a:lnTo>
                      <a:pt x="1082" y="88"/>
                    </a:lnTo>
                    <a:lnTo>
                      <a:pt x="1088" y="88"/>
                    </a:lnTo>
                    <a:lnTo>
                      <a:pt x="1088" y="82"/>
                    </a:lnTo>
                    <a:lnTo>
                      <a:pt x="1088" y="88"/>
                    </a:lnTo>
                    <a:lnTo>
                      <a:pt x="1094" y="88"/>
                    </a:lnTo>
                    <a:lnTo>
                      <a:pt x="1094" y="0"/>
                    </a:lnTo>
                    <a:lnTo>
                      <a:pt x="0" y="0"/>
                    </a:lnTo>
                    <a:lnTo>
                      <a:pt x="0" y="95"/>
                    </a:lnTo>
                    <a:lnTo>
                      <a:pt x="1094" y="95"/>
                    </a:lnTo>
                    <a:lnTo>
                      <a:pt x="1094" y="88"/>
                    </a:lnTo>
                    <a:lnTo>
                      <a:pt x="1088" y="88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121917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30499">
                  <a:solidFill>
                    <a:srgbClr val="9ACD4C"/>
                  </a:solidFill>
                  <a:latin typeface="Helvetica" pitchFamily="-1" charset="0"/>
                  <a:ea typeface="ＭＳ Ｐゴシック" pitchFamily="-1" charset="-128"/>
                </a:endParaRPr>
              </a:p>
            </p:txBody>
          </p:sp>
          <p:sp>
            <p:nvSpPr>
              <p:cNvPr id="195" name="Rectangle 21">
                <a:extLst>
                  <a:ext uri="{FF2B5EF4-FFF2-40B4-BE49-F238E27FC236}">
                    <a16:creationId xmlns:a16="http://schemas.microsoft.com/office/drawing/2014/main" id="{CE1CCA06-C278-43D5-A5A0-EBC6BF8C7D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88" y="1835"/>
                <a:ext cx="1082" cy="83"/>
              </a:xfrm>
              <a:prstGeom prst="rect">
                <a:avLst/>
              </a:prstGeom>
              <a:solidFill>
                <a:srgbClr val="DDD5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121917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30499">
                  <a:solidFill>
                    <a:srgbClr val="9ACD4C"/>
                  </a:solidFill>
                  <a:latin typeface="Helvetica" pitchFamily="-1" charset="0"/>
                  <a:ea typeface="ＭＳ Ｐゴシック" pitchFamily="-1" charset="-128"/>
                </a:endParaRPr>
              </a:p>
            </p:txBody>
          </p:sp>
          <p:sp>
            <p:nvSpPr>
              <p:cNvPr id="196" name="Rectangle 22">
                <a:extLst>
                  <a:ext uri="{FF2B5EF4-FFF2-40B4-BE49-F238E27FC236}">
                    <a16:creationId xmlns:a16="http://schemas.microsoft.com/office/drawing/2014/main" id="{D8AD7A30-1E12-4164-B1DB-B2F95AE5C1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88" y="1835"/>
                <a:ext cx="1082" cy="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121917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30499">
                  <a:solidFill>
                    <a:srgbClr val="9ACD4C"/>
                  </a:solidFill>
                  <a:latin typeface="Helvetica" pitchFamily="-1" charset="0"/>
                  <a:ea typeface="ＭＳ Ｐゴシック" pitchFamily="-1" charset="-128"/>
                </a:endParaRPr>
              </a:p>
            </p:txBody>
          </p:sp>
          <p:sp>
            <p:nvSpPr>
              <p:cNvPr id="197" name="Freeform 23">
                <a:extLst>
                  <a:ext uri="{FF2B5EF4-FFF2-40B4-BE49-F238E27FC236}">
                    <a16:creationId xmlns:a16="http://schemas.microsoft.com/office/drawing/2014/main" id="{4131A02A-F38E-4F8C-8CE6-6B3DCA7FA3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82" y="1829"/>
                <a:ext cx="1094" cy="95"/>
              </a:xfrm>
              <a:custGeom>
                <a:avLst/>
                <a:gdLst>
                  <a:gd name="T0" fmla="*/ 1088 w 1094"/>
                  <a:gd name="T1" fmla="*/ 89 h 95"/>
                  <a:gd name="T2" fmla="*/ 1088 w 1094"/>
                  <a:gd name="T3" fmla="*/ 83 h 95"/>
                  <a:gd name="T4" fmla="*/ 12 w 1094"/>
                  <a:gd name="T5" fmla="*/ 83 h 95"/>
                  <a:gd name="T6" fmla="*/ 12 w 1094"/>
                  <a:gd name="T7" fmla="*/ 13 h 95"/>
                  <a:gd name="T8" fmla="*/ 1082 w 1094"/>
                  <a:gd name="T9" fmla="*/ 13 h 95"/>
                  <a:gd name="T10" fmla="*/ 1082 w 1094"/>
                  <a:gd name="T11" fmla="*/ 89 h 95"/>
                  <a:gd name="T12" fmla="*/ 1088 w 1094"/>
                  <a:gd name="T13" fmla="*/ 89 h 95"/>
                  <a:gd name="T14" fmla="*/ 1088 w 1094"/>
                  <a:gd name="T15" fmla="*/ 83 h 95"/>
                  <a:gd name="T16" fmla="*/ 1088 w 1094"/>
                  <a:gd name="T17" fmla="*/ 89 h 95"/>
                  <a:gd name="T18" fmla="*/ 1094 w 1094"/>
                  <a:gd name="T19" fmla="*/ 89 h 95"/>
                  <a:gd name="T20" fmla="*/ 1094 w 1094"/>
                  <a:gd name="T21" fmla="*/ 0 h 95"/>
                  <a:gd name="T22" fmla="*/ 0 w 1094"/>
                  <a:gd name="T23" fmla="*/ 0 h 95"/>
                  <a:gd name="T24" fmla="*/ 0 w 1094"/>
                  <a:gd name="T25" fmla="*/ 95 h 95"/>
                  <a:gd name="T26" fmla="*/ 1094 w 1094"/>
                  <a:gd name="T27" fmla="*/ 95 h 95"/>
                  <a:gd name="T28" fmla="*/ 1094 w 1094"/>
                  <a:gd name="T29" fmla="*/ 89 h 95"/>
                  <a:gd name="T30" fmla="*/ 1088 w 1094"/>
                  <a:gd name="T31" fmla="*/ 89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094" h="95">
                    <a:moveTo>
                      <a:pt x="1088" y="89"/>
                    </a:moveTo>
                    <a:lnTo>
                      <a:pt x="1088" y="83"/>
                    </a:lnTo>
                    <a:lnTo>
                      <a:pt x="12" y="83"/>
                    </a:lnTo>
                    <a:lnTo>
                      <a:pt x="12" y="13"/>
                    </a:lnTo>
                    <a:lnTo>
                      <a:pt x="1082" y="13"/>
                    </a:lnTo>
                    <a:lnTo>
                      <a:pt x="1082" y="89"/>
                    </a:lnTo>
                    <a:lnTo>
                      <a:pt x="1088" y="89"/>
                    </a:lnTo>
                    <a:lnTo>
                      <a:pt x="1088" y="83"/>
                    </a:lnTo>
                    <a:lnTo>
                      <a:pt x="1088" y="89"/>
                    </a:lnTo>
                    <a:lnTo>
                      <a:pt x="1094" y="89"/>
                    </a:lnTo>
                    <a:lnTo>
                      <a:pt x="1094" y="0"/>
                    </a:lnTo>
                    <a:lnTo>
                      <a:pt x="0" y="0"/>
                    </a:lnTo>
                    <a:lnTo>
                      <a:pt x="0" y="95"/>
                    </a:lnTo>
                    <a:lnTo>
                      <a:pt x="1094" y="95"/>
                    </a:lnTo>
                    <a:lnTo>
                      <a:pt x="1094" y="89"/>
                    </a:lnTo>
                    <a:lnTo>
                      <a:pt x="1088" y="8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121917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30499">
                  <a:solidFill>
                    <a:srgbClr val="9ACD4C"/>
                  </a:solidFill>
                  <a:latin typeface="Helvetica" pitchFamily="-1" charset="0"/>
                  <a:ea typeface="ＭＳ Ｐゴシック" pitchFamily="-1" charset="-128"/>
                </a:endParaRPr>
              </a:p>
            </p:txBody>
          </p:sp>
          <p:sp>
            <p:nvSpPr>
              <p:cNvPr id="198" name="Freeform 24">
                <a:extLst>
                  <a:ext uri="{FF2B5EF4-FFF2-40B4-BE49-F238E27FC236}">
                    <a16:creationId xmlns:a16="http://schemas.microsoft.com/office/drawing/2014/main" id="{7107910B-9759-4339-A5E2-E124DB4D30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82" y="1829"/>
                <a:ext cx="1094" cy="95"/>
              </a:xfrm>
              <a:custGeom>
                <a:avLst/>
                <a:gdLst>
                  <a:gd name="T0" fmla="*/ 1088 w 1094"/>
                  <a:gd name="T1" fmla="*/ 89 h 95"/>
                  <a:gd name="T2" fmla="*/ 1088 w 1094"/>
                  <a:gd name="T3" fmla="*/ 83 h 95"/>
                  <a:gd name="T4" fmla="*/ 12 w 1094"/>
                  <a:gd name="T5" fmla="*/ 83 h 95"/>
                  <a:gd name="T6" fmla="*/ 12 w 1094"/>
                  <a:gd name="T7" fmla="*/ 13 h 95"/>
                  <a:gd name="T8" fmla="*/ 1082 w 1094"/>
                  <a:gd name="T9" fmla="*/ 13 h 95"/>
                  <a:gd name="T10" fmla="*/ 1082 w 1094"/>
                  <a:gd name="T11" fmla="*/ 89 h 95"/>
                  <a:gd name="T12" fmla="*/ 1088 w 1094"/>
                  <a:gd name="T13" fmla="*/ 89 h 95"/>
                  <a:gd name="T14" fmla="*/ 1088 w 1094"/>
                  <a:gd name="T15" fmla="*/ 83 h 95"/>
                  <a:gd name="T16" fmla="*/ 1088 w 1094"/>
                  <a:gd name="T17" fmla="*/ 89 h 95"/>
                  <a:gd name="T18" fmla="*/ 1094 w 1094"/>
                  <a:gd name="T19" fmla="*/ 89 h 95"/>
                  <a:gd name="T20" fmla="*/ 1094 w 1094"/>
                  <a:gd name="T21" fmla="*/ 0 h 95"/>
                  <a:gd name="T22" fmla="*/ 0 w 1094"/>
                  <a:gd name="T23" fmla="*/ 0 h 95"/>
                  <a:gd name="T24" fmla="*/ 0 w 1094"/>
                  <a:gd name="T25" fmla="*/ 95 h 95"/>
                  <a:gd name="T26" fmla="*/ 1094 w 1094"/>
                  <a:gd name="T27" fmla="*/ 95 h 95"/>
                  <a:gd name="T28" fmla="*/ 1094 w 1094"/>
                  <a:gd name="T29" fmla="*/ 89 h 95"/>
                  <a:gd name="T30" fmla="*/ 1088 w 1094"/>
                  <a:gd name="T31" fmla="*/ 89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094" h="95">
                    <a:moveTo>
                      <a:pt x="1088" y="89"/>
                    </a:moveTo>
                    <a:lnTo>
                      <a:pt x="1088" y="83"/>
                    </a:lnTo>
                    <a:lnTo>
                      <a:pt x="12" y="83"/>
                    </a:lnTo>
                    <a:lnTo>
                      <a:pt x="12" y="13"/>
                    </a:lnTo>
                    <a:lnTo>
                      <a:pt x="1082" y="13"/>
                    </a:lnTo>
                    <a:lnTo>
                      <a:pt x="1082" y="89"/>
                    </a:lnTo>
                    <a:lnTo>
                      <a:pt x="1088" y="89"/>
                    </a:lnTo>
                    <a:lnTo>
                      <a:pt x="1088" y="83"/>
                    </a:lnTo>
                    <a:lnTo>
                      <a:pt x="1088" y="89"/>
                    </a:lnTo>
                    <a:lnTo>
                      <a:pt x="1094" y="89"/>
                    </a:lnTo>
                    <a:lnTo>
                      <a:pt x="1094" y="0"/>
                    </a:lnTo>
                    <a:lnTo>
                      <a:pt x="0" y="0"/>
                    </a:lnTo>
                    <a:lnTo>
                      <a:pt x="0" y="95"/>
                    </a:lnTo>
                    <a:lnTo>
                      <a:pt x="1094" y="95"/>
                    </a:lnTo>
                    <a:lnTo>
                      <a:pt x="1094" y="89"/>
                    </a:lnTo>
                    <a:lnTo>
                      <a:pt x="1088" y="89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121917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30499">
                  <a:solidFill>
                    <a:srgbClr val="9ACD4C"/>
                  </a:solidFill>
                  <a:latin typeface="Helvetica" pitchFamily="-1" charset="0"/>
                  <a:ea typeface="ＭＳ Ｐゴシック" pitchFamily="-1" charset="-128"/>
                </a:endParaRPr>
              </a:p>
            </p:txBody>
          </p:sp>
          <p:sp>
            <p:nvSpPr>
              <p:cNvPr id="199" name="Rectangle 25">
                <a:extLst>
                  <a:ext uri="{FF2B5EF4-FFF2-40B4-BE49-F238E27FC236}">
                    <a16:creationId xmlns:a16="http://schemas.microsoft.com/office/drawing/2014/main" id="{98A11469-5824-45A5-A3B1-36BB13EBC4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88" y="1912"/>
                <a:ext cx="1082" cy="80"/>
              </a:xfrm>
              <a:prstGeom prst="rect">
                <a:avLst/>
              </a:prstGeom>
              <a:solidFill>
                <a:srgbClr val="DDD5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121917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30499">
                  <a:solidFill>
                    <a:srgbClr val="9ACD4C"/>
                  </a:solidFill>
                  <a:latin typeface="Helvetica" pitchFamily="-1" charset="0"/>
                  <a:ea typeface="ＭＳ Ｐゴシック" pitchFamily="-1" charset="-128"/>
                </a:endParaRPr>
              </a:p>
            </p:txBody>
          </p:sp>
          <p:sp>
            <p:nvSpPr>
              <p:cNvPr id="200" name="Freeform 26">
                <a:extLst>
                  <a:ext uri="{FF2B5EF4-FFF2-40B4-BE49-F238E27FC236}">
                    <a16:creationId xmlns:a16="http://schemas.microsoft.com/office/drawing/2014/main" id="{09A74ED9-B10B-418E-A4F5-04D09D00E7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82" y="1906"/>
                <a:ext cx="1094" cy="92"/>
              </a:xfrm>
              <a:custGeom>
                <a:avLst/>
                <a:gdLst>
                  <a:gd name="T0" fmla="*/ 1088 w 1094"/>
                  <a:gd name="T1" fmla="*/ 86 h 92"/>
                  <a:gd name="T2" fmla="*/ 1088 w 1094"/>
                  <a:gd name="T3" fmla="*/ 80 h 92"/>
                  <a:gd name="T4" fmla="*/ 12 w 1094"/>
                  <a:gd name="T5" fmla="*/ 80 h 92"/>
                  <a:gd name="T6" fmla="*/ 12 w 1094"/>
                  <a:gd name="T7" fmla="*/ 12 h 92"/>
                  <a:gd name="T8" fmla="*/ 1082 w 1094"/>
                  <a:gd name="T9" fmla="*/ 12 h 92"/>
                  <a:gd name="T10" fmla="*/ 1082 w 1094"/>
                  <a:gd name="T11" fmla="*/ 86 h 92"/>
                  <a:gd name="T12" fmla="*/ 1088 w 1094"/>
                  <a:gd name="T13" fmla="*/ 86 h 92"/>
                  <a:gd name="T14" fmla="*/ 1088 w 1094"/>
                  <a:gd name="T15" fmla="*/ 80 h 92"/>
                  <a:gd name="T16" fmla="*/ 1088 w 1094"/>
                  <a:gd name="T17" fmla="*/ 86 h 92"/>
                  <a:gd name="T18" fmla="*/ 1094 w 1094"/>
                  <a:gd name="T19" fmla="*/ 86 h 92"/>
                  <a:gd name="T20" fmla="*/ 1094 w 1094"/>
                  <a:gd name="T21" fmla="*/ 0 h 92"/>
                  <a:gd name="T22" fmla="*/ 0 w 1094"/>
                  <a:gd name="T23" fmla="*/ 0 h 92"/>
                  <a:gd name="T24" fmla="*/ 0 w 1094"/>
                  <a:gd name="T25" fmla="*/ 92 h 92"/>
                  <a:gd name="T26" fmla="*/ 1094 w 1094"/>
                  <a:gd name="T27" fmla="*/ 92 h 92"/>
                  <a:gd name="T28" fmla="*/ 1094 w 1094"/>
                  <a:gd name="T29" fmla="*/ 86 h 92"/>
                  <a:gd name="T30" fmla="*/ 1088 w 1094"/>
                  <a:gd name="T31" fmla="*/ 86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094" h="92">
                    <a:moveTo>
                      <a:pt x="1088" y="86"/>
                    </a:moveTo>
                    <a:lnTo>
                      <a:pt x="1088" y="80"/>
                    </a:lnTo>
                    <a:lnTo>
                      <a:pt x="12" y="80"/>
                    </a:lnTo>
                    <a:lnTo>
                      <a:pt x="12" y="12"/>
                    </a:lnTo>
                    <a:lnTo>
                      <a:pt x="1082" y="12"/>
                    </a:lnTo>
                    <a:lnTo>
                      <a:pt x="1082" y="86"/>
                    </a:lnTo>
                    <a:lnTo>
                      <a:pt x="1088" y="86"/>
                    </a:lnTo>
                    <a:lnTo>
                      <a:pt x="1088" y="80"/>
                    </a:lnTo>
                    <a:lnTo>
                      <a:pt x="1088" y="86"/>
                    </a:lnTo>
                    <a:lnTo>
                      <a:pt x="1094" y="86"/>
                    </a:lnTo>
                    <a:lnTo>
                      <a:pt x="1094" y="0"/>
                    </a:lnTo>
                    <a:lnTo>
                      <a:pt x="0" y="0"/>
                    </a:lnTo>
                    <a:lnTo>
                      <a:pt x="0" y="92"/>
                    </a:lnTo>
                    <a:lnTo>
                      <a:pt x="1094" y="92"/>
                    </a:lnTo>
                    <a:lnTo>
                      <a:pt x="1094" y="86"/>
                    </a:lnTo>
                    <a:lnTo>
                      <a:pt x="1088" y="8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121917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30499">
                  <a:solidFill>
                    <a:srgbClr val="9ACD4C"/>
                  </a:solidFill>
                  <a:latin typeface="Helvetica" pitchFamily="-1" charset="0"/>
                  <a:ea typeface="ＭＳ Ｐゴシック" pitchFamily="-1" charset="-128"/>
                </a:endParaRPr>
              </a:p>
            </p:txBody>
          </p:sp>
          <p:sp>
            <p:nvSpPr>
              <p:cNvPr id="201" name="Rectangle 27">
                <a:extLst>
                  <a:ext uri="{FF2B5EF4-FFF2-40B4-BE49-F238E27FC236}">
                    <a16:creationId xmlns:a16="http://schemas.microsoft.com/office/drawing/2014/main" id="{F4EBA42D-A5AD-46F0-9B23-90281E9486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88" y="1990"/>
                <a:ext cx="1082" cy="82"/>
              </a:xfrm>
              <a:prstGeom prst="rect">
                <a:avLst/>
              </a:prstGeom>
              <a:solidFill>
                <a:srgbClr val="DDD5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121917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30499">
                  <a:solidFill>
                    <a:srgbClr val="9ACD4C"/>
                  </a:solidFill>
                  <a:latin typeface="Helvetica" pitchFamily="-1" charset="0"/>
                  <a:ea typeface="ＭＳ Ｐゴシック" pitchFamily="-1" charset="-128"/>
                </a:endParaRPr>
              </a:p>
            </p:txBody>
          </p:sp>
          <p:sp>
            <p:nvSpPr>
              <p:cNvPr id="202" name="Freeform 28">
                <a:extLst>
                  <a:ext uri="{FF2B5EF4-FFF2-40B4-BE49-F238E27FC236}">
                    <a16:creationId xmlns:a16="http://schemas.microsoft.com/office/drawing/2014/main" id="{5E07FD7E-FAF7-401C-87D1-06C775B316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82" y="1984"/>
                <a:ext cx="1094" cy="94"/>
              </a:xfrm>
              <a:custGeom>
                <a:avLst/>
                <a:gdLst>
                  <a:gd name="T0" fmla="*/ 1088 w 1094"/>
                  <a:gd name="T1" fmla="*/ 88 h 94"/>
                  <a:gd name="T2" fmla="*/ 1088 w 1094"/>
                  <a:gd name="T3" fmla="*/ 82 h 94"/>
                  <a:gd name="T4" fmla="*/ 12 w 1094"/>
                  <a:gd name="T5" fmla="*/ 82 h 94"/>
                  <a:gd name="T6" fmla="*/ 12 w 1094"/>
                  <a:gd name="T7" fmla="*/ 12 h 94"/>
                  <a:gd name="T8" fmla="*/ 1082 w 1094"/>
                  <a:gd name="T9" fmla="*/ 12 h 94"/>
                  <a:gd name="T10" fmla="*/ 1082 w 1094"/>
                  <a:gd name="T11" fmla="*/ 88 h 94"/>
                  <a:gd name="T12" fmla="*/ 1088 w 1094"/>
                  <a:gd name="T13" fmla="*/ 88 h 94"/>
                  <a:gd name="T14" fmla="*/ 1088 w 1094"/>
                  <a:gd name="T15" fmla="*/ 82 h 94"/>
                  <a:gd name="T16" fmla="*/ 1088 w 1094"/>
                  <a:gd name="T17" fmla="*/ 88 h 94"/>
                  <a:gd name="T18" fmla="*/ 1094 w 1094"/>
                  <a:gd name="T19" fmla="*/ 88 h 94"/>
                  <a:gd name="T20" fmla="*/ 1094 w 1094"/>
                  <a:gd name="T21" fmla="*/ 0 h 94"/>
                  <a:gd name="T22" fmla="*/ 0 w 1094"/>
                  <a:gd name="T23" fmla="*/ 0 h 94"/>
                  <a:gd name="T24" fmla="*/ 0 w 1094"/>
                  <a:gd name="T25" fmla="*/ 94 h 94"/>
                  <a:gd name="T26" fmla="*/ 1094 w 1094"/>
                  <a:gd name="T27" fmla="*/ 94 h 94"/>
                  <a:gd name="T28" fmla="*/ 1094 w 1094"/>
                  <a:gd name="T29" fmla="*/ 88 h 94"/>
                  <a:gd name="T30" fmla="*/ 1088 w 1094"/>
                  <a:gd name="T31" fmla="*/ 88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094" h="94">
                    <a:moveTo>
                      <a:pt x="1088" y="88"/>
                    </a:moveTo>
                    <a:lnTo>
                      <a:pt x="1088" y="82"/>
                    </a:lnTo>
                    <a:lnTo>
                      <a:pt x="12" y="82"/>
                    </a:lnTo>
                    <a:lnTo>
                      <a:pt x="12" y="12"/>
                    </a:lnTo>
                    <a:lnTo>
                      <a:pt x="1082" y="12"/>
                    </a:lnTo>
                    <a:lnTo>
                      <a:pt x="1082" y="88"/>
                    </a:lnTo>
                    <a:lnTo>
                      <a:pt x="1088" y="88"/>
                    </a:lnTo>
                    <a:lnTo>
                      <a:pt x="1088" y="82"/>
                    </a:lnTo>
                    <a:lnTo>
                      <a:pt x="1088" y="88"/>
                    </a:lnTo>
                    <a:lnTo>
                      <a:pt x="1094" y="88"/>
                    </a:lnTo>
                    <a:lnTo>
                      <a:pt x="1094" y="0"/>
                    </a:lnTo>
                    <a:lnTo>
                      <a:pt x="0" y="0"/>
                    </a:lnTo>
                    <a:lnTo>
                      <a:pt x="0" y="94"/>
                    </a:lnTo>
                    <a:lnTo>
                      <a:pt x="1094" y="94"/>
                    </a:lnTo>
                    <a:lnTo>
                      <a:pt x="1094" y="88"/>
                    </a:lnTo>
                    <a:lnTo>
                      <a:pt x="1088" y="8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121917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30499">
                  <a:solidFill>
                    <a:srgbClr val="9ACD4C"/>
                  </a:solidFill>
                  <a:latin typeface="Helvetica" pitchFamily="-1" charset="0"/>
                  <a:ea typeface="ＭＳ Ｐゴシック" pitchFamily="-1" charset="-128"/>
                </a:endParaRPr>
              </a:p>
            </p:txBody>
          </p:sp>
          <p:sp>
            <p:nvSpPr>
              <p:cNvPr id="203" name="Rectangle 29">
                <a:extLst>
                  <a:ext uri="{FF2B5EF4-FFF2-40B4-BE49-F238E27FC236}">
                    <a16:creationId xmlns:a16="http://schemas.microsoft.com/office/drawing/2014/main" id="{DAE224E6-D2DB-493C-98B5-80531D5039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88" y="2066"/>
                <a:ext cx="1082" cy="80"/>
              </a:xfrm>
              <a:prstGeom prst="rect">
                <a:avLst/>
              </a:prstGeom>
              <a:solidFill>
                <a:srgbClr val="DDD5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121917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30499">
                  <a:solidFill>
                    <a:srgbClr val="9ACD4C"/>
                  </a:solidFill>
                  <a:latin typeface="Helvetica" pitchFamily="-1" charset="0"/>
                  <a:ea typeface="ＭＳ Ｐゴシック" pitchFamily="-1" charset="-128"/>
                </a:endParaRPr>
              </a:p>
            </p:txBody>
          </p:sp>
          <p:sp>
            <p:nvSpPr>
              <p:cNvPr id="204" name="Freeform 30">
                <a:extLst>
                  <a:ext uri="{FF2B5EF4-FFF2-40B4-BE49-F238E27FC236}">
                    <a16:creationId xmlns:a16="http://schemas.microsoft.com/office/drawing/2014/main" id="{3A080554-BA79-45B8-8A69-DD1BFAFB5A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82" y="2060"/>
                <a:ext cx="1094" cy="92"/>
              </a:xfrm>
              <a:custGeom>
                <a:avLst/>
                <a:gdLst>
                  <a:gd name="T0" fmla="*/ 1088 w 1094"/>
                  <a:gd name="T1" fmla="*/ 86 h 92"/>
                  <a:gd name="T2" fmla="*/ 1088 w 1094"/>
                  <a:gd name="T3" fmla="*/ 80 h 92"/>
                  <a:gd name="T4" fmla="*/ 12 w 1094"/>
                  <a:gd name="T5" fmla="*/ 80 h 92"/>
                  <a:gd name="T6" fmla="*/ 12 w 1094"/>
                  <a:gd name="T7" fmla="*/ 12 h 92"/>
                  <a:gd name="T8" fmla="*/ 1082 w 1094"/>
                  <a:gd name="T9" fmla="*/ 12 h 92"/>
                  <a:gd name="T10" fmla="*/ 1082 w 1094"/>
                  <a:gd name="T11" fmla="*/ 86 h 92"/>
                  <a:gd name="T12" fmla="*/ 1088 w 1094"/>
                  <a:gd name="T13" fmla="*/ 86 h 92"/>
                  <a:gd name="T14" fmla="*/ 1088 w 1094"/>
                  <a:gd name="T15" fmla="*/ 80 h 92"/>
                  <a:gd name="T16" fmla="*/ 1088 w 1094"/>
                  <a:gd name="T17" fmla="*/ 86 h 92"/>
                  <a:gd name="T18" fmla="*/ 1094 w 1094"/>
                  <a:gd name="T19" fmla="*/ 86 h 92"/>
                  <a:gd name="T20" fmla="*/ 1094 w 1094"/>
                  <a:gd name="T21" fmla="*/ 0 h 92"/>
                  <a:gd name="T22" fmla="*/ 0 w 1094"/>
                  <a:gd name="T23" fmla="*/ 0 h 92"/>
                  <a:gd name="T24" fmla="*/ 0 w 1094"/>
                  <a:gd name="T25" fmla="*/ 92 h 92"/>
                  <a:gd name="T26" fmla="*/ 1094 w 1094"/>
                  <a:gd name="T27" fmla="*/ 92 h 92"/>
                  <a:gd name="T28" fmla="*/ 1094 w 1094"/>
                  <a:gd name="T29" fmla="*/ 86 h 92"/>
                  <a:gd name="T30" fmla="*/ 1088 w 1094"/>
                  <a:gd name="T31" fmla="*/ 86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094" h="92">
                    <a:moveTo>
                      <a:pt x="1088" y="86"/>
                    </a:moveTo>
                    <a:lnTo>
                      <a:pt x="1088" y="80"/>
                    </a:lnTo>
                    <a:lnTo>
                      <a:pt x="12" y="80"/>
                    </a:lnTo>
                    <a:lnTo>
                      <a:pt x="12" y="12"/>
                    </a:lnTo>
                    <a:lnTo>
                      <a:pt x="1082" y="12"/>
                    </a:lnTo>
                    <a:lnTo>
                      <a:pt x="1082" y="86"/>
                    </a:lnTo>
                    <a:lnTo>
                      <a:pt x="1088" y="86"/>
                    </a:lnTo>
                    <a:lnTo>
                      <a:pt x="1088" y="80"/>
                    </a:lnTo>
                    <a:lnTo>
                      <a:pt x="1088" y="86"/>
                    </a:lnTo>
                    <a:lnTo>
                      <a:pt x="1094" y="86"/>
                    </a:lnTo>
                    <a:lnTo>
                      <a:pt x="1094" y="0"/>
                    </a:lnTo>
                    <a:lnTo>
                      <a:pt x="0" y="0"/>
                    </a:lnTo>
                    <a:lnTo>
                      <a:pt x="0" y="92"/>
                    </a:lnTo>
                    <a:lnTo>
                      <a:pt x="1094" y="92"/>
                    </a:lnTo>
                    <a:lnTo>
                      <a:pt x="1094" y="86"/>
                    </a:lnTo>
                    <a:lnTo>
                      <a:pt x="1088" y="8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121917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30499">
                  <a:solidFill>
                    <a:srgbClr val="9ACD4C"/>
                  </a:solidFill>
                  <a:latin typeface="Helvetica" pitchFamily="-1" charset="0"/>
                  <a:ea typeface="ＭＳ Ｐゴシック" pitchFamily="-1" charset="-128"/>
                </a:endParaRPr>
              </a:p>
            </p:txBody>
          </p:sp>
          <p:sp>
            <p:nvSpPr>
              <p:cNvPr id="205" name="Rectangle 31">
                <a:extLst>
                  <a:ext uri="{FF2B5EF4-FFF2-40B4-BE49-F238E27FC236}">
                    <a16:creationId xmlns:a16="http://schemas.microsoft.com/office/drawing/2014/main" id="{155B4EFA-9A28-4CB5-B1C4-8864C0A905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88" y="2146"/>
                <a:ext cx="1082" cy="83"/>
              </a:xfrm>
              <a:prstGeom prst="rect">
                <a:avLst/>
              </a:prstGeom>
              <a:solidFill>
                <a:srgbClr val="DDD5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121917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30499">
                  <a:solidFill>
                    <a:srgbClr val="9ACD4C"/>
                  </a:solidFill>
                  <a:latin typeface="Helvetica" pitchFamily="-1" charset="0"/>
                  <a:ea typeface="ＭＳ Ｐゴシック" pitchFamily="-1" charset="-128"/>
                </a:endParaRPr>
              </a:p>
            </p:txBody>
          </p:sp>
          <p:sp>
            <p:nvSpPr>
              <p:cNvPr id="206" name="Freeform 32">
                <a:extLst>
                  <a:ext uri="{FF2B5EF4-FFF2-40B4-BE49-F238E27FC236}">
                    <a16:creationId xmlns:a16="http://schemas.microsoft.com/office/drawing/2014/main" id="{B9EA29D8-1138-464B-8819-C5E4E01D07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82" y="2140"/>
                <a:ext cx="1094" cy="95"/>
              </a:xfrm>
              <a:custGeom>
                <a:avLst/>
                <a:gdLst>
                  <a:gd name="T0" fmla="*/ 1088 w 1094"/>
                  <a:gd name="T1" fmla="*/ 89 h 95"/>
                  <a:gd name="T2" fmla="*/ 1088 w 1094"/>
                  <a:gd name="T3" fmla="*/ 83 h 95"/>
                  <a:gd name="T4" fmla="*/ 12 w 1094"/>
                  <a:gd name="T5" fmla="*/ 83 h 95"/>
                  <a:gd name="T6" fmla="*/ 12 w 1094"/>
                  <a:gd name="T7" fmla="*/ 12 h 95"/>
                  <a:gd name="T8" fmla="*/ 1082 w 1094"/>
                  <a:gd name="T9" fmla="*/ 12 h 95"/>
                  <a:gd name="T10" fmla="*/ 1082 w 1094"/>
                  <a:gd name="T11" fmla="*/ 89 h 95"/>
                  <a:gd name="T12" fmla="*/ 1088 w 1094"/>
                  <a:gd name="T13" fmla="*/ 89 h 95"/>
                  <a:gd name="T14" fmla="*/ 1088 w 1094"/>
                  <a:gd name="T15" fmla="*/ 83 h 95"/>
                  <a:gd name="T16" fmla="*/ 1088 w 1094"/>
                  <a:gd name="T17" fmla="*/ 89 h 95"/>
                  <a:gd name="T18" fmla="*/ 1094 w 1094"/>
                  <a:gd name="T19" fmla="*/ 89 h 95"/>
                  <a:gd name="T20" fmla="*/ 1094 w 1094"/>
                  <a:gd name="T21" fmla="*/ 0 h 95"/>
                  <a:gd name="T22" fmla="*/ 0 w 1094"/>
                  <a:gd name="T23" fmla="*/ 0 h 95"/>
                  <a:gd name="T24" fmla="*/ 0 w 1094"/>
                  <a:gd name="T25" fmla="*/ 95 h 95"/>
                  <a:gd name="T26" fmla="*/ 1094 w 1094"/>
                  <a:gd name="T27" fmla="*/ 95 h 95"/>
                  <a:gd name="T28" fmla="*/ 1094 w 1094"/>
                  <a:gd name="T29" fmla="*/ 89 h 95"/>
                  <a:gd name="T30" fmla="*/ 1088 w 1094"/>
                  <a:gd name="T31" fmla="*/ 89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094" h="95">
                    <a:moveTo>
                      <a:pt x="1088" y="89"/>
                    </a:moveTo>
                    <a:lnTo>
                      <a:pt x="1088" y="83"/>
                    </a:lnTo>
                    <a:lnTo>
                      <a:pt x="12" y="83"/>
                    </a:lnTo>
                    <a:lnTo>
                      <a:pt x="12" y="12"/>
                    </a:lnTo>
                    <a:lnTo>
                      <a:pt x="1082" y="12"/>
                    </a:lnTo>
                    <a:lnTo>
                      <a:pt x="1082" y="89"/>
                    </a:lnTo>
                    <a:lnTo>
                      <a:pt x="1088" y="89"/>
                    </a:lnTo>
                    <a:lnTo>
                      <a:pt x="1088" y="83"/>
                    </a:lnTo>
                    <a:lnTo>
                      <a:pt x="1088" y="89"/>
                    </a:lnTo>
                    <a:lnTo>
                      <a:pt x="1094" y="89"/>
                    </a:lnTo>
                    <a:lnTo>
                      <a:pt x="1094" y="0"/>
                    </a:lnTo>
                    <a:lnTo>
                      <a:pt x="0" y="0"/>
                    </a:lnTo>
                    <a:lnTo>
                      <a:pt x="0" y="95"/>
                    </a:lnTo>
                    <a:lnTo>
                      <a:pt x="1094" y="95"/>
                    </a:lnTo>
                    <a:lnTo>
                      <a:pt x="1094" y="89"/>
                    </a:lnTo>
                    <a:lnTo>
                      <a:pt x="1088" y="8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121917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30499">
                  <a:solidFill>
                    <a:srgbClr val="9ACD4C"/>
                  </a:solidFill>
                  <a:latin typeface="Helvetica" pitchFamily="-1" charset="0"/>
                  <a:ea typeface="ＭＳ Ｐゴシック" pitchFamily="-1" charset="-128"/>
                </a:endParaRPr>
              </a:p>
            </p:txBody>
          </p:sp>
          <p:sp>
            <p:nvSpPr>
              <p:cNvPr id="207" name="Rectangle 33">
                <a:extLst>
                  <a:ext uri="{FF2B5EF4-FFF2-40B4-BE49-F238E27FC236}">
                    <a16:creationId xmlns:a16="http://schemas.microsoft.com/office/drawing/2014/main" id="{90CEBBA3-217B-4D43-8921-33FB03D42B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88" y="2223"/>
                <a:ext cx="1082" cy="82"/>
              </a:xfrm>
              <a:prstGeom prst="rect">
                <a:avLst/>
              </a:prstGeom>
              <a:solidFill>
                <a:srgbClr val="DDD5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121917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30499">
                  <a:solidFill>
                    <a:srgbClr val="9ACD4C"/>
                  </a:solidFill>
                  <a:latin typeface="Helvetica" pitchFamily="-1" charset="0"/>
                  <a:ea typeface="ＭＳ Ｐゴシック" pitchFamily="-1" charset="-128"/>
                </a:endParaRPr>
              </a:p>
            </p:txBody>
          </p:sp>
          <p:sp>
            <p:nvSpPr>
              <p:cNvPr id="208" name="Freeform 34">
                <a:extLst>
                  <a:ext uri="{FF2B5EF4-FFF2-40B4-BE49-F238E27FC236}">
                    <a16:creationId xmlns:a16="http://schemas.microsoft.com/office/drawing/2014/main" id="{22D4B09F-0E63-44C7-A4A0-0C0DDE0374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82" y="2217"/>
                <a:ext cx="1094" cy="94"/>
              </a:xfrm>
              <a:custGeom>
                <a:avLst/>
                <a:gdLst>
                  <a:gd name="T0" fmla="*/ 1088 w 1094"/>
                  <a:gd name="T1" fmla="*/ 88 h 94"/>
                  <a:gd name="T2" fmla="*/ 1088 w 1094"/>
                  <a:gd name="T3" fmla="*/ 82 h 94"/>
                  <a:gd name="T4" fmla="*/ 12 w 1094"/>
                  <a:gd name="T5" fmla="*/ 82 h 94"/>
                  <a:gd name="T6" fmla="*/ 12 w 1094"/>
                  <a:gd name="T7" fmla="*/ 12 h 94"/>
                  <a:gd name="T8" fmla="*/ 1082 w 1094"/>
                  <a:gd name="T9" fmla="*/ 12 h 94"/>
                  <a:gd name="T10" fmla="*/ 1082 w 1094"/>
                  <a:gd name="T11" fmla="*/ 88 h 94"/>
                  <a:gd name="T12" fmla="*/ 1088 w 1094"/>
                  <a:gd name="T13" fmla="*/ 88 h 94"/>
                  <a:gd name="T14" fmla="*/ 1088 w 1094"/>
                  <a:gd name="T15" fmla="*/ 82 h 94"/>
                  <a:gd name="T16" fmla="*/ 1088 w 1094"/>
                  <a:gd name="T17" fmla="*/ 88 h 94"/>
                  <a:gd name="T18" fmla="*/ 1094 w 1094"/>
                  <a:gd name="T19" fmla="*/ 88 h 94"/>
                  <a:gd name="T20" fmla="*/ 1094 w 1094"/>
                  <a:gd name="T21" fmla="*/ 0 h 94"/>
                  <a:gd name="T22" fmla="*/ 0 w 1094"/>
                  <a:gd name="T23" fmla="*/ 0 h 94"/>
                  <a:gd name="T24" fmla="*/ 0 w 1094"/>
                  <a:gd name="T25" fmla="*/ 94 h 94"/>
                  <a:gd name="T26" fmla="*/ 1094 w 1094"/>
                  <a:gd name="T27" fmla="*/ 94 h 94"/>
                  <a:gd name="T28" fmla="*/ 1094 w 1094"/>
                  <a:gd name="T29" fmla="*/ 88 h 94"/>
                  <a:gd name="T30" fmla="*/ 1088 w 1094"/>
                  <a:gd name="T31" fmla="*/ 88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094" h="94">
                    <a:moveTo>
                      <a:pt x="1088" y="88"/>
                    </a:moveTo>
                    <a:lnTo>
                      <a:pt x="1088" y="82"/>
                    </a:lnTo>
                    <a:lnTo>
                      <a:pt x="12" y="82"/>
                    </a:lnTo>
                    <a:lnTo>
                      <a:pt x="12" y="12"/>
                    </a:lnTo>
                    <a:lnTo>
                      <a:pt x="1082" y="12"/>
                    </a:lnTo>
                    <a:lnTo>
                      <a:pt x="1082" y="88"/>
                    </a:lnTo>
                    <a:lnTo>
                      <a:pt x="1088" y="88"/>
                    </a:lnTo>
                    <a:lnTo>
                      <a:pt x="1088" y="82"/>
                    </a:lnTo>
                    <a:lnTo>
                      <a:pt x="1088" y="88"/>
                    </a:lnTo>
                    <a:lnTo>
                      <a:pt x="1094" y="88"/>
                    </a:lnTo>
                    <a:lnTo>
                      <a:pt x="1094" y="0"/>
                    </a:lnTo>
                    <a:lnTo>
                      <a:pt x="0" y="0"/>
                    </a:lnTo>
                    <a:lnTo>
                      <a:pt x="0" y="94"/>
                    </a:lnTo>
                    <a:lnTo>
                      <a:pt x="1094" y="94"/>
                    </a:lnTo>
                    <a:lnTo>
                      <a:pt x="1094" y="88"/>
                    </a:lnTo>
                    <a:lnTo>
                      <a:pt x="1088" y="8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121917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30499">
                  <a:solidFill>
                    <a:srgbClr val="9ACD4C"/>
                  </a:solidFill>
                  <a:latin typeface="Helvetica" pitchFamily="-1" charset="0"/>
                  <a:ea typeface="ＭＳ Ｐゴシック" pitchFamily="-1" charset="-128"/>
                </a:endParaRPr>
              </a:p>
            </p:txBody>
          </p:sp>
          <p:sp>
            <p:nvSpPr>
              <p:cNvPr id="209" name="Rectangle 35">
                <a:extLst>
                  <a:ext uri="{FF2B5EF4-FFF2-40B4-BE49-F238E27FC236}">
                    <a16:creationId xmlns:a16="http://schemas.microsoft.com/office/drawing/2014/main" id="{7DA5BEEF-DE75-4672-9730-83F7BA5BAE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16" y="763"/>
                <a:ext cx="1226" cy="361"/>
              </a:xfrm>
              <a:prstGeom prst="rect">
                <a:avLst/>
              </a:prstGeom>
              <a:solidFill>
                <a:srgbClr val="00B0D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121917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30499">
                  <a:solidFill>
                    <a:srgbClr val="9ACD4C"/>
                  </a:solidFill>
                  <a:latin typeface="Helvetica" pitchFamily="-1" charset="0"/>
                  <a:ea typeface="ＭＳ Ｐゴシック" pitchFamily="-1" charset="-128"/>
                </a:endParaRPr>
              </a:p>
            </p:txBody>
          </p:sp>
          <p:sp>
            <p:nvSpPr>
              <p:cNvPr id="210" name="Freeform 36">
                <a:extLst>
                  <a:ext uri="{FF2B5EF4-FFF2-40B4-BE49-F238E27FC236}">
                    <a16:creationId xmlns:a16="http://schemas.microsoft.com/office/drawing/2014/main" id="{642C28DB-56E8-46DE-8671-978B9A5AE0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08" y="755"/>
                <a:ext cx="1242" cy="377"/>
              </a:xfrm>
              <a:custGeom>
                <a:avLst/>
                <a:gdLst>
                  <a:gd name="T0" fmla="*/ 1234 w 1242"/>
                  <a:gd name="T1" fmla="*/ 369 h 377"/>
                  <a:gd name="T2" fmla="*/ 1234 w 1242"/>
                  <a:gd name="T3" fmla="*/ 361 h 377"/>
                  <a:gd name="T4" fmla="*/ 16 w 1242"/>
                  <a:gd name="T5" fmla="*/ 361 h 377"/>
                  <a:gd name="T6" fmla="*/ 16 w 1242"/>
                  <a:gd name="T7" fmla="*/ 16 h 377"/>
                  <a:gd name="T8" fmla="*/ 1226 w 1242"/>
                  <a:gd name="T9" fmla="*/ 16 h 377"/>
                  <a:gd name="T10" fmla="*/ 1226 w 1242"/>
                  <a:gd name="T11" fmla="*/ 369 h 377"/>
                  <a:gd name="T12" fmla="*/ 1234 w 1242"/>
                  <a:gd name="T13" fmla="*/ 369 h 377"/>
                  <a:gd name="T14" fmla="*/ 1234 w 1242"/>
                  <a:gd name="T15" fmla="*/ 361 h 377"/>
                  <a:gd name="T16" fmla="*/ 1234 w 1242"/>
                  <a:gd name="T17" fmla="*/ 369 h 377"/>
                  <a:gd name="T18" fmla="*/ 1242 w 1242"/>
                  <a:gd name="T19" fmla="*/ 369 h 377"/>
                  <a:gd name="T20" fmla="*/ 1242 w 1242"/>
                  <a:gd name="T21" fmla="*/ 0 h 377"/>
                  <a:gd name="T22" fmla="*/ 0 w 1242"/>
                  <a:gd name="T23" fmla="*/ 0 h 377"/>
                  <a:gd name="T24" fmla="*/ 0 w 1242"/>
                  <a:gd name="T25" fmla="*/ 377 h 377"/>
                  <a:gd name="T26" fmla="*/ 1242 w 1242"/>
                  <a:gd name="T27" fmla="*/ 377 h 377"/>
                  <a:gd name="T28" fmla="*/ 1242 w 1242"/>
                  <a:gd name="T29" fmla="*/ 369 h 377"/>
                  <a:gd name="T30" fmla="*/ 1234 w 1242"/>
                  <a:gd name="T31" fmla="*/ 369 h 3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242" h="377">
                    <a:moveTo>
                      <a:pt x="1234" y="369"/>
                    </a:moveTo>
                    <a:lnTo>
                      <a:pt x="1234" y="361"/>
                    </a:lnTo>
                    <a:lnTo>
                      <a:pt x="16" y="361"/>
                    </a:lnTo>
                    <a:lnTo>
                      <a:pt x="16" y="16"/>
                    </a:lnTo>
                    <a:lnTo>
                      <a:pt x="1226" y="16"/>
                    </a:lnTo>
                    <a:lnTo>
                      <a:pt x="1226" y="369"/>
                    </a:lnTo>
                    <a:lnTo>
                      <a:pt x="1234" y="369"/>
                    </a:lnTo>
                    <a:lnTo>
                      <a:pt x="1234" y="361"/>
                    </a:lnTo>
                    <a:lnTo>
                      <a:pt x="1234" y="369"/>
                    </a:lnTo>
                    <a:lnTo>
                      <a:pt x="1242" y="369"/>
                    </a:lnTo>
                    <a:lnTo>
                      <a:pt x="1242" y="0"/>
                    </a:lnTo>
                    <a:lnTo>
                      <a:pt x="0" y="0"/>
                    </a:lnTo>
                    <a:lnTo>
                      <a:pt x="0" y="377"/>
                    </a:lnTo>
                    <a:lnTo>
                      <a:pt x="1242" y="377"/>
                    </a:lnTo>
                    <a:lnTo>
                      <a:pt x="1242" y="369"/>
                    </a:lnTo>
                    <a:lnTo>
                      <a:pt x="1234" y="36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121917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30499">
                  <a:solidFill>
                    <a:srgbClr val="9ACD4C"/>
                  </a:solidFill>
                  <a:latin typeface="Helvetica" pitchFamily="-1" charset="0"/>
                  <a:ea typeface="ＭＳ Ｐゴシック" pitchFamily="-1" charset="-128"/>
                </a:endParaRPr>
              </a:p>
            </p:txBody>
          </p:sp>
          <p:sp>
            <p:nvSpPr>
              <p:cNvPr id="211" name="Rectangle 37">
                <a:extLst>
                  <a:ext uri="{FF2B5EF4-FFF2-40B4-BE49-F238E27FC236}">
                    <a16:creationId xmlns:a16="http://schemas.microsoft.com/office/drawing/2014/main" id="{20AE8367-3544-43B1-BA94-4C132235E0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01" y="1124"/>
                <a:ext cx="8" cy="96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121917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30499">
                  <a:solidFill>
                    <a:srgbClr val="9ACD4C"/>
                  </a:solidFill>
                  <a:latin typeface="Helvetica" pitchFamily="-1" charset="0"/>
                  <a:ea typeface="ＭＳ Ｐゴシック" pitchFamily="-1" charset="-128"/>
                </a:endParaRPr>
              </a:p>
            </p:txBody>
          </p:sp>
          <p:sp>
            <p:nvSpPr>
              <p:cNvPr id="212" name="Freeform 38">
                <a:extLst>
                  <a:ext uri="{FF2B5EF4-FFF2-40B4-BE49-F238E27FC236}">
                    <a16:creationId xmlns:a16="http://schemas.microsoft.com/office/drawing/2014/main" id="{7B59CCE5-39FB-4C18-A714-CC6352C0DF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01" y="1124"/>
                <a:ext cx="8" cy="96"/>
              </a:xfrm>
              <a:custGeom>
                <a:avLst/>
                <a:gdLst>
                  <a:gd name="T0" fmla="*/ 0 w 8"/>
                  <a:gd name="T1" fmla="*/ 0 h 96"/>
                  <a:gd name="T2" fmla="*/ 0 w 8"/>
                  <a:gd name="T3" fmla="*/ 96 h 96"/>
                  <a:gd name="T4" fmla="*/ 8 w 8"/>
                  <a:gd name="T5" fmla="*/ 96 h 96"/>
                  <a:gd name="T6" fmla="*/ 8 w 8"/>
                  <a:gd name="T7" fmla="*/ 0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" h="96">
                    <a:moveTo>
                      <a:pt x="0" y="0"/>
                    </a:moveTo>
                    <a:lnTo>
                      <a:pt x="0" y="96"/>
                    </a:lnTo>
                    <a:lnTo>
                      <a:pt x="8" y="96"/>
                    </a:lnTo>
                    <a:lnTo>
                      <a:pt x="8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121917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30499">
                  <a:solidFill>
                    <a:srgbClr val="9ACD4C"/>
                  </a:solidFill>
                  <a:latin typeface="Helvetica" pitchFamily="-1" charset="0"/>
                  <a:ea typeface="ＭＳ Ｐゴシック" pitchFamily="-1" charset="-128"/>
                </a:endParaRPr>
              </a:p>
            </p:txBody>
          </p:sp>
          <p:sp>
            <p:nvSpPr>
              <p:cNvPr id="213" name="Freeform 39">
                <a:extLst>
                  <a:ext uri="{FF2B5EF4-FFF2-40B4-BE49-F238E27FC236}">
                    <a16:creationId xmlns:a16="http://schemas.microsoft.com/office/drawing/2014/main" id="{ED8C5E88-7B2B-4E6B-88E3-B514E100C8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75" y="1198"/>
                <a:ext cx="60" cy="70"/>
              </a:xfrm>
              <a:custGeom>
                <a:avLst/>
                <a:gdLst>
                  <a:gd name="T0" fmla="*/ 0 w 60"/>
                  <a:gd name="T1" fmla="*/ 0 h 70"/>
                  <a:gd name="T2" fmla="*/ 30 w 60"/>
                  <a:gd name="T3" fmla="*/ 12 h 70"/>
                  <a:gd name="T4" fmla="*/ 60 w 60"/>
                  <a:gd name="T5" fmla="*/ 0 h 70"/>
                  <a:gd name="T6" fmla="*/ 30 w 60"/>
                  <a:gd name="T7" fmla="*/ 70 h 70"/>
                  <a:gd name="T8" fmla="*/ 0 w 60"/>
                  <a:gd name="T9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0" h="70">
                    <a:moveTo>
                      <a:pt x="0" y="0"/>
                    </a:moveTo>
                    <a:lnTo>
                      <a:pt x="30" y="12"/>
                    </a:lnTo>
                    <a:lnTo>
                      <a:pt x="60" y="0"/>
                    </a:lnTo>
                    <a:lnTo>
                      <a:pt x="30" y="7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121917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30499">
                  <a:solidFill>
                    <a:srgbClr val="9ACD4C"/>
                  </a:solidFill>
                  <a:latin typeface="Helvetica" pitchFamily="-1" charset="0"/>
                  <a:ea typeface="ＭＳ Ｐゴシック" pitchFamily="-1" charset="-128"/>
                </a:endParaRPr>
              </a:p>
            </p:txBody>
          </p:sp>
          <p:sp>
            <p:nvSpPr>
              <p:cNvPr id="214" name="Rectangle 40">
                <a:extLst>
                  <a:ext uri="{FF2B5EF4-FFF2-40B4-BE49-F238E27FC236}">
                    <a16:creationId xmlns:a16="http://schemas.microsoft.com/office/drawing/2014/main" id="{4F53AF3E-098E-421B-8715-806D8CAF33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50" y="1172"/>
                <a:ext cx="8" cy="96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121917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30499">
                  <a:solidFill>
                    <a:srgbClr val="9ACD4C"/>
                  </a:solidFill>
                  <a:latin typeface="Helvetica" pitchFamily="-1" charset="0"/>
                  <a:ea typeface="ＭＳ Ｐゴシック" pitchFamily="-1" charset="-128"/>
                </a:endParaRPr>
              </a:p>
            </p:txBody>
          </p:sp>
          <p:sp>
            <p:nvSpPr>
              <p:cNvPr id="215" name="Freeform 41">
                <a:extLst>
                  <a:ext uri="{FF2B5EF4-FFF2-40B4-BE49-F238E27FC236}">
                    <a16:creationId xmlns:a16="http://schemas.microsoft.com/office/drawing/2014/main" id="{3CADF8DB-DA21-4122-B758-7CE6A6BD00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50" y="1172"/>
                <a:ext cx="8" cy="96"/>
              </a:xfrm>
              <a:custGeom>
                <a:avLst/>
                <a:gdLst>
                  <a:gd name="T0" fmla="*/ 8 w 8"/>
                  <a:gd name="T1" fmla="*/ 96 h 96"/>
                  <a:gd name="T2" fmla="*/ 8 w 8"/>
                  <a:gd name="T3" fmla="*/ 0 h 96"/>
                  <a:gd name="T4" fmla="*/ 0 w 8"/>
                  <a:gd name="T5" fmla="*/ 0 h 96"/>
                  <a:gd name="T6" fmla="*/ 0 w 8"/>
                  <a:gd name="T7" fmla="*/ 96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" h="96">
                    <a:moveTo>
                      <a:pt x="8" y="96"/>
                    </a:moveTo>
                    <a:lnTo>
                      <a:pt x="8" y="0"/>
                    </a:lnTo>
                    <a:lnTo>
                      <a:pt x="0" y="0"/>
                    </a:lnTo>
                    <a:lnTo>
                      <a:pt x="0" y="96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121917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30499">
                  <a:solidFill>
                    <a:srgbClr val="9ACD4C"/>
                  </a:solidFill>
                  <a:latin typeface="Helvetica" pitchFamily="-1" charset="0"/>
                  <a:ea typeface="ＭＳ Ｐゴシック" pitchFamily="-1" charset="-128"/>
                </a:endParaRPr>
              </a:p>
            </p:txBody>
          </p:sp>
          <p:sp>
            <p:nvSpPr>
              <p:cNvPr id="216" name="Freeform 42">
                <a:extLst>
                  <a:ext uri="{FF2B5EF4-FFF2-40B4-BE49-F238E27FC236}">
                    <a16:creationId xmlns:a16="http://schemas.microsoft.com/office/drawing/2014/main" id="{D59E2D35-779E-4D40-82E7-9F9A7A9309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23" y="1124"/>
                <a:ext cx="61" cy="70"/>
              </a:xfrm>
              <a:custGeom>
                <a:avLst/>
                <a:gdLst>
                  <a:gd name="T0" fmla="*/ 61 w 61"/>
                  <a:gd name="T1" fmla="*/ 70 h 70"/>
                  <a:gd name="T2" fmla="*/ 31 w 61"/>
                  <a:gd name="T3" fmla="*/ 58 h 70"/>
                  <a:gd name="T4" fmla="*/ 0 w 61"/>
                  <a:gd name="T5" fmla="*/ 70 h 70"/>
                  <a:gd name="T6" fmla="*/ 31 w 61"/>
                  <a:gd name="T7" fmla="*/ 0 h 70"/>
                  <a:gd name="T8" fmla="*/ 61 w 61"/>
                  <a:gd name="T9" fmla="*/ 7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" h="70">
                    <a:moveTo>
                      <a:pt x="61" y="70"/>
                    </a:moveTo>
                    <a:lnTo>
                      <a:pt x="31" y="58"/>
                    </a:lnTo>
                    <a:lnTo>
                      <a:pt x="0" y="70"/>
                    </a:lnTo>
                    <a:lnTo>
                      <a:pt x="31" y="0"/>
                    </a:lnTo>
                    <a:lnTo>
                      <a:pt x="61" y="7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121917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30499">
                  <a:solidFill>
                    <a:srgbClr val="9ACD4C"/>
                  </a:solidFill>
                  <a:latin typeface="Helvetica" pitchFamily="-1" charset="0"/>
                  <a:ea typeface="ＭＳ Ｐゴシック" pitchFamily="-1" charset="-128"/>
                </a:endParaRPr>
              </a:p>
            </p:txBody>
          </p:sp>
          <p:sp>
            <p:nvSpPr>
              <p:cNvPr id="217" name="Rectangle 43">
                <a:extLst>
                  <a:ext uri="{FF2B5EF4-FFF2-40B4-BE49-F238E27FC236}">
                    <a16:creationId xmlns:a16="http://schemas.microsoft.com/office/drawing/2014/main" id="{411F30EB-6D7C-4406-BC1C-8DE5266D8D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86" y="835"/>
                <a:ext cx="43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4572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9144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371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18288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286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743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200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657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defTabSz="121917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1333">
                    <a:solidFill>
                      <a:srgbClr val="FFFFFF"/>
                    </a:solidFill>
                    <a:latin typeface="VAGRundschriftD" panose="00000500000000000000" charset="0"/>
                    <a:ea typeface="ＭＳ Ｐゴシック" pitchFamily="-1" charset="-128"/>
                  </a:rPr>
                  <a:t>C</a:t>
                </a:r>
                <a:endParaRPr lang="en-US" altLang="en-US" sz="2400">
                  <a:solidFill>
                    <a:prstClr val="white"/>
                  </a:solidFill>
                  <a:ea typeface="ＭＳ Ｐゴシック" pitchFamily="-1" charset="-128"/>
                </a:endParaRPr>
              </a:p>
            </p:txBody>
          </p:sp>
          <p:sp>
            <p:nvSpPr>
              <p:cNvPr id="218" name="Rectangle 44">
                <a:extLst>
                  <a:ext uri="{FF2B5EF4-FFF2-40B4-BE49-F238E27FC236}">
                    <a16:creationId xmlns:a16="http://schemas.microsoft.com/office/drawing/2014/main" id="{CEDC7A92-A784-4361-886F-42B1DDC07E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32" y="835"/>
                <a:ext cx="85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4572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9144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371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18288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286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743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200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657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defTabSz="121917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1333">
                    <a:solidFill>
                      <a:srgbClr val="FFFFFF"/>
                    </a:solidFill>
                    <a:latin typeface="VAGRundschriftD" panose="00000500000000000000" charset="0"/>
                    <a:ea typeface="ＭＳ Ｐゴシック" pitchFamily="-1" charset="-128"/>
                  </a:rPr>
                  <a:t>on</a:t>
                </a:r>
                <a:endParaRPr lang="en-US" altLang="en-US" sz="2400">
                  <a:solidFill>
                    <a:prstClr val="white"/>
                  </a:solidFill>
                  <a:ea typeface="ＭＳ Ｐゴシック" pitchFamily="-1" charset="-128"/>
                </a:endParaRPr>
              </a:p>
            </p:txBody>
          </p:sp>
          <p:sp>
            <p:nvSpPr>
              <p:cNvPr id="219" name="Rectangle 45">
                <a:extLst>
                  <a:ext uri="{FF2B5EF4-FFF2-40B4-BE49-F238E27FC236}">
                    <a16:creationId xmlns:a16="http://schemas.microsoft.com/office/drawing/2014/main" id="{3552AB08-A37C-4ED1-8422-C558CFA317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16" y="835"/>
                <a:ext cx="27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4572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9144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371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18288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286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743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200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657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defTabSz="121917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1333">
                    <a:solidFill>
                      <a:srgbClr val="FFFFFF"/>
                    </a:solidFill>
                    <a:latin typeface="VAGRundschriftD" panose="00000500000000000000" charset="0"/>
                    <a:ea typeface="ＭＳ Ｐゴシック" pitchFamily="-1" charset="-128"/>
                  </a:rPr>
                  <a:t>t</a:t>
                </a:r>
                <a:endParaRPr lang="en-US" altLang="en-US" sz="2400">
                  <a:solidFill>
                    <a:prstClr val="white"/>
                  </a:solidFill>
                  <a:ea typeface="ＭＳ Ｐゴシック" pitchFamily="-1" charset="-128"/>
                </a:endParaRPr>
              </a:p>
            </p:txBody>
          </p:sp>
          <p:sp>
            <p:nvSpPr>
              <p:cNvPr id="220" name="Rectangle 46">
                <a:extLst>
                  <a:ext uri="{FF2B5EF4-FFF2-40B4-BE49-F238E27FC236}">
                    <a16:creationId xmlns:a16="http://schemas.microsoft.com/office/drawing/2014/main" id="{951D6E29-19D9-4882-8D23-6F0C228361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45" y="835"/>
                <a:ext cx="28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4572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9144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371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18288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286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743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200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657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defTabSz="121917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1333" dirty="0">
                    <a:solidFill>
                      <a:srgbClr val="FFFFFF"/>
                    </a:solidFill>
                    <a:latin typeface="VAGRundschriftD" panose="00000500000000000000" charset="0"/>
                    <a:ea typeface="ＭＳ Ｐゴシック" pitchFamily="-1" charset="-128"/>
                  </a:rPr>
                  <a:t>r</a:t>
                </a:r>
                <a:endParaRPr lang="en-US" altLang="en-US" sz="2400" dirty="0">
                  <a:solidFill>
                    <a:prstClr val="white"/>
                  </a:solidFill>
                  <a:ea typeface="ＭＳ Ｐゴシック" pitchFamily="-1" charset="-128"/>
                </a:endParaRPr>
              </a:p>
            </p:txBody>
          </p:sp>
          <p:sp>
            <p:nvSpPr>
              <p:cNvPr id="221" name="Rectangle 47">
                <a:extLst>
                  <a:ext uri="{FF2B5EF4-FFF2-40B4-BE49-F238E27FC236}">
                    <a16:creationId xmlns:a16="http://schemas.microsoft.com/office/drawing/2014/main" id="{E33872F2-C170-409F-94BC-F3F21D89EE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73" y="835"/>
                <a:ext cx="61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4572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9144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371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18288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286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743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200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657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defTabSz="121917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1333">
                    <a:solidFill>
                      <a:srgbClr val="FFFFFF"/>
                    </a:solidFill>
                    <a:latin typeface="VAGRundschriftD" panose="00000500000000000000" charset="0"/>
                    <a:ea typeface="ＭＳ Ｐゴシック" pitchFamily="-1" charset="-128"/>
                  </a:rPr>
                  <a:t>ol</a:t>
                </a:r>
                <a:endParaRPr lang="en-US" altLang="en-US" sz="2400">
                  <a:solidFill>
                    <a:prstClr val="white"/>
                  </a:solidFill>
                  <a:ea typeface="ＭＳ Ｐゴシック" pitchFamily="-1" charset="-128"/>
                </a:endParaRPr>
              </a:p>
            </p:txBody>
          </p:sp>
          <p:sp>
            <p:nvSpPr>
              <p:cNvPr id="222" name="Rectangle 48">
                <a:extLst>
                  <a:ext uri="{FF2B5EF4-FFF2-40B4-BE49-F238E27FC236}">
                    <a16:creationId xmlns:a16="http://schemas.microsoft.com/office/drawing/2014/main" id="{EF637E0F-56A8-4C43-BA80-AFDBFCB0CB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86" y="1340"/>
                <a:ext cx="50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4572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9144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371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18288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286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743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200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657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defTabSz="121917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1333">
                    <a:solidFill>
                      <a:srgbClr val="FFFFFF"/>
                    </a:solidFill>
                    <a:latin typeface="VAGRundschriftD" panose="00000500000000000000" charset="0"/>
                    <a:ea typeface="ＭＳ Ｐゴシック" pitchFamily="-1" charset="-128"/>
                  </a:rPr>
                  <a:t>D</a:t>
                </a:r>
                <a:endParaRPr lang="en-US" altLang="en-US" sz="2400">
                  <a:solidFill>
                    <a:prstClr val="white"/>
                  </a:solidFill>
                  <a:ea typeface="ＭＳ Ｐゴシック" pitchFamily="-1" charset="-128"/>
                </a:endParaRPr>
              </a:p>
            </p:txBody>
          </p:sp>
          <p:sp>
            <p:nvSpPr>
              <p:cNvPr id="223" name="Rectangle 49">
                <a:extLst>
                  <a:ext uri="{FF2B5EF4-FFF2-40B4-BE49-F238E27FC236}">
                    <a16:creationId xmlns:a16="http://schemas.microsoft.com/office/drawing/2014/main" id="{AB47952E-C05A-4368-BE73-433FF2C1D3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38" y="1340"/>
                <a:ext cx="39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4572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9144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371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18288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286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743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200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657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defTabSz="121917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1333">
                    <a:solidFill>
                      <a:srgbClr val="FFFFFF"/>
                    </a:solidFill>
                    <a:latin typeface="VAGRundschriftD" panose="00000500000000000000" charset="0"/>
                    <a:ea typeface="ＭＳ Ｐゴシック" pitchFamily="-1" charset="-128"/>
                  </a:rPr>
                  <a:t>a</a:t>
                </a:r>
                <a:endParaRPr lang="en-US" altLang="en-US" sz="2400">
                  <a:solidFill>
                    <a:prstClr val="white"/>
                  </a:solidFill>
                  <a:ea typeface="ＭＳ Ｐゴシック" pitchFamily="-1" charset="-128"/>
                </a:endParaRPr>
              </a:p>
            </p:txBody>
          </p:sp>
          <p:sp>
            <p:nvSpPr>
              <p:cNvPr id="224" name="Rectangle 50">
                <a:extLst>
                  <a:ext uri="{FF2B5EF4-FFF2-40B4-BE49-F238E27FC236}">
                    <a16:creationId xmlns:a16="http://schemas.microsoft.com/office/drawing/2014/main" id="{A57D2DEE-64CE-4F76-B5FB-83AAA784A7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82" y="1340"/>
                <a:ext cx="27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4572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9144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371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18288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286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743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200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657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defTabSz="121917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1333">
                    <a:solidFill>
                      <a:srgbClr val="FFFFFF"/>
                    </a:solidFill>
                    <a:latin typeface="VAGRundschriftD" panose="00000500000000000000" charset="0"/>
                    <a:ea typeface="ＭＳ Ｐゴシック" pitchFamily="-1" charset="-128"/>
                  </a:rPr>
                  <a:t>t</a:t>
                </a:r>
                <a:endParaRPr lang="en-US" altLang="en-US" sz="2400">
                  <a:solidFill>
                    <a:prstClr val="white"/>
                  </a:solidFill>
                  <a:ea typeface="ＭＳ Ｐゴシック" pitchFamily="-1" charset="-128"/>
                </a:endParaRPr>
              </a:p>
            </p:txBody>
          </p:sp>
          <p:sp>
            <p:nvSpPr>
              <p:cNvPr id="225" name="Rectangle 51">
                <a:extLst>
                  <a:ext uri="{FF2B5EF4-FFF2-40B4-BE49-F238E27FC236}">
                    <a16:creationId xmlns:a16="http://schemas.microsoft.com/office/drawing/2014/main" id="{F1D171DA-87B0-4381-AE1C-B449D07E28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10" y="1340"/>
                <a:ext cx="81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4572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9144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371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18288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286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743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200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657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defTabSz="121917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1333">
                    <a:solidFill>
                      <a:srgbClr val="FFFFFF"/>
                    </a:solidFill>
                    <a:latin typeface="VAGRundschriftD" panose="00000500000000000000" charset="0"/>
                    <a:ea typeface="ＭＳ Ｐゴシック" pitchFamily="-1" charset="-128"/>
                  </a:rPr>
                  <a:t>ap</a:t>
                </a:r>
                <a:endParaRPr lang="en-US" altLang="en-US" sz="2400">
                  <a:solidFill>
                    <a:prstClr val="white"/>
                  </a:solidFill>
                  <a:ea typeface="ＭＳ Ｐゴシック" pitchFamily="-1" charset="-128"/>
                </a:endParaRPr>
              </a:p>
            </p:txBody>
          </p:sp>
          <p:sp>
            <p:nvSpPr>
              <p:cNvPr id="226" name="Rectangle 52">
                <a:extLst>
                  <a:ext uri="{FF2B5EF4-FFF2-40B4-BE49-F238E27FC236}">
                    <a16:creationId xmlns:a16="http://schemas.microsoft.com/office/drawing/2014/main" id="{1C617A33-4A92-401A-A5AA-B7D91E0835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99" y="1340"/>
                <a:ext cx="65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4572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9144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371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18288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286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743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200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657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defTabSz="121917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1333" dirty="0">
                    <a:solidFill>
                      <a:srgbClr val="FFFFFF"/>
                    </a:solidFill>
                    <a:latin typeface="VAGRundschriftD" panose="00000500000000000000" charset="0"/>
                    <a:ea typeface="ＭＳ Ｐゴシック" pitchFamily="-1" charset="-128"/>
                  </a:rPr>
                  <a:t>at</a:t>
                </a:r>
                <a:endParaRPr lang="en-US" altLang="en-US" sz="2400" dirty="0">
                  <a:solidFill>
                    <a:prstClr val="white"/>
                  </a:solidFill>
                  <a:ea typeface="ＭＳ Ｐゴシック" pitchFamily="-1" charset="-128"/>
                </a:endParaRPr>
              </a:p>
            </p:txBody>
          </p:sp>
          <p:sp>
            <p:nvSpPr>
              <p:cNvPr id="227" name="Rectangle 53">
                <a:extLst>
                  <a:ext uri="{FF2B5EF4-FFF2-40B4-BE49-F238E27FC236}">
                    <a16:creationId xmlns:a16="http://schemas.microsoft.com/office/drawing/2014/main" id="{74DEF8E9-89D8-4419-BD83-DF9B16F123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73" y="1340"/>
                <a:ext cx="42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4572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9144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371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18288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286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743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200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657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defTabSz="121917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1333" dirty="0">
                    <a:solidFill>
                      <a:srgbClr val="FFFFFF"/>
                    </a:solidFill>
                    <a:latin typeface="VAGRundschriftD" panose="00000500000000000000" charset="0"/>
                    <a:ea typeface="ＭＳ Ｐゴシック" pitchFamily="-1" charset="-128"/>
                  </a:rPr>
                  <a:t>h</a:t>
                </a:r>
                <a:endParaRPr lang="en-US" altLang="en-US" sz="2400" dirty="0">
                  <a:solidFill>
                    <a:prstClr val="white"/>
                  </a:solidFill>
                  <a:ea typeface="ＭＳ Ｐゴシック" pitchFamily="-1" charset="-128"/>
                </a:endParaRPr>
              </a:p>
            </p:txBody>
          </p:sp>
          <p:sp>
            <p:nvSpPr>
              <p:cNvPr id="228" name="Freeform 54">
                <a:extLst>
                  <a:ext uri="{FF2B5EF4-FFF2-40B4-BE49-F238E27FC236}">
                    <a16:creationId xmlns:a16="http://schemas.microsoft.com/office/drawing/2014/main" id="{7E0B3909-73CF-4AA7-9546-98087AF51F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88" y="2351"/>
                <a:ext cx="1082" cy="287"/>
              </a:xfrm>
              <a:custGeom>
                <a:avLst/>
                <a:gdLst>
                  <a:gd name="T0" fmla="*/ 1082 w 1082"/>
                  <a:gd name="T1" fmla="*/ 0 h 287"/>
                  <a:gd name="T2" fmla="*/ 868 w 1082"/>
                  <a:gd name="T3" fmla="*/ 287 h 287"/>
                  <a:gd name="T4" fmla="*/ 213 w 1082"/>
                  <a:gd name="T5" fmla="*/ 287 h 287"/>
                  <a:gd name="T6" fmla="*/ 0 w 1082"/>
                  <a:gd name="T7" fmla="*/ 0 h 287"/>
                  <a:gd name="T8" fmla="*/ 505 w 1082"/>
                  <a:gd name="T9" fmla="*/ 0 h 287"/>
                  <a:gd name="T10" fmla="*/ 541 w 1082"/>
                  <a:gd name="T11" fmla="*/ 48 h 287"/>
                  <a:gd name="T12" fmla="*/ 577 w 1082"/>
                  <a:gd name="T13" fmla="*/ 0 h 287"/>
                  <a:gd name="T14" fmla="*/ 1082 w 1082"/>
                  <a:gd name="T15" fmla="*/ 0 h 2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82" h="287">
                    <a:moveTo>
                      <a:pt x="1082" y="0"/>
                    </a:moveTo>
                    <a:lnTo>
                      <a:pt x="868" y="287"/>
                    </a:lnTo>
                    <a:lnTo>
                      <a:pt x="213" y="287"/>
                    </a:lnTo>
                    <a:lnTo>
                      <a:pt x="0" y="0"/>
                    </a:lnTo>
                    <a:lnTo>
                      <a:pt x="505" y="0"/>
                    </a:lnTo>
                    <a:lnTo>
                      <a:pt x="541" y="48"/>
                    </a:lnTo>
                    <a:lnTo>
                      <a:pt x="577" y="0"/>
                    </a:lnTo>
                    <a:lnTo>
                      <a:pt x="1082" y="0"/>
                    </a:lnTo>
                    <a:close/>
                  </a:path>
                </a:pathLst>
              </a:custGeom>
              <a:solidFill>
                <a:srgbClr val="DDD5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121917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30499">
                  <a:solidFill>
                    <a:srgbClr val="9ACD4C"/>
                  </a:solidFill>
                  <a:latin typeface="Helvetica" pitchFamily="-1" charset="0"/>
                  <a:ea typeface="ＭＳ Ｐゴシック" pitchFamily="-1" charset="-128"/>
                </a:endParaRPr>
              </a:p>
            </p:txBody>
          </p:sp>
          <p:sp>
            <p:nvSpPr>
              <p:cNvPr id="229" name="Freeform 55">
                <a:extLst>
                  <a:ext uri="{FF2B5EF4-FFF2-40B4-BE49-F238E27FC236}">
                    <a16:creationId xmlns:a16="http://schemas.microsoft.com/office/drawing/2014/main" id="{C685596E-7EB2-4AB2-87A2-CA12B55F6B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76" y="2345"/>
                <a:ext cx="1106" cy="299"/>
              </a:xfrm>
              <a:custGeom>
                <a:avLst/>
                <a:gdLst>
                  <a:gd name="T0" fmla="*/ 1094 w 1106"/>
                  <a:gd name="T1" fmla="*/ 6 h 299"/>
                  <a:gd name="T2" fmla="*/ 1088 w 1106"/>
                  <a:gd name="T3" fmla="*/ 2 h 299"/>
                  <a:gd name="T4" fmla="*/ 878 w 1106"/>
                  <a:gd name="T5" fmla="*/ 287 h 299"/>
                  <a:gd name="T6" fmla="*/ 229 w 1106"/>
                  <a:gd name="T7" fmla="*/ 287 h 299"/>
                  <a:gd name="T8" fmla="*/ 24 w 1106"/>
                  <a:gd name="T9" fmla="*/ 12 h 299"/>
                  <a:gd name="T10" fmla="*/ 513 w 1106"/>
                  <a:gd name="T11" fmla="*/ 12 h 299"/>
                  <a:gd name="T12" fmla="*/ 553 w 1106"/>
                  <a:gd name="T13" fmla="*/ 64 h 299"/>
                  <a:gd name="T14" fmla="*/ 591 w 1106"/>
                  <a:gd name="T15" fmla="*/ 12 h 299"/>
                  <a:gd name="T16" fmla="*/ 1094 w 1106"/>
                  <a:gd name="T17" fmla="*/ 12 h 299"/>
                  <a:gd name="T18" fmla="*/ 1094 w 1106"/>
                  <a:gd name="T19" fmla="*/ 6 h 299"/>
                  <a:gd name="T20" fmla="*/ 1088 w 1106"/>
                  <a:gd name="T21" fmla="*/ 2 h 299"/>
                  <a:gd name="T22" fmla="*/ 1094 w 1106"/>
                  <a:gd name="T23" fmla="*/ 6 h 299"/>
                  <a:gd name="T24" fmla="*/ 1094 w 1106"/>
                  <a:gd name="T25" fmla="*/ 0 h 299"/>
                  <a:gd name="T26" fmla="*/ 585 w 1106"/>
                  <a:gd name="T27" fmla="*/ 0 h 299"/>
                  <a:gd name="T28" fmla="*/ 553 w 1106"/>
                  <a:gd name="T29" fmla="*/ 44 h 299"/>
                  <a:gd name="T30" fmla="*/ 519 w 1106"/>
                  <a:gd name="T31" fmla="*/ 0 h 299"/>
                  <a:gd name="T32" fmla="*/ 0 w 1106"/>
                  <a:gd name="T33" fmla="*/ 0 h 299"/>
                  <a:gd name="T34" fmla="*/ 223 w 1106"/>
                  <a:gd name="T35" fmla="*/ 299 h 299"/>
                  <a:gd name="T36" fmla="*/ 884 w 1106"/>
                  <a:gd name="T37" fmla="*/ 299 h 299"/>
                  <a:gd name="T38" fmla="*/ 1106 w 1106"/>
                  <a:gd name="T39" fmla="*/ 0 h 299"/>
                  <a:gd name="T40" fmla="*/ 1094 w 1106"/>
                  <a:gd name="T41" fmla="*/ 0 h 299"/>
                  <a:gd name="T42" fmla="*/ 1094 w 1106"/>
                  <a:gd name="T43" fmla="*/ 6 h 2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106" h="299">
                    <a:moveTo>
                      <a:pt x="1094" y="6"/>
                    </a:moveTo>
                    <a:lnTo>
                      <a:pt x="1088" y="2"/>
                    </a:lnTo>
                    <a:lnTo>
                      <a:pt x="878" y="287"/>
                    </a:lnTo>
                    <a:lnTo>
                      <a:pt x="229" y="287"/>
                    </a:lnTo>
                    <a:lnTo>
                      <a:pt x="24" y="12"/>
                    </a:lnTo>
                    <a:lnTo>
                      <a:pt x="513" y="12"/>
                    </a:lnTo>
                    <a:lnTo>
                      <a:pt x="553" y="64"/>
                    </a:lnTo>
                    <a:lnTo>
                      <a:pt x="591" y="12"/>
                    </a:lnTo>
                    <a:lnTo>
                      <a:pt x="1094" y="12"/>
                    </a:lnTo>
                    <a:lnTo>
                      <a:pt x="1094" y="6"/>
                    </a:lnTo>
                    <a:lnTo>
                      <a:pt x="1088" y="2"/>
                    </a:lnTo>
                    <a:lnTo>
                      <a:pt x="1094" y="6"/>
                    </a:lnTo>
                    <a:lnTo>
                      <a:pt x="1094" y="0"/>
                    </a:lnTo>
                    <a:lnTo>
                      <a:pt x="585" y="0"/>
                    </a:lnTo>
                    <a:lnTo>
                      <a:pt x="553" y="44"/>
                    </a:lnTo>
                    <a:lnTo>
                      <a:pt x="519" y="0"/>
                    </a:lnTo>
                    <a:lnTo>
                      <a:pt x="0" y="0"/>
                    </a:lnTo>
                    <a:lnTo>
                      <a:pt x="223" y="299"/>
                    </a:lnTo>
                    <a:lnTo>
                      <a:pt x="884" y="299"/>
                    </a:lnTo>
                    <a:lnTo>
                      <a:pt x="1106" y="0"/>
                    </a:lnTo>
                    <a:lnTo>
                      <a:pt x="1094" y="0"/>
                    </a:lnTo>
                    <a:lnTo>
                      <a:pt x="1094" y="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121917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30499">
                  <a:solidFill>
                    <a:srgbClr val="9ACD4C"/>
                  </a:solidFill>
                  <a:latin typeface="Helvetica" pitchFamily="-1" charset="0"/>
                  <a:ea typeface="ＭＳ Ｐゴシック" pitchFamily="-1" charset="-128"/>
                </a:endParaRPr>
              </a:p>
            </p:txBody>
          </p:sp>
          <p:sp>
            <p:nvSpPr>
              <p:cNvPr id="230" name="Freeform 56">
                <a:extLst>
                  <a:ext uri="{FF2B5EF4-FFF2-40B4-BE49-F238E27FC236}">
                    <a16:creationId xmlns:a16="http://schemas.microsoft.com/office/drawing/2014/main" id="{46FB04D0-8644-42A1-BDCB-295821DA060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441" y="582"/>
                <a:ext cx="1294" cy="2180"/>
              </a:xfrm>
              <a:custGeom>
                <a:avLst/>
                <a:gdLst>
                  <a:gd name="T0" fmla="*/ 631 w 1294"/>
                  <a:gd name="T1" fmla="*/ 993 h 2180"/>
                  <a:gd name="T2" fmla="*/ 631 w 1294"/>
                  <a:gd name="T3" fmla="*/ 993 h 2180"/>
                  <a:gd name="T4" fmla="*/ 931 w 1294"/>
                  <a:gd name="T5" fmla="*/ 993 h 2180"/>
                  <a:gd name="T6" fmla="*/ 931 w 1294"/>
                  <a:gd name="T7" fmla="*/ 1065 h 2180"/>
                  <a:gd name="T8" fmla="*/ 931 w 1294"/>
                  <a:gd name="T9" fmla="*/ 1143 h 2180"/>
                  <a:gd name="T10" fmla="*/ 931 w 1294"/>
                  <a:gd name="T11" fmla="*/ 1149 h 2180"/>
                  <a:gd name="T12" fmla="*/ 643 w 1294"/>
                  <a:gd name="T13" fmla="*/ 1149 h 2180"/>
                  <a:gd name="T14" fmla="*/ 354 w 1294"/>
                  <a:gd name="T15" fmla="*/ 1149 h 2180"/>
                  <a:gd name="T16" fmla="*/ 54 w 1294"/>
                  <a:gd name="T17" fmla="*/ 1149 h 2180"/>
                  <a:gd name="T18" fmla="*/ 54 w 1294"/>
                  <a:gd name="T19" fmla="*/ 1077 h 2180"/>
                  <a:gd name="T20" fmla="*/ 54 w 1294"/>
                  <a:gd name="T21" fmla="*/ 993 h 2180"/>
                  <a:gd name="T22" fmla="*/ 342 w 1294"/>
                  <a:gd name="T23" fmla="*/ 993 h 2180"/>
                  <a:gd name="T24" fmla="*/ 631 w 1294"/>
                  <a:gd name="T25" fmla="*/ 993 h 2180"/>
                  <a:gd name="T26" fmla="*/ 0 w 1294"/>
                  <a:gd name="T27" fmla="*/ 0 h 2180"/>
                  <a:gd name="T28" fmla="*/ 0 w 1294"/>
                  <a:gd name="T29" fmla="*/ 2180 h 2180"/>
                  <a:gd name="T30" fmla="*/ 1294 w 1294"/>
                  <a:gd name="T31" fmla="*/ 2180 h 2180"/>
                  <a:gd name="T32" fmla="*/ 1294 w 1294"/>
                  <a:gd name="T33" fmla="*/ 0 h 2180"/>
                  <a:gd name="T34" fmla="*/ 0 w 1294"/>
                  <a:gd name="T35" fmla="*/ 0 h 2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294" h="2180">
                    <a:moveTo>
                      <a:pt x="631" y="993"/>
                    </a:moveTo>
                    <a:lnTo>
                      <a:pt x="631" y="993"/>
                    </a:lnTo>
                    <a:lnTo>
                      <a:pt x="931" y="993"/>
                    </a:lnTo>
                    <a:lnTo>
                      <a:pt x="931" y="1065"/>
                    </a:lnTo>
                    <a:lnTo>
                      <a:pt x="931" y="1143"/>
                    </a:lnTo>
                    <a:lnTo>
                      <a:pt x="931" y="1149"/>
                    </a:lnTo>
                    <a:lnTo>
                      <a:pt x="643" y="1149"/>
                    </a:lnTo>
                    <a:lnTo>
                      <a:pt x="354" y="1149"/>
                    </a:lnTo>
                    <a:lnTo>
                      <a:pt x="54" y="1149"/>
                    </a:lnTo>
                    <a:lnTo>
                      <a:pt x="54" y="1077"/>
                    </a:lnTo>
                    <a:lnTo>
                      <a:pt x="54" y="993"/>
                    </a:lnTo>
                    <a:lnTo>
                      <a:pt x="342" y="993"/>
                    </a:lnTo>
                    <a:lnTo>
                      <a:pt x="631" y="993"/>
                    </a:lnTo>
                    <a:close/>
                    <a:moveTo>
                      <a:pt x="0" y="0"/>
                    </a:moveTo>
                    <a:lnTo>
                      <a:pt x="0" y="2180"/>
                    </a:lnTo>
                    <a:lnTo>
                      <a:pt x="1294" y="2180"/>
                    </a:lnTo>
                    <a:lnTo>
                      <a:pt x="129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ADCC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121917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30499">
                  <a:solidFill>
                    <a:srgbClr val="9ACD4C"/>
                  </a:solidFill>
                  <a:latin typeface="Helvetica" pitchFamily="-1" charset="0"/>
                  <a:ea typeface="ＭＳ Ｐゴシック" pitchFamily="-1" charset="-128"/>
                </a:endParaRPr>
              </a:p>
            </p:txBody>
          </p:sp>
          <p:sp>
            <p:nvSpPr>
              <p:cNvPr id="231" name="Freeform 57">
                <a:extLst>
                  <a:ext uri="{FF2B5EF4-FFF2-40B4-BE49-F238E27FC236}">
                    <a16:creationId xmlns:a16="http://schemas.microsoft.com/office/drawing/2014/main" id="{BDA107D2-3FAF-4CE6-94B7-85F9003656E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441" y="582"/>
                <a:ext cx="1294" cy="2180"/>
              </a:xfrm>
              <a:custGeom>
                <a:avLst/>
                <a:gdLst>
                  <a:gd name="T0" fmla="*/ 631 w 1294"/>
                  <a:gd name="T1" fmla="*/ 993 h 2180"/>
                  <a:gd name="T2" fmla="*/ 631 w 1294"/>
                  <a:gd name="T3" fmla="*/ 993 h 2180"/>
                  <a:gd name="T4" fmla="*/ 931 w 1294"/>
                  <a:gd name="T5" fmla="*/ 993 h 2180"/>
                  <a:gd name="T6" fmla="*/ 931 w 1294"/>
                  <a:gd name="T7" fmla="*/ 1065 h 2180"/>
                  <a:gd name="T8" fmla="*/ 931 w 1294"/>
                  <a:gd name="T9" fmla="*/ 1143 h 2180"/>
                  <a:gd name="T10" fmla="*/ 931 w 1294"/>
                  <a:gd name="T11" fmla="*/ 1149 h 2180"/>
                  <a:gd name="T12" fmla="*/ 643 w 1294"/>
                  <a:gd name="T13" fmla="*/ 1149 h 2180"/>
                  <a:gd name="T14" fmla="*/ 354 w 1294"/>
                  <a:gd name="T15" fmla="*/ 1149 h 2180"/>
                  <a:gd name="T16" fmla="*/ 54 w 1294"/>
                  <a:gd name="T17" fmla="*/ 1149 h 2180"/>
                  <a:gd name="T18" fmla="*/ 54 w 1294"/>
                  <a:gd name="T19" fmla="*/ 1077 h 2180"/>
                  <a:gd name="T20" fmla="*/ 54 w 1294"/>
                  <a:gd name="T21" fmla="*/ 993 h 2180"/>
                  <a:gd name="T22" fmla="*/ 342 w 1294"/>
                  <a:gd name="T23" fmla="*/ 993 h 2180"/>
                  <a:gd name="T24" fmla="*/ 631 w 1294"/>
                  <a:gd name="T25" fmla="*/ 993 h 2180"/>
                  <a:gd name="T26" fmla="*/ 0 w 1294"/>
                  <a:gd name="T27" fmla="*/ 0 h 2180"/>
                  <a:gd name="T28" fmla="*/ 0 w 1294"/>
                  <a:gd name="T29" fmla="*/ 2180 h 2180"/>
                  <a:gd name="T30" fmla="*/ 1294 w 1294"/>
                  <a:gd name="T31" fmla="*/ 2180 h 2180"/>
                  <a:gd name="T32" fmla="*/ 1294 w 1294"/>
                  <a:gd name="T33" fmla="*/ 0 h 2180"/>
                  <a:gd name="T34" fmla="*/ 0 w 1294"/>
                  <a:gd name="T35" fmla="*/ 0 h 2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294" h="2180">
                    <a:moveTo>
                      <a:pt x="631" y="993"/>
                    </a:moveTo>
                    <a:lnTo>
                      <a:pt x="631" y="993"/>
                    </a:lnTo>
                    <a:lnTo>
                      <a:pt x="931" y="993"/>
                    </a:lnTo>
                    <a:lnTo>
                      <a:pt x="931" y="1065"/>
                    </a:lnTo>
                    <a:lnTo>
                      <a:pt x="931" y="1143"/>
                    </a:lnTo>
                    <a:lnTo>
                      <a:pt x="931" y="1149"/>
                    </a:lnTo>
                    <a:lnTo>
                      <a:pt x="643" y="1149"/>
                    </a:lnTo>
                    <a:lnTo>
                      <a:pt x="354" y="1149"/>
                    </a:lnTo>
                    <a:lnTo>
                      <a:pt x="54" y="1149"/>
                    </a:lnTo>
                    <a:lnTo>
                      <a:pt x="54" y="1077"/>
                    </a:lnTo>
                    <a:lnTo>
                      <a:pt x="54" y="993"/>
                    </a:lnTo>
                    <a:lnTo>
                      <a:pt x="342" y="993"/>
                    </a:lnTo>
                    <a:lnTo>
                      <a:pt x="631" y="993"/>
                    </a:lnTo>
                    <a:moveTo>
                      <a:pt x="0" y="0"/>
                    </a:moveTo>
                    <a:lnTo>
                      <a:pt x="0" y="2180"/>
                    </a:lnTo>
                    <a:lnTo>
                      <a:pt x="1294" y="2180"/>
                    </a:lnTo>
                    <a:lnTo>
                      <a:pt x="1294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121917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30499">
                  <a:solidFill>
                    <a:srgbClr val="9ACD4C"/>
                  </a:solidFill>
                  <a:latin typeface="Helvetica" pitchFamily="-1" charset="0"/>
                  <a:ea typeface="ＭＳ Ｐゴシック" pitchFamily="-1" charset="-128"/>
                </a:endParaRPr>
              </a:p>
            </p:txBody>
          </p:sp>
          <p:sp>
            <p:nvSpPr>
              <p:cNvPr id="232" name="Freeform 58">
                <a:extLst>
                  <a:ext uri="{FF2B5EF4-FFF2-40B4-BE49-F238E27FC236}">
                    <a16:creationId xmlns:a16="http://schemas.microsoft.com/office/drawing/2014/main" id="{5E0BBE38-5E70-44B6-8D1B-AB9740A20BF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425" y="566"/>
                <a:ext cx="1326" cy="2212"/>
              </a:xfrm>
              <a:custGeom>
                <a:avLst/>
                <a:gdLst>
                  <a:gd name="T0" fmla="*/ 1318 w 1326"/>
                  <a:gd name="T1" fmla="*/ 2204 h 2212"/>
                  <a:gd name="T2" fmla="*/ 1318 w 1326"/>
                  <a:gd name="T3" fmla="*/ 2204 h 2212"/>
                  <a:gd name="T4" fmla="*/ 1318 w 1326"/>
                  <a:gd name="T5" fmla="*/ 2196 h 2212"/>
                  <a:gd name="T6" fmla="*/ 1318 w 1326"/>
                  <a:gd name="T7" fmla="*/ 2204 h 2212"/>
                  <a:gd name="T8" fmla="*/ 1326 w 1326"/>
                  <a:gd name="T9" fmla="*/ 2204 h 2212"/>
                  <a:gd name="T10" fmla="*/ 1318 w 1326"/>
                  <a:gd name="T11" fmla="*/ 2204 h 2212"/>
                  <a:gd name="T12" fmla="*/ 16 w 1326"/>
                  <a:gd name="T13" fmla="*/ 2196 h 2212"/>
                  <a:gd name="T14" fmla="*/ 16 w 1326"/>
                  <a:gd name="T15" fmla="*/ 16 h 2212"/>
                  <a:gd name="T16" fmla="*/ 1310 w 1326"/>
                  <a:gd name="T17" fmla="*/ 16 h 2212"/>
                  <a:gd name="T18" fmla="*/ 1310 w 1326"/>
                  <a:gd name="T19" fmla="*/ 2196 h 2212"/>
                  <a:gd name="T20" fmla="*/ 16 w 1326"/>
                  <a:gd name="T21" fmla="*/ 2196 h 2212"/>
                  <a:gd name="T22" fmla="*/ 1326 w 1326"/>
                  <a:gd name="T23" fmla="*/ 0 h 2212"/>
                  <a:gd name="T24" fmla="*/ 0 w 1326"/>
                  <a:gd name="T25" fmla="*/ 0 h 2212"/>
                  <a:gd name="T26" fmla="*/ 0 w 1326"/>
                  <a:gd name="T27" fmla="*/ 2212 h 2212"/>
                  <a:gd name="T28" fmla="*/ 1326 w 1326"/>
                  <a:gd name="T29" fmla="*/ 2212 h 2212"/>
                  <a:gd name="T30" fmla="*/ 1326 w 1326"/>
                  <a:gd name="T31" fmla="*/ 2204 h 2212"/>
                  <a:gd name="T32" fmla="*/ 1326 w 1326"/>
                  <a:gd name="T33" fmla="*/ 0 h 2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326" h="2212">
                    <a:moveTo>
                      <a:pt x="1318" y="2204"/>
                    </a:moveTo>
                    <a:lnTo>
                      <a:pt x="1318" y="2204"/>
                    </a:lnTo>
                    <a:lnTo>
                      <a:pt x="1318" y="2196"/>
                    </a:lnTo>
                    <a:lnTo>
                      <a:pt x="1318" y="2204"/>
                    </a:lnTo>
                    <a:lnTo>
                      <a:pt x="1326" y="2204"/>
                    </a:lnTo>
                    <a:lnTo>
                      <a:pt x="1318" y="2204"/>
                    </a:lnTo>
                    <a:close/>
                    <a:moveTo>
                      <a:pt x="16" y="2196"/>
                    </a:moveTo>
                    <a:lnTo>
                      <a:pt x="16" y="16"/>
                    </a:lnTo>
                    <a:lnTo>
                      <a:pt x="1310" y="16"/>
                    </a:lnTo>
                    <a:lnTo>
                      <a:pt x="1310" y="2196"/>
                    </a:lnTo>
                    <a:lnTo>
                      <a:pt x="16" y="2196"/>
                    </a:lnTo>
                    <a:close/>
                    <a:moveTo>
                      <a:pt x="1326" y="0"/>
                    </a:moveTo>
                    <a:lnTo>
                      <a:pt x="0" y="0"/>
                    </a:lnTo>
                    <a:lnTo>
                      <a:pt x="0" y="2212"/>
                    </a:lnTo>
                    <a:lnTo>
                      <a:pt x="1326" y="2212"/>
                    </a:lnTo>
                    <a:lnTo>
                      <a:pt x="1326" y="2204"/>
                    </a:lnTo>
                    <a:lnTo>
                      <a:pt x="1326" y="0"/>
                    </a:lnTo>
                    <a:close/>
                  </a:path>
                </a:pathLst>
              </a:custGeom>
              <a:solidFill>
                <a:srgbClr val="7096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121917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30499">
                  <a:solidFill>
                    <a:srgbClr val="9ACD4C"/>
                  </a:solidFill>
                  <a:latin typeface="Helvetica" pitchFamily="-1" charset="0"/>
                  <a:ea typeface="ＭＳ Ｐゴシック" pitchFamily="-1" charset="-128"/>
                </a:endParaRPr>
              </a:p>
            </p:txBody>
          </p:sp>
          <p:sp>
            <p:nvSpPr>
              <p:cNvPr id="233" name="Freeform 59">
                <a:extLst>
                  <a:ext uri="{FF2B5EF4-FFF2-40B4-BE49-F238E27FC236}">
                    <a16:creationId xmlns:a16="http://schemas.microsoft.com/office/drawing/2014/main" id="{605097E9-7838-4D00-9A04-F4C2D8959DF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425" y="566"/>
                <a:ext cx="1326" cy="2212"/>
              </a:xfrm>
              <a:custGeom>
                <a:avLst/>
                <a:gdLst>
                  <a:gd name="T0" fmla="*/ 1318 w 1326"/>
                  <a:gd name="T1" fmla="*/ 2204 h 2212"/>
                  <a:gd name="T2" fmla="*/ 1318 w 1326"/>
                  <a:gd name="T3" fmla="*/ 2204 h 2212"/>
                  <a:gd name="T4" fmla="*/ 1318 w 1326"/>
                  <a:gd name="T5" fmla="*/ 2196 h 2212"/>
                  <a:gd name="T6" fmla="*/ 1318 w 1326"/>
                  <a:gd name="T7" fmla="*/ 2204 h 2212"/>
                  <a:gd name="T8" fmla="*/ 1326 w 1326"/>
                  <a:gd name="T9" fmla="*/ 2204 h 2212"/>
                  <a:gd name="T10" fmla="*/ 1318 w 1326"/>
                  <a:gd name="T11" fmla="*/ 2204 h 2212"/>
                  <a:gd name="T12" fmla="*/ 16 w 1326"/>
                  <a:gd name="T13" fmla="*/ 2196 h 2212"/>
                  <a:gd name="T14" fmla="*/ 16 w 1326"/>
                  <a:gd name="T15" fmla="*/ 16 h 2212"/>
                  <a:gd name="T16" fmla="*/ 1310 w 1326"/>
                  <a:gd name="T17" fmla="*/ 16 h 2212"/>
                  <a:gd name="T18" fmla="*/ 1310 w 1326"/>
                  <a:gd name="T19" fmla="*/ 2196 h 2212"/>
                  <a:gd name="T20" fmla="*/ 16 w 1326"/>
                  <a:gd name="T21" fmla="*/ 2196 h 2212"/>
                  <a:gd name="T22" fmla="*/ 1326 w 1326"/>
                  <a:gd name="T23" fmla="*/ 0 h 2212"/>
                  <a:gd name="T24" fmla="*/ 0 w 1326"/>
                  <a:gd name="T25" fmla="*/ 0 h 2212"/>
                  <a:gd name="T26" fmla="*/ 0 w 1326"/>
                  <a:gd name="T27" fmla="*/ 2212 h 2212"/>
                  <a:gd name="T28" fmla="*/ 1326 w 1326"/>
                  <a:gd name="T29" fmla="*/ 2212 h 2212"/>
                  <a:gd name="T30" fmla="*/ 1326 w 1326"/>
                  <a:gd name="T31" fmla="*/ 2204 h 2212"/>
                  <a:gd name="T32" fmla="*/ 1326 w 1326"/>
                  <a:gd name="T33" fmla="*/ 0 h 2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326" h="2212">
                    <a:moveTo>
                      <a:pt x="1318" y="2204"/>
                    </a:moveTo>
                    <a:lnTo>
                      <a:pt x="1318" y="2204"/>
                    </a:lnTo>
                    <a:lnTo>
                      <a:pt x="1318" y="2196"/>
                    </a:lnTo>
                    <a:lnTo>
                      <a:pt x="1318" y="2204"/>
                    </a:lnTo>
                    <a:lnTo>
                      <a:pt x="1326" y="2204"/>
                    </a:lnTo>
                    <a:lnTo>
                      <a:pt x="1318" y="2204"/>
                    </a:lnTo>
                    <a:moveTo>
                      <a:pt x="16" y="2196"/>
                    </a:moveTo>
                    <a:lnTo>
                      <a:pt x="16" y="16"/>
                    </a:lnTo>
                    <a:lnTo>
                      <a:pt x="1310" y="16"/>
                    </a:lnTo>
                    <a:lnTo>
                      <a:pt x="1310" y="2196"/>
                    </a:lnTo>
                    <a:lnTo>
                      <a:pt x="16" y="2196"/>
                    </a:lnTo>
                    <a:moveTo>
                      <a:pt x="1326" y="0"/>
                    </a:moveTo>
                    <a:lnTo>
                      <a:pt x="0" y="0"/>
                    </a:lnTo>
                    <a:lnTo>
                      <a:pt x="0" y="2212"/>
                    </a:lnTo>
                    <a:lnTo>
                      <a:pt x="1326" y="2212"/>
                    </a:lnTo>
                    <a:lnTo>
                      <a:pt x="1326" y="2204"/>
                    </a:lnTo>
                    <a:lnTo>
                      <a:pt x="1326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121917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30499">
                  <a:solidFill>
                    <a:srgbClr val="9ACD4C"/>
                  </a:solidFill>
                  <a:latin typeface="Helvetica" pitchFamily="-1" charset="0"/>
                  <a:ea typeface="ＭＳ Ｐゴシック" pitchFamily="-1" charset="-128"/>
                </a:endParaRPr>
              </a:p>
            </p:txBody>
          </p:sp>
          <p:sp>
            <p:nvSpPr>
              <p:cNvPr id="234" name="Rectangle 60">
                <a:extLst>
                  <a:ext uri="{FF2B5EF4-FFF2-40B4-BE49-F238E27FC236}">
                    <a16:creationId xmlns:a16="http://schemas.microsoft.com/office/drawing/2014/main" id="{F68C67E0-3BB5-4A08-AFFE-C8F2505E31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58" y="1485"/>
                <a:ext cx="42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4572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9144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371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18288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286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743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200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657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defTabSz="121917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1333">
                    <a:solidFill>
                      <a:srgbClr val="000000"/>
                    </a:solidFill>
                    <a:latin typeface="VAGRundschriftD" panose="00000500000000000000" charset="0"/>
                    <a:ea typeface="ＭＳ Ｐゴシック" pitchFamily="-1" charset="-128"/>
                  </a:rPr>
                  <a:t>P</a:t>
                </a:r>
                <a:endParaRPr lang="en-US" altLang="en-US" sz="2400">
                  <a:solidFill>
                    <a:prstClr val="white"/>
                  </a:solidFill>
                  <a:ea typeface="ＭＳ Ｐゴシック" pitchFamily="-1" charset="-128"/>
                </a:endParaRPr>
              </a:p>
            </p:txBody>
          </p:sp>
          <p:sp>
            <p:nvSpPr>
              <p:cNvPr id="235" name="Rectangle 61">
                <a:extLst>
                  <a:ext uri="{FF2B5EF4-FFF2-40B4-BE49-F238E27FC236}">
                    <a16:creationId xmlns:a16="http://schemas.microsoft.com/office/drawing/2014/main" id="{CF02407E-BF51-4F5B-B1D1-C189D30CC5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02" y="1485"/>
                <a:ext cx="28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4572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9144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371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18288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286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743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200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657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defTabSz="121917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1333">
                    <a:solidFill>
                      <a:srgbClr val="000000"/>
                    </a:solidFill>
                    <a:latin typeface="VAGRundschriftD" panose="00000500000000000000" charset="0"/>
                    <a:ea typeface="ＭＳ Ｐゴシック" pitchFamily="-1" charset="-128"/>
                  </a:rPr>
                  <a:t>r</a:t>
                </a:r>
                <a:endParaRPr lang="en-US" altLang="en-US" sz="2400">
                  <a:solidFill>
                    <a:prstClr val="white"/>
                  </a:solidFill>
                  <a:ea typeface="ＭＳ Ｐゴシック" pitchFamily="-1" charset="-128"/>
                </a:endParaRPr>
              </a:p>
            </p:txBody>
          </p:sp>
          <p:sp>
            <p:nvSpPr>
              <p:cNvPr id="236" name="Rectangle 62">
                <a:extLst>
                  <a:ext uri="{FF2B5EF4-FFF2-40B4-BE49-F238E27FC236}">
                    <a16:creationId xmlns:a16="http://schemas.microsoft.com/office/drawing/2014/main" id="{FD7B5DC5-67ED-41C1-B14E-040A241024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30" y="1485"/>
                <a:ext cx="42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4572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9144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371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18288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286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743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200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657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defTabSz="121917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1333">
                    <a:solidFill>
                      <a:srgbClr val="000000"/>
                    </a:solidFill>
                    <a:latin typeface="VAGRundschriftD" panose="00000500000000000000" charset="0"/>
                    <a:ea typeface="ＭＳ Ｐゴシック" pitchFamily="-1" charset="-128"/>
                  </a:rPr>
                  <a:t>o</a:t>
                </a:r>
                <a:endParaRPr lang="en-US" altLang="en-US" sz="2400">
                  <a:solidFill>
                    <a:prstClr val="white"/>
                  </a:solidFill>
                  <a:ea typeface="ＭＳ Ｐゴシック" pitchFamily="-1" charset="-128"/>
                </a:endParaRPr>
              </a:p>
            </p:txBody>
          </p:sp>
          <p:sp>
            <p:nvSpPr>
              <p:cNvPr id="237" name="Rectangle 63">
                <a:extLst>
                  <a:ext uri="{FF2B5EF4-FFF2-40B4-BE49-F238E27FC236}">
                    <a16:creationId xmlns:a16="http://schemas.microsoft.com/office/drawing/2014/main" id="{2BC7851B-4834-4E51-83CD-BC4219C632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73" y="1485"/>
                <a:ext cx="38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4572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9144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371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18288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286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743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200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657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defTabSz="121917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1333">
                    <a:solidFill>
                      <a:srgbClr val="000000"/>
                    </a:solidFill>
                    <a:latin typeface="VAGRundschriftD" panose="00000500000000000000" charset="0"/>
                    <a:ea typeface="ＭＳ Ｐゴシック" pitchFamily="-1" charset="-128"/>
                  </a:rPr>
                  <a:t>g</a:t>
                </a:r>
                <a:endParaRPr lang="en-US" altLang="en-US" sz="2400">
                  <a:solidFill>
                    <a:prstClr val="white"/>
                  </a:solidFill>
                  <a:ea typeface="ＭＳ Ｐゴシック" pitchFamily="-1" charset="-128"/>
                </a:endParaRPr>
              </a:p>
            </p:txBody>
          </p:sp>
          <p:sp>
            <p:nvSpPr>
              <p:cNvPr id="238" name="Rectangle 64">
                <a:extLst>
                  <a:ext uri="{FF2B5EF4-FFF2-40B4-BE49-F238E27FC236}">
                    <a16:creationId xmlns:a16="http://schemas.microsoft.com/office/drawing/2014/main" id="{94EFC681-A87E-4895-B335-78316AC0FA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19" y="1485"/>
                <a:ext cx="28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4572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9144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371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18288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286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743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200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657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defTabSz="121917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1333">
                    <a:solidFill>
                      <a:srgbClr val="000000"/>
                    </a:solidFill>
                    <a:latin typeface="VAGRundschriftD" panose="00000500000000000000" charset="0"/>
                    <a:ea typeface="ＭＳ Ｐゴシック" pitchFamily="-1" charset="-128"/>
                  </a:rPr>
                  <a:t>r</a:t>
                </a:r>
                <a:endParaRPr lang="en-US" altLang="en-US" sz="2400">
                  <a:solidFill>
                    <a:prstClr val="white"/>
                  </a:solidFill>
                  <a:ea typeface="ＭＳ Ｐゴシック" pitchFamily="-1" charset="-128"/>
                </a:endParaRPr>
              </a:p>
            </p:txBody>
          </p:sp>
          <p:sp>
            <p:nvSpPr>
              <p:cNvPr id="239" name="Rectangle 65">
                <a:extLst>
                  <a:ext uri="{FF2B5EF4-FFF2-40B4-BE49-F238E27FC236}">
                    <a16:creationId xmlns:a16="http://schemas.microsoft.com/office/drawing/2014/main" id="{26E02D9B-3863-4173-9330-38196AE2D3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47" y="1485"/>
                <a:ext cx="103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4572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9144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371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18288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286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743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200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657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defTabSz="121917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1333" dirty="0">
                    <a:solidFill>
                      <a:srgbClr val="000000"/>
                    </a:solidFill>
                    <a:latin typeface="VAGRundschriftD" panose="00000500000000000000" charset="0"/>
                    <a:ea typeface="ＭＳ Ｐゴシック" pitchFamily="-1" charset="-128"/>
                  </a:rPr>
                  <a:t>am</a:t>
                </a:r>
                <a:endParaRPr lang="en-US" altLang="en-US" sz="2400" dirty="0">
                  <a:solidFill>
                    <a:prstClr val="white"/>
                  </a:solidFill>
                  <a:ea typeface="ＭＳ Ｐゴシック" pitchFamily="-1" charset="-128"/>
                </a:endParaRPr>
              </a:p>
            </p:txBody>
          </p:sp>
          <p:sp>
            <p:nvSpPr>
              <p:cNvPr id="240" name="Rectangle 66">
                <a:extLst>
                  <a:ext uri="{FF2B5EF4-FFF2-40B4-BE49-F238E27FC236}">
                    <a16:creationId xmlns:a16="http://schemas.microsoft.com/office/drawing/2014/main" id="{DB509551-D89B-493D-B80D-182597D47E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77" y="1485"/>
                <a:ext cx="43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4572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9144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371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18288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286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743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200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657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defTabSz="121917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1333" dirty="0">
                    <a:solidFill>
                      <a:srgbClr val="000000"/>
                    </a:solidFill>
                    <a:latin typeface="VAGRundschriftD" panose="00000500000000000000" charset="0"/>
                    <a:ea typeface="ＭＳ Ｐゴシック" pitchFamily="-1" charset="-128"/>
                  </a:rPr>
                  <a:t>C</a:t>
                </a:r>
                <a:endParaRPr lang="en-US" altLang="en-US" sz="2400" dirty="0">
                  <a:solidFill>
                    <a:prstClr val="white"/>
                  </a:solidFill>
                  <a:ea typeface="ＭＳ Ｐゴシック" pitchFamily="-1" charset="-128"/>
                </a:endParaRPr>
              </a:p>
            </p:txBody>
          </p:sp>
          <p:sp>
            <p:nvSpPr>
              <p:cNvPr id="241" name="Rectangle 67">
                <a:extLst>
                  <a:ext uri="{FF2B5EF4-FFF2-40B4-BE49-F238E27FC236}">
                    <a16:creationId xmlns:a16="http://schemas.microsoft.com/office/drawing/2014/main" id="{EC2B781C-ECC7-4C42-A3CD-C0523FC0D1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23" y="1485"/>
                <a:ext cx="127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4572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9144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371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18288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286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743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200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657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defTabSz="121917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1333">
                    <a:solidFill>
                      <a:srgbClr val="000000"/>
                    </a:solidFill>
                    <a:latin typeface="VAGRundschriftD" panose="00000500000000000000" charset="0"/>
                    <a:ea typeface="ＭＳ Ｐゴシック" pitchFamily="-1" charset="-128"/>
                  </a:rPr>
                  <a:t>oun</a:t>
                </a:r>
                <a:endParaRPr lang="en-US" altLang="en-US" sz="2400">
                  <a:solidFill>
                    <a:prstClr val="white"/>
                  </a:solidFill>
                  <a:ea typeface="ＭＳ Ｐゴシック" pitchFamily="-1" charset="-128"/>
                </a:endParaRPr>
              </a:p>
            </p:txBody>
          </p:sp>
          <p:sp>
            <p:nvSpPr>
              <p:cNvPr id="242" name="Rectangle 68">
                <a:extLst>
                  <a:ext uri="{FF2B5EF4-FFF2-40B4-BE49-F238E27FC236}">
                    <a16:creationId xmlns:a16="http://schemas.microsoft.com/office/drawing/2014/main" id="{997FE240-6228-4FB9-AF1B-4C3DBC2D3B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51" y="1485"/>
                <a:ext cx="27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4572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9144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371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18288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286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743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200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657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defTabSz="121917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1333">
                    <a:solidFill>
                      <a:srgbClr val="000000"/>
                    </a:solidFill>
                    <a:latin typeface="VAGRundschriftD" panose="00000500000000000000" charset="0"/>
                    <a:ea typeface="ＭＳ Ｐゴシック" pitchFamily="-1" charset="-128"/>
                  </a:rPr>
                  <a:t>t</a:t>
                </a:r>
                <a:endParaRPr lang="en-US" altLang="en-US" sz="2400">
                  <a:solidFill>
                    <a:prstClr val="white"/>
                  </a:solidFill>
                  <a:ea typeface="ＭＳ Ｐゴシック" pitchFamily="-1" charset="-128"/>
                </a:endParaRPr>
              </a:p>
            </p:txBody>
          </p:sp>
          <p:sp>
            <p:nvSpPr>
              <p:cNvPr id="243" name="Rectangle 69">
                <a:extLst>
                  <a:ext uri="{FF2B5EF4-FFF2-40B4-BE49-F238E27FC236}">
                    <a16:creationId xmlns:a16="http://schemas.microsoft.com/office/drawing/2014/main" id="{90B495D7-9427-4B18-84C2-B5BE7AC9D1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79" y="1485"/>
                <a:ext cx="220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4572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9144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371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18288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286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743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200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657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defTabSz="121917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1333" dirty="0">
                    <a:solidFill>
                      <a:srgbClr val="000000"/>
                    </a:solidFill>
                    <a:latin typeface="VAGRundschriftD" panose="00000500000000000000" charset="0"/>
                    <a:ea typeface="ＭＳ Ｐゴシック" pitchFamily="-1" charset="-128"/>
                  </a:rPr>
                  <a:t>er (PC)</a:t>
                </a:r>
                <a:endParaRPr lang="en-US" altLang="en-US" sz="2400" dirty="0">
                  <a:solidFill>
                    <a:prstClr val="white"/>
                  </a:solidFill>
                  <a:ea typeface="ＭＳ Ｐゴシック" pitchFamily="-1" charset="-128"/>
                </a:endParaRPr>
              </a:p>
            </p:txBody>
          </p:sp>
          <p:sp>
            <p:nvSpPr>
              <p:cNvPr id="244" name="Rectangle 70">
                <a:extLst>
                  <a:ext uri="{FF2B5EF4-FFF2-40B4-BE49-F238E27FC236}">
                    <a16:creationId xmlns:a16="http://schemas.microsoft.com/office/drawing/2014/main" id="{1F1029E4-07BC-4883-A4ED-3A703C57E2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60" y="1773"/>
                <a:ext cx="399" cy="56"/>
              </a:xfrm>
              <a:prstGeom prst="rect">
                <a:avLst/>
              </a:prstGeom>
              <a:solidFill>
                <a:srgbClr val="DDD5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121917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30499">
                  <a:solidFill>
                    <a:srgbClr val="9ACD4C"/>
                  </a:solidFill>
                  <a:latin typeface="Helvetica" pitchFamily="-1" charset="0"/>
                  <a:ea typeface="ＭＳ Ｐゴシック" pitchFamily="-1" charset="-128"/>
                </a:endParaRPr>
              </a:p>
            </p:txBody>
          </p:sp>
          <p:sp>
            <p:nvSpPr>
              <p:cNvPr id="245" name="Rectangle 71">
                <a:extLst>
                  <a:ext uri="{FF2B5EF4-FFF2-40B4-BE49-F238E27FC236}">
                    <a16:creationId xmlns:a16="http://schemas.microsoft.com/office/drawing/2014/main" id="{F77D3343-1D1B-4EDC-9B26-13C6FFA4FC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60" y="1773"/>
                <a:ext cx="399" cy="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121917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30499">
                  <a:solidFill>
                    <a:srgbClr val="9ACD4C"/>
                  </a:solidFill>
                  <a:latin typeface="Helvetica" pitchFamily="-1" charset="0"/>
                  <a:ea typeface="ＭＳ Ｐゴシック" pitchFamily="-1" charset="-128"/>
                </a:endParaRPr>
              </a:p>
            </p:txBody>
          </p:sp>
          <p:sp>
            <p:nvSpPr>
              <p:cNvPr id="246" name="Rectangle 72">
                <a:extLst>
                  <a:ext uri="{FF2B5EF4-FFF2-40B4-BE49-F238E27FC236}">
                    <a16:creationId xmlns:a16="http://schemas.microsoft.com/office/drawing/2014/main" id="{6CBCF4F3-20FB-4548-B672-99C944C316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60" y="1842"/>
                <a:ext cx="399" cy="42"/>
              </a:xfrm>
              <a:prstGeom prst="rect">
                <a:avLst/>
              </a:prstGeom>
              <a:solidFill>
                <a:srgbClr val="DDD5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121917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30499">
                  <a:solidFill>
                    <a:srgbClr val="9ACD4C"/>
                  </a:solidFill>
                  <a:latin typeface="Helvetica" pitchFamily="-1" charset="0"/>
                  <a:ea typeface="ＭＳ Ｐゴシック" pitchFamily="-1" charset="-128"/>
                </a:endParaRPr>
              </a:p>
            </p:txBody>
          </p:sp>
          <p:sp>
            <p:nvSpPr>
              <p:cNvPr id="247" name="Rectangle 73">
                <a:extLst>
                  <a:ext uri="{FF2B5EF4-FFF2-40B4-BE49-F238E27FC236}">
                    <a16:creationId xmlns:a16="http://schemas.microsoft.com/office/drawing/2014/main" id="{37B75A7F-4D0D-4762-8209-D4ABB35920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60" y="1842"/>
                <a:ext cx="399" cy="4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121917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30499">
                  <a:solidFill>
                    <a:srgbClr val="9ACD4C"/>
                  </a:solidFill>
                  <a:latin typeface="Helvetica" pitchFamily="-1" charset="0"/>
                  <a:ea typeface="ＭＳ Ｐゴシック" pitchFamily="-1" charset="-128"/>
                </a:endParaRPr>
              </a:p>
            </p:txBody>
          </p:sp>
          <p:sp>
            <p:nvSpPr>
              <p:cNvPr id="248" name="Rectangle 74">
                <a:extLst>
                  <a:ext uri="{FF2B5EF4-FFF2-40B4-BE49-F238E27FC236}">
                    <a16:creationId xmlns:a16="http://schemas.microsoft.com/office/drawing/2014/main" id="{97969A7D-F3A9-40C6-AF5D-739AE6BB97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60" y="1829"/>
                <a:ext cx="399" cy="13"/>
              </a:xfrm>
              <a:prstGeom prst="rect">
                <a:avLst/>
              </a:prstGeom>
              <a:solidFill>
                <a:srgbClr val="BDB9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121917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30499">
                  <a:solidFill>
                    <a:srgbClr val="9ACD4C"/>
                  </a:solidFill>
                  <a:latin typeface="Helvetica" pitchFamily="-1" charset="0"/>
                  <a:ea typeface="ＭＳ Ｐゴシック" pitchFamily="-1" charset="-128"/>
                </a:endParaRPr>
              </a:p>
            </p:txBody>
          </p:sp>
          <p:sp>
            <p:nvSpPr>
              <p:cNvPr id="249" name="Rectangle 75">
                <a:extLst>
                  <a:ext uri="{FF2B5EF4-FFF2-40B4-BE49-F238E27FC236}">
                    <a16:creationId xmlns:a16="http://schemas.microsoft.com/office/drawing/2014/main" id="{50FC463D-3F56-467D-9379-9A657012EC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60" y="1829"/>
                <a:ext cx="399" cy="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121917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30499">
                  <a:solidFill>
                    <a:srgbClr val="9ACD4C"/>
                  </a:solidFill>
                  <a:latin typeface="Helvetica" pitchFamily="-1" charset="0"/>
                  <a:ea typeface="ＭＳ Ｐゴシック" pitchFamily="-1" charset="-128"/>
                </a:endParaRPr>
              </a:p>
            </p:txBody>
          </p:sp>
          <p:sp>
            <p:nvSpPr>
              <p:cNvPr id="250" name="Rectangle 76">
                <a:extLst>
                  <a:ext uri="{FF2B5EF4-FFF2-40B4-BE49-F238E27FC236}">
                    <a16:creationId xmlns:a16="http://schemas.microsoft.com/office/drawing/2014/main" id="{A6570D0B-8317-48A7-8EEF-4FDD965FC5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82" y="1774"/>
                <a:ext cx="44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4572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9144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371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18288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286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743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200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657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defTabSz="121917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1333">
                    <a:solidFill>
                      <a:srgbClr val="000000"/>
                    </a:solidFill>
                    <a:latin typeface="VAGRundschriftD" panose="00000500000000000000" charset="0"/>
                    <a:ea typeface="ＭＳ Ｐゴシック" pitchFamily="-1" charset="-128"/>
                  </a:rPr>
                  <a:t>R</a:t>
                </a:r>
                <a:endParaRPr lang="en-US" altLang="en-US" sz="2400">
                  <a:solidFill>
                    <a:prstClr val="white"/>
                  </a:solidFill>
                  <a:ea typeface="ＭＳ Ｐゴシック" pitchFamily="-1" charset="-128"/>
                </a:endParaRPr>
              </a:p>
            </p:txBody>
          </p:sp>
          <p:sp>
            <p:nvSpPr>
              <p:cNvPr id="251" name="Rectangle 77">
                <a:extLst>
                  <a:ext uri="{FF2B5EF4-FFF2-40B4-BE49-F238E27FC236}">
                    <a16:creationId xmlns:a16="http://schemas.microsoft.com/office/drawing/2014/main" id="{FEDC3324-3B9B-4745-A033-BE6D2B0382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28" y="1774"/>
                <a:ext cx="96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4572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9144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371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18288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286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743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200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657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defTabSz="121917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1333">
                    <a:solidFill>
                      <a:srgbClr val="000000"/>
                    </a:solidFill>
                    <a:latin typeface="VAGRundschriftD" panose="00000500000000000000" charset="0"/>
                    <a:ea typeface="ＭＳ Ｐゴシック" pitchFamily="-1" charset="-128"/>
                  </a:rPr>
                  <a:t>egi</a:t>
                </a:r>
                <a:endParaRPr lang="en-US" altLang="en-US" sz="2400">
                  <a:solidFill>
                    <a:prstClr val="white"/>
                  </a:solidFill>
                  <a:ea typeface="ＭＳ Ｐゴシック" pitchFamily="-1" charset="-128"/>
                </a:endParaRPr>
              </a:p>
            </p:txBody>
          </p:sp>
          <p:sp>
            <p:nvSpPr>
              <p:cNvPr id="252" name="Rectangle 78">
                <a:extLst>
                  <a:ext uri="{FF2B5EF4-FFF2-40B4-BE49-F238E27FC236}">
                    <a16:creationId xmlns:a16="http://schemas.microsoft.com/office/drawing/2014/main" id="{06FCB878-ADB9-4590-9D26-01152ECBC4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35" y="1774"/>
                <a:ext cx="32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4572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9144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371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18288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286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743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200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657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defTabSz="121917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1333">
                    <a:solidFill>
                      <a:srgbClr val="000000"/>
                    </a:solidFill>
                    <a:latin typeface="VAGRundschriftD" panose="00000500000000000000" charset="0"/>
                    <a:ea typeface="ＭＳ Ｐゴシック" pitchFamily="-1" charset="-128"/>
                  </a:rPr>
                  <a:t>s</a:t>
                </a:r>
                <a:endParaRPr lang="en-US" altLang="en-US" sz="2400">
                  <a:solidFill>
                    <a:prstClr val="white"/>
                  </a:solidFill>
                  <a:ea typeface="ＭＳ Ｐゴシック" pitchFamily="-1" charset="-128"/>
                </a:endParaRPr>
              </a:p>
            </p:txBody>
          </p:sp>
          <p:sp>
            <p:nvSpPr>
              <p:cNvPr id="253" name="Rectangle 79">
                <a:extLst>
                  <a:ext uri="{FF2B5EF4-FFF2-40B4-BE49-F238E27FC236}">
                    <a16:creationId xmlns:a16="http://schemas.microsoft.com/office/drawing/2014/main" id="{D45499EE-D4C1-4134-9E73-C59D53F562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69" y="1774"/>
                <a:ext cx="27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4572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9144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371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18288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286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743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200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657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defTabSz="121917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1333">
                    <a:solidFill>
                      <a:srgbClr val="000000"/>
                    </a:solidFill>
                    <a:latin typeface="VAGRundschriftD" panose="00000500000000000000" charset="0"/>
                    <a:ea typeface="ＭＳ Ｐゴシック" pitchFamily="-1" charset="-128"/>
                  </a:rPr>
                  <a:t>t</a:t>
                </a:r>
                <a:endParaRPr lang="en-US" altLang="en-US" sz="2400">
                  <a:solidFill>
                    <a:prstClr val="white"/>
                  </a:solidFill>
                  <a:ea typeface="ＭＳ Ｐゴシック" pitchFamily="-1" charset="-128"/>
                </a:endParaRPr>
              </a:p>
            </p:txBody>
          </p:sp>
          <p:sp>
            <p:nvSpPr>
              <p:cNvPr id="254" name="Rectangle 80">
                <a:extLst>
                  <a:ext uri="{FF2B5EF4-FFF2-40B4-BE49-F238E27FC236}">
                    <a16:creationId xmlns:a16="http://schemas.microsoft.com/office/drawing/2014/main" id="{906E6DBB-0B3F-4688-9C48-AF87A62D3B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97" y="1774"/>
                <a:ext cx="40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4572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9144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371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18288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286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743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200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657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defTabSz="121917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1333">
                    <a:solidFill>
                      <a:srgbClr val="000000"/>
                    </a:solidFill>
                    <a:latin typeface="VAGRundschriftD" panose="00000500000000000000" charset="0"/>
                    <a:ea typeface="ＭＳ Ｐゴシック" pitchFamily="-1" charset="-128"/>
                  </a:rPr>
                  <a:t>e</a:t>
                </a:r>
                <a:endParaRPr lang="en-US" altLang="en-US" sz="2400">
                  <a:solidFill>
                    <a:prstClr val="white"/>
                  </a:solidFill>
                  <a:ea typeface="ＭＳ Ｐゴシック" pitchFamily="-1" charset="-128"/>
                </a:endParaRPr>
              </a:p>
            </p:txBody>
          </p:sp>
          <p:sp>
            <p:nvSpPr>
              <p:cNvPr id="255" name="Rectangle 81">
                <a:extLst>
                  <a:ext uri="{FF2B5EF4-FFF2-40B4-BE49-F238E27FC236}">
                    <a16:creationId xmlns:a16="http://schemas.microsoft.com/office/drawing/2014/main" id="{FE172D48-4578-437F-9DCB-6509C69B76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39" y="1774"/>
                <a:ext cx="28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4572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9144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371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18288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286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743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200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657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defTabSz="121917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1333">
                    <a:solidFill>
                      <a:srgbClr val="000000"/>
                    </a:solidFill>
                    <a:latin typeface="VAGRundschriftD" panose="00000500000000000000" charset="0"/>
                    <a:ea typeface="ＭＳ Ｐゴシック" pitchFamily="-1" charset="-128"/>
                  </a:rPr>
                  <a:t>r</a:t>
                </a:r>
                <a:endParaRPr lang="en-US" altLang="en-US" sz="2400">
                  <a:solidFill>
                    <a:prstClr val="white"/>
                  </a:solidFill>
                  <a:ea typeface="ＭＳ Ｐゴシック" pitchFamily="-1" charset="-128"/>
                </a:endParaRPr>
              </a:p>
            </p:txBody>
          </p:sp>
          <p:sp>
            <p:nvSpPr>
              <p:cNvPr id="256" name="Rectangle 82">
                <a:extLst>
                  <a:ext uri="{FF2B5EF4-FFF2-40B4-BE49-F238E27FC236}">
                    <a16:creationId xmlns:a16="http://schemas.microsoft.com/office/drawing/2014/main" id="{17E81A48-A63C-4620-BB50-4CEA133924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67" y="1774"/>
                <a:ext cx="32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4572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9144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371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18288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286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743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200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657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defTabSz="121917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1333">
                    <a:solidFill>
                      <a:srgbClr val="000000"/>
                    </a:solidFill>
                    <a:latin typeface="VAGRundschriftD" panose="00000500000000000000" charset="0"/>
                    <a:ea typeface="ＭＳ Ｐゴシック" pitchFamily="-1" charset="-128"/>
                  </a:rPr>
                  <a:t>s</a:t>
                </a:r>
                <a:endParaRPr lang="en-US" altLang="en-US" sz="2400">
                  <a:solidFill>
                    <a:prstClr val="white"/>
                  </a:solidFill>
                  <a:ea typeface="ＭＳ Ｐゴシック" pitchFamily="-1" charset="-128"/>
                </a:endParaRPr>
              </a:p>
            </p:txBody>
          </p:sp>
          <p:sp>
            <p:nvSpPr>
              <p:cNvPr id="257" name="Rectangle 83">
                <a:extLst>
                  <a:ext uri="{FF2B5EF4-FFF2-40B4-BE49-F238E27FC236}">
                    <a16:creationId xmlns:a16="http://schemas.microsoft.com/office/drawing/2014/main" id="{2D13E954-3373-4FCA-95D2-E13FF07A94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51" y="2425"/>
                <a:ext cx="47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4572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9144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371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18288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286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743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200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657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defTabSz="121917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1333">
                    <a:solidFill>
                      <a:srgbClr val="000000"/>
                    </a:solidFill>
                    <a:latin typeface="VAGRundschriftD" panose="00000500000000000000" charset="0"/>
                    <a:ea typeface="ＭＳ Ｐゴシック" pitchFamily="-1" charset="-128"/>
                  </a:rPr>
                  <a:t>A</a:t>
                </a:r>
                <a:endParaRPr lang="en-US" altLang="en-US" sz="2400">
                  <a:solidFill>
                    <a:prstClr val="white"/>
                  </a:solidFill>
                  <a:ea typeface="ＭＳ Ｐゴシック" pitchFamily="-1" charset="-128"/>
                </a:endParaRPr>
              </a:p>
            </p:txBody>
          </p:sp>
          <p:sp>
            <p:nvSpPr>
              <p:cNvPr id="258" name="Rectangle 84">
                <a:extLst>
                  <a:ext uri="{FF2B5EF4-FFF2-40B4-BE49-F238E27FC236}">
                    <a16:creationId xmlns:a16="http://schemas.microsoft.com/office/drawing/2014/main" id="{BCE08A7F-7846-45D0-81B5-EEF3A32B5F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01" y="2425"/>
                <a:ext cx="28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4572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9144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371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18288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286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743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200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657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defTabSz="121917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1333">
                    <a:solidFill>
                      <a:srgbClr val="000000"/>
                    </a:solidFill>
                    <a:latin typeface="VAGRundschriftD" panose="00000500000000000000" charset="0"/>
                    <a:ea typeface="ＭＳ Ｐゴシック" pitchFamily="-1" charset="-128"/>
                  </a:rPr>
                  <a:t>r</a:t>
                </a:r>
                <a:endParaRPr lang="en-US" altLang="en-US" sz="2400">
                  <a:solidFill>
                    <a:prstClr val="white"/>
                  </a:solidFill>
                  <a:ea typeface="ＭＳ Ｐゴシック" pitchFamily="-1" charset="-128"/>
                </a:endParaRPr>
              </a:p>
            </p:txBody>
          </p:sp>
          <p:sp>
            <p:nvSpPr>
              <p:cNvPr id="259" name="Rectangle 85">
                <a:extLst>
                  <a:ext uri="{FF2B5EF4-FFF2-40B4-BE49-F238E27FC236}">
                    <a16:creationId xmlns:a16="http://schemas.microsoft.com/office/drawing/2014/main" id="{A9CBAEA7-60D5-4B70-95C4-46B5CF3E41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29" y="2425"/>
                <a:ext cx="18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4572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9144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371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18288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286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743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200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657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defTabSz="121917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1333">
                    <a:solidFill>
                      <a:srgbClr val="000000"/>
                    </a:solidFill>
                    <a:latin typeface="VAGRundschriftD" panose="00000500000000000000" charset="0"/>
                    <a:ea typeface="ＭＳ Ｐゴシック" pitchFamily="-1" charset="-128"/>
                  </a:rPr>
                  <a:t>i</a:t>
                </a:r>
                <a:endParaRPr lang="en-US" altLang="en-US" sz="2400">
                  <a:solidFill>
                    <a:prstClr val="white"/>
                  </a:solidFill>
                  <a:ea typeface="ＭＳ Ｐゴシック" pitchFamily="-1" charset="-128"/>
                </a:endParaRPr>
              </a:p>
            </p:txBody>
          </p:sp>
          <p:sp>
            <p:nvSpPr>
              <p:cNvPr id="260" name="Rectangle 86">
                <a:extLst>
                  <a:ext uri="{FF2B5EF4-FFF2-40B4-BE49-F238E27FC236}">
                    <a16:creationId xmlns:a16="http://schemas.microsoft.com/office/drawing/2014/main" id="{F5929C7D-7289-41B9-ABB9-B56EF36028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49" y="2425"/>
                <a:ext cx="27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4572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9144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371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18288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286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743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200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657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defTabSz="121917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1333">
                    <a:solidFill>
                      <a:srgbClr val="000000"/>
                    </a:solidFill>
                    <a:latin typeface="VAGRundschriftD" panose="00000500000000000000" charset="0"/>
                    <a:ea typeface="ＭＳ Ｐゴシック" pitchFamily="-1" charset="-128"/>
                  </a:rPr>
                  <a:t>t</a:t>
                </a:r>
                <a:endParaRPr lang="en-US" altLang="en-US" sz="2400">
                  <a:solidFill>
                    <a:prstClr val="white"/>
                  </a:solidFill>
                  <a:ea typeface="ＭＳ Ｐゴシック" pitchFamily="-1" charset="-128"/>
                </a:endParaRPr>
              </a:p>
            </p:txBody>
          </p:sp>
          <p:sp>
            <p:nvSpPr>
              <p:cNvPr id="261" name="Rectangle 87">
                <a:extLst>
                  <a:ext uri="{FF2B5EF4-FFF2-40B4-BE49-F238E27FC236}">
                    <a16:creationId xmlns:a16="http://schemas.microsoft.com/office/drawing/2014/main" id="{00C52B42-7115-430C-A15B-A4AE394904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77" y="2425"/>
                <a:ext cx="107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4572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9144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371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18288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286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743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200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657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defTabSz="121917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1333">
                    <a:solidFill>
                      <a:srgbClr val="000000"/>
                    </a:solidFill>
                    <a:latin typeface="VAGRundschriftD" panose="00000500000000000000" charset="0"/>
                    <a:ea typeface="ＭＳ Ｐゴシック" pitchFamily="-1" charset="-128"/>
                  </a:rPr>
                  <a:t>hm</a:t>
                </a:r>
                <a:endParaRPr lang="en-US" altLang="en-US" sz="2400">
                  <a:solidFill>
                    <a:prstClr val="white"/>
                  </a:solidFill>
                  <a:ea typeface="ＭＳ Ｐゴシック" pitchFamily="-1" charset="-128"/>
                </a:endParaRPr>
              </a:p>
            </p:txBody>
          </p:sp>
          <p:sp>
            <p:nvSpPr>
              <p:cNvPr id="262" name="Rectangle 88">
                <a:extLst>
                  <a:ext uri="{FF2B5EF4-FFF2-40B4-BE49-F238E27FC236}">
                    <a16:creationId xmlns:a16="http://schemas.microsoft.com/office/drawing/2014/main" id="{62045720-5185-43DE-97D1-09A688FDDA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87" y="2425"/>
                <a:ext cx="40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4572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9144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371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18288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286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743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200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657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defTabSz="121917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1333">
                    <a:solidFill>
                      <a:srgbClr val="000000"/>
                    </a:solidFill>
                    <a:latin typeface="VAGRundschriftD" panose="00000500000000000000" charset="0"/>
                    <a:ea typeface="ＭＳ Ｐゴシック" pitchFamily="-1" charset="-128"/>
                  </a:rPr>
                  <a:t>e</a:t>
                </a:r>
                <a:endParaRPr lang="en-US" altLang="en-US" sz="2400">
                  <a:solidFill>
                    <a:prstClr val="white"/>
                  </a:solidFill>
                  <a:ea typeface="ＭＳ Ｐゴシック" pitchFamily="-1" charset="-128"/>
                </a:endParaRPr>
              </a:p>
            </p:txBody>
          </p:sp>
          <p:sp>
            <p:nvSpPr>
              <p:cNvPr id="263" name="Rectangle 89">
                <a:extLst>
                  <a:ext uri="{FF2B5EF4-FFF2-40B4-BE49-F238E27FC236}">
                    <a16:creationId xmlns:a16="http://schemas.microsoft.com/office/drawing/2014/main" id="{62E88A93-76A3-4088-9F03-6F12B69F4E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29" y="2425"/>
                <a:ext cx="27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4572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9144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371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18288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286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743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200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657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defTabSz="121917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1333">
                    <a:solidFill>
                      <a:srgbClr val="000000"/>
                    </a:solidFill>
                    <a:latin typeface="VAGRundschriftD" panose="00000500000000000000" charset="0"/>
                    <a:ea typeface="ＭＳ Ｐゴシック" pitchFamily="-1" charset="-128"/>
                  </a:rPr>
                  <a:t>t</a:t>
                </a:r>
                <a:endParaRPr lang="en-US" altLang="en-US" sz="2400">
                  <a:solidFill>
                    <a:prstClr val="white"/>
                  </a:solidFill>
                  <a:ea typeface="ＭＳ Ｐゴシック" pitchFamily="-1" charset="-128"/>
                </a:endParaRPr>
              </a:p>
            </p:txBody>
          </p:sp>
          <p:sp>
            <p:nvSpPr>
              <p:cNvPr id="264" name="Rectangle 90">
                <a:extLst>
                  <a:ext uri="{FF2B5EF4-FFF2-40B4-BE49-F238E27FC236}">
                    <a16:creationId xmlns:a16="http://schemas.microsoft.com/office/drawing/2014/main" id="{C5E582D6-D0C4-459A-9A81-CA39B7A16F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57" y="2425"/>
                <a:ext cx="18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4572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9144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371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18288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286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743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200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657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defTabSz="121917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1333">
                    <a:solidFill>
                      <a:srgbClr val="000000"/>
                    </a:solidFill>
                    <a:latin typeface="VAGRundschriftD" panose="00000500000000000000" charset="0"/>
                    <a:ea typeface="ＭＳ Ｐゴシック" pitchFamily="-1" charset="-128"/>
                  </a:rPr>
                  <a:t>i</a:t>
                </a:r>
                <a:endParaRPr lang="en-US" altLang="en-US" sz="2400">
                  <a:solidFill>
                    <a:prstClr val="white"/>
                  </a:solidFill>
                  <a:ea typeface="ＭＳ Ｐゴシック" pitchFamily="-1" charset="-128"/>
                </a:endParaRPr>
              </a:p>
            </p:txBody>
          </p:sp>
          <p:sp>
            <p:nvSpPr>
              <p:cNvPr id="265" name="Rectangle 91">
                <a:extLst>
                  <a:ext uri="{FF2B5EF4-FFF2-40B4-BE49-F238E27FC236}">
                    <a16:creationId xmlns:a16="http://schemas.microsoft.com/office/drawing/2014/main" id="{353166A5-8E3A-4360-8F0A-9848B4EE76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77" y="2425"/>
                <a:ext cx="34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4572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9144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371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18288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286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743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200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657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defTabSz="121917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1333">
                    <a:solidFill>
                      <a:srgbClr val="000000"/>
                    </a:solidFill>
                    <a:latin typeface="VAGRundschriftD" panose="00000500000000000000" charset="0"/>
                    <a:ea typeface="ＭＳ Ｐゴシック" pitchFamily="-1" charset="-128"/>
                  </a:rPr>
                  <a:t>c</a:t>
                </a:r>
                <a:endParaRPr lang="en-US" altLang="en-US" sz="2400">
                  <a:solidFill>
                    <a:prstClr val="white"/>
                  </a:solidFill>
                  <a:ea typeface="ＭＳ Ｐゴシック" pitchFamily="-1" charset="-128"/>
                </a:endParaRPr>
              </a:p>
            </p:txBody>
          </p:sp>
          <p:sp>
            <p:nvSpPr>
              <p:cNvPr id="266" name="Rectangle 92">
                <a:extLst>
                  <a:ext uri="{FF2B5EF4-FFF2-40B4-BE49-F238E27FC236}">
                    <a16:creationId xmlns:a16="http://schemas.microsoft.com/office/drawing/2014/main" id="{D882B7E2-7035-4348-BC03-D9BBCE1556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13" y="2425"/>
                <a:ext cx="192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4572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9144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371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18288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286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743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200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657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defTabSz="121917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1333">
                    <a:solidFill>
                      <a:srgbClr val="000000"/>
                    </a:solidFill>
                    <a:latin typeface="VAGRundschriftD" panose="00000500000000000000" charset="0"/>
                    <a:ea typeface="ＭＳ Ｐゴシック" pitchFamily="-1" charset="-128"/>
                  </a:rPr>
                  <a:t>-Logic</a:t>
                </a:r>
                <a:endParaRPr lang="en-US" altLang="en-US" sz="2400">
                  <a:solidFill>
                    <a:prstClr val="white"/>
                  </a:solidFill>
                  <a:ea typeface="ＭＳ Ｐゴシック" pitchFamily="-1" charset="-128"/>
                </a:endParaRPr>
              </a:p>
            </p:txBody>
          </p:sp>
          <p:sp>
            <p:nvSpPr>
              <p:cNvPr id="267" name="Rectangle 93">
                <a:extLst>
                  <a:ext uri="{FF2B5EF4-FFF2-40B4-BE49-F238E27FC236}">
                    <a16:creationId xmlns:a16="http://schemas.microsoft.com/office/drawing/2014/main" id="{D7C4A26F-D66F-4193-9BAA-1AE377BE3D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57" y="2522"/>
                <a:ext cx="51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4572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9144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371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18288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286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743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200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657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defTabSz="121917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1333">
                    <a:solidFill>
                      <a:srgbClr val="000000"/>
                    </a:solidFill>
                    <a:latin typeface="VAGRundschriftD" panose="00000500000000000000" charset="0"/>
                    <a:ea typeface="ＭＳ Ｐゴシック" pitchFamily="-1" charset="-128"/>
                  </a:rPr>
                  <a:t>U</a:t>
                </a:r>
                <a:endParaRPr lang="en-US" altLang="en-US" sz="2400">
                  <a:solidFill>
                    <a:prstClr val="white"/>
                  </a:solidFill>
                  <a:ea typeface="ＭＳ Ｐゴシック" pitchFamily="-1" charset="-128"/>
                </a:endParaRPr>
              </a:p>
            </p:txBody>
          </p:sp>
          <p:sp>
            <p:nvSpPr>
              <p:cNvPr id="268" name="Rectangle 94">
                <a:extLst>
                  <a:ext uri="{FF2B5EF4-FFF2-40B4-BE49-F238E27FC236}">
                    <a16:creationId xmlns:a16="http://schemas.microsoft.com/office/drawing/2014/main" id="{B7B54800-656F-4CD4-A25C-62206B0737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11" y="2522"/>
                <a:ext cx="88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4572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9144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371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18288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286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743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200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657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defTabSz="121917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1333">
                    <a:solidFill>
                      <a:srgbClr val="000000"/>
                    </a:solidFill>
                    <a:latin typeface="VAGRundschriftD" panose="00000500000000000000" charset="0"/>
                    <a:ea typeface="ＭＳ Ｐゴシック" pitchFamily="-1" charset="-128"/>
                  </a:rPr>
                  <a:t>nit</a:t>
                </a:r>
                <a:endParaRPr lang="en-US" altLang="en-US" sz="2400">
                  <a:solidFill>
                    <a:prstClr val="white"/>
                  </a:solidFill>
                  <a:ea typeface="ＭＳ Ｐゴシック" pitchFamily="-1" charset="-128"/>
                </a:endParaRPr>
              </a:p>
            </p:txBody>
          </p:sp>
          <p:sp>
            <p:nvSpPr>
              <p:cNvPr id="269" name="Rectangle 95">
                <a:extLst>
                  <a:ext uri="{FF2B5EF4-FFF2-40B4-BE49-F238E27FC236}">
                    <a16:creationId xmlns:a16="http://schemas.microsoft.com/office/drawing/2014/main" id="{A7EADCF7-99DF-452B-853F-D2E6F9ADE9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23" y="2522"/>
                <a:ext cx="24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4572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9144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371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18288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286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743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200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657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defTabSz="121917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1333">
                    <a:solidFill>
                      <a:srgbClr val="000000"/>
                    </a:solidFill>
                    <a:latin typeface="VAGRundschriftD" panose="00000500000000000000" charset="0"/>
                    <a:ea typeface="ＭＳ Ｐゴシック" pitchFamily="-1" charset="-128"/>
                  </a:rPr>
                  <a:t>(</a:t>
                </a:r>
                <a:endParaRPr lang="en-US" altLang="en-US" sz="2400">
                  <a:solidFill>
                    <a:prstClr val="white"/>
                  </a:solidFill>
                  <a:ea typeface="ＭＳ Ｐゴシック" pitchFamily="-1" charset="-128"/>
                </a:endParaRPr>
              </a:p>
            </p:txBody>
          </p:sp>
          <p:sp>
            <p:nvSpPr>
              <p:cNvPr id="270" name="Rectangle 96">
                <a:extLst>
                  <a:ext uri="{FF2B5EF4-FFF2-40B4-BE49-F238E27FC236}">
                    <a16:creationId xmlns:a16="http://schemas.microsoft.com/office/drawing/2014/main" id="{F2BD23D7-F189-4669-BB5F-CE39B4CBEC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47" y="2522"/>
                <a:ext cx="47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4572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9144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371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18288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286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743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200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657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defTabSz="121917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1333">
                    <a:solidFill>
                      <a:srgbClr val="000000"/>
                    </a:solidFill>
                    <a:latin typeface="VAGRundschriftD" panose="00000500000000000000" charset="0"/>
                    <a:ea typeface="ＭＳ Ｐゴシック" pitchFamily="-1" charset="-128"/>
                  </a:rPr>
                  <a:t>A</a:t>
                </a:r>
                <a:endParaRPr lang="en-US" altLang="en-US" sz="2400">
                  <a:solidFill>
                    <a:prstClr val="white"/>
                  </a:solidFill>
                  <a:ea typeface="ＭＳ Ｐゴシック" pitchFamily="-1" charset="-128"/>
                </a:endParaRPr>
              </a:p>
            </p:txBody>
          </p:sp>
          <p:sp>
            <p:nvSpPr>
              <p:cNvPr id="271" name="Rectangle 97">
                <a:extLst>
                  <a:ext uri="{FF2B5EF4-FFF2-40B4-BE49-F238E27FC236}">
                    <a16:creationId xmlns:a16="http://schemas.microsoft.com/office/drawing/2014/main" id="{0F7E08E5-584C-47AC-92DB-C2D4FBD059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95" y="2522"/>
                <a:ext cx="34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4572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9144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371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18288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286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743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200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657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defTabSz="121917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1333">
                    <a:solidFill>
                      <a:srgbClr val="000000"/>
                    </a:solidFill>
                    <a:latin typeface="VAGRundschriftD" panose="00000500000000000000" charset="0"/>
                    <a:ea typeface="ＭＳ Ｐゴシック" pitchFamily="-1" charset="-128"/>
                  </a:rPr>
                  <a:t>L</a:t>
                </a:r>
                <a:endParaRPr lang="en-US" altLang="en-US" sz="2400">
                  <a:solidFill>
                    <a:prstClr val="white"/>
                  </a:solidFill>
                  <a:ea typeface="ＭＳ Ｐゴシック" pitchFamily="-1" charset="-128"/>
                </a:endParaRPr>
              </a:p>
            </p:txBody>
          </p:sp>
          <p:sp>
            <p:nvSpPr>
              <p:cNvPr id="272" name="Rectangle 98">
                <a:extLst>
                  <a:ext uri="{FF2B5EF4-FFF2-40B4-BE49-F238E27FC236}">
                    <a16:creationId xmlns:a16="http://schemas.microsoft.com/office/drawing/2014/main" id="{A9F34B08-9AE0-4D99-A3C6-CE07514FC2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27" y="2522"/>
                <a:ext cx="76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4572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9144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371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18288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286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743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200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657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defTabSz="121917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1333">
                    <a:solidFill>
                      <a:srgbClr val="000000"/>
                    </a:solidFill>
                    <a:latin typeface="VAGRundschriftD" panose="00000500000000000000" charset="0"/>
                    <a:ea typeface="ＭＳ Ｐゴシック" pitchFamily="-1" charset="-128"/>
                  </a:rPr>
                  <a:t>U)</a:t>
                </a:r>
                <a:endParaRPr lang="en-US" altLang="en-US" sz="2400">
                  <a:solidFill>
                    <a:prstClr val="white"/>
                  </a:solidFill>
                  <a:ea typeface="ＭＳ Ｐゴシック" pitchFamily="-1" charset="-128"/>
                </a:endParaRPr>
              </a:p>
            </p:txBody>
          </p:sp>
          <p:sp>
            <p:nvSpPr>
              <p:cNvPr id="273" name="Rectangle 99">
                <a:extLst>
                  <a:ext uri="{FF2B5EF4-FFF2-40B4-BE49-F238E27FC236}">
                    <a16:creationId xmlns:a16="http://schemas.microsoft.com/office/drawing/2014/main" id="{D281C0EB-363B-46E7-9FCE-2079535C53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14" y="614"/>
                <a:ext cx="42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4572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9144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371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18288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286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743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200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657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defTabSz="121917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1333">
                    <a:solidFill>
                      <a:srgbClr val="000000"/>
                    </a:solidFill>
                    <a:latin typeface="VAGRundschriftD" panose="00000500000000000000" charset="0"/>
                    <a:ea typeface="ＭＳ Ｐゴシック" pitchFamily="-1" charset="-128"/>
                  </a:rPr>
                  <a:t>P</a:t>
                </a:r>
                <a:endParaRPr lang="en-US" altLang="en-US" sz="2400">
                  <a:solidFill>
                    <a:prstClr val="white"/>
                  </a:solidFill>
                  <a:ea typeface="ＭＳ Ｐゴシック" pitchFamily="-1" charset="-128"/>
                </a:endParaRPr>
              </a:p>
            </p:txBody>
          </p:sp>
          <p:sp>
            <p:nvSpPr>
              <p:cNvPr id="274" name="Rectangle 100">
                <a:extLst>
                  <a:ext uri="{FF2B5EF4-FFF2-40B4-BE49-F238E27FC236}">
                    <a16:creationId xmlns:a16="http://schemas.microsoft.com/office/drawing/2014/main" id="{23BBA49D-9036-4E94-BAC5-7704A6F6A5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58" y="614"/>
                <a:ext cx="28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4572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9144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371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18288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286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743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200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657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defTabSz="121917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1333">
                    <a:solidFill>
                      <a:srgbClr val="000000"/>
                    </a:solidFill>
                    <a:latin typeface="VAGRundschriftD" panose="00000500000000000000" charset="0"/>
                    <a:ea typeface="ＭＳ Ｐゴシック" pitchFamily="-1" charset="-128"/>
                  </a:rPr>
                  <a:t>r</a:t>
                </a:r>
                <a:endParaRPr lang="en-US" altLang="en-US" sz="2400">
                  <a:solidFill>
                    <a:prstClr val="white"/>
                  </a:solidFill>
                  <a:ea typeface="ＭＳ Ｐゴシック" pitchFamily="-1" charset="-128"/>
                </a:endParaRPr>
              </a:p>
            </p:txBody>
          </p:sp>
          <p:sp>
            <p:nvSpPr>
              <p:cNvPr id="275" name="Rectangle 101">
                <a:extLst>
                  <a:ext uri="{FF2B5EF4-FFF2-40B4-BE49-F238E27FC236}">
                    <a16:creationId xmlns:a16="http://schemas.microsoft.com/office/drawing/2014/main" id="{21899102-D15D-4345-BC70-8D026ADF5F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86" y="614"/>
                <a:ext cx="42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4572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9144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371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18288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286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743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200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657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defTabSz="121917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1333">
                    <a:solidFill>
                      <a:srgbClr val="000000"/>
                    </a:solidFill>
                    <a:latin typeface="VAGRundschriftD" panose="00000500000000000000" charset="0"/>
                    <a:ea typeface="ＭＳ Ｐゴシック" pitchFamily="-1" charset="-128"/>
                  </a:rPr>
                  <a:t>o</a:t>
                </a:r>
                <a:endParaRPr lang="en-US" altLang="en-US" sz="2400">
                  <a:solidFill>
                    <a:prstClr val="white"/>
                  </a:solidFill>
                  <a:ea typeface="ＭＳ Ｐゴシック" pitchFamily="-1" charset="-128"/>
                </a:endParaRPr>
              </a:p>
            </p:txBody>
          </p:sp>
          <p:sp>
            <p:nvSpPr>
              <p:cNvPr id="276" name="Rectangle 102">
                <a:extLst>
                  <a:ext uri="{FF2B5EF4-FFF2-40B4-BE49-F238E27FC236}">
                    <a16:creationId xmlns:a16="http://schemas.microsoft.com/office/drawing/2014/main" id="{BB8ED855-96D8-4BE0-B2DF-256711A1F4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28" y="614"/>
                <a:ext cx="34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4572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9144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371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18288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286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743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200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657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defTabSz="121917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1333">
                    <a:solidFill>
                      <a:srgbClr val="000000"/>
                    </a:solidFill>
                    <a:latin typeface="VAGRundschriftD" panose="00000500000000000000" charset="0"/>
                    <a:ea typeface="ＭＳ Ｐゴシック" pitchFamily="-1" charset="-128"/>
                  </a:rPr>
                  <a:t>c</a:t>
                </a:r>
                <a:endParaRPr lang="en-US" altLang="en-US" sz="2400">
                  <a:solidFill>
                    <a:prstClr val="white"/>
                  </a:solidFill>
                  <a:ea typeface="ＭＳ Ｐゴシック" pitchFamily="-1" charset="-128"/>
                </a:endParaRPr>
              </a:p>
            </p:txBody>
          </p:sp>
          <p:sp>
            <p:nvSpPr>
              <p:cNvPr id="277" name="Rectangle 103">
                <a:extLst>
                  <a:ext uri="{FF2B5EF4-FFF2-40B4-BE49-F238E27FC236}">
                    <a16:creationId xmlns:a16="http://schemas.microsoft.com/office/drawing/2014/main" id="{31D90E90-0ABE-41FF-A6C4-A228F723F8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62" y="614"/>
                <a:ext cx="40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4572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9144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371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18288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286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743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200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657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defTabSz="121917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1333">
                    <a:solidFill>
                      <a:srgbClr val="000000"/>
                    </a:solidFill>
                    <a:latin typeface="VAGRundschriftD" panose="00000500000000000000" charset="0"/>
                    <a:ea typeface="ＭＳ Ｐゴシック" pitchFamily="-1" charset="-128"/>
                  </a:rPr>
                  <a:t>e</a:t>
                </a:r>
                <a:endParaRPr lang="en-US" altLang="en-US" sz="2400">
                  <a:solidFill>
                    <a:prstClr val="white"/>
                  </a:solidFill>
                  <a:ea typeface="ＭＳ Ｐゴシック" pitchFamily="-1" charset="-128"/>
                </a:endParaRPr>
              </a:p>
            </p:txBody>
          </p:sp>
          <p:sp>
            <p:nvSpPr>
              <p:cNvPr id="278" name="Rectangle 104">
                <a:extLst>
                  <a:ext uri="{FF2B5EF4-FFF2-40B4-BE49-F238E27FC236}">
                    <a16:creationId xmlns:a16="http://schemas.microsoft.com/office/drawing/2014/main" id="{79548C56-00CE-433E-A666-597E135AD1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04" y="614"/>
                <a:ext cx="32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4572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9144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371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18288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286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743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200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657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defTabSz="121917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1333">
                    <a:solidFill>
                      <a:srgbClr val="000000"/>
                    </a:solidFill>
                    <a:latin typeface="VAGRundschriftD" panose="00000500000000000000" charset="0"/>
                    <a:ea typeface="ＭＳ Ｐゴシック" pitchFamily="-1" charset="-128"/>
                  </a:rPr>
                  <a:t>s</a:t>
                </a:r>
                <a:endParaRPr lang="en-US" altLang="en-US" sz="2400">
                  <a:solidFill>
                    <a:prstClr val="white"/>
                  </a:solidFill>
                  <a:ea typeface="ＭＳ Ｐゴシック" pitchFamily="-1" charset="-128"/>
                </a:endParaRPr>
              </a:p>
            </p:txBody>
          </p:sp>
          <p:sp>
            <p:nvSpPr>
              <p:cNvPr id="279" name="Rectangle 105">
                <a:extLst>
                  <a:ext uri="{FF2B5EF4-FFF2-40B4-BE49-F238E27FC236}">
                    <a16:creationId xmlns:a16="http://schemas.microsoft.com/office/drawing/2014/main" id="{F4D45693-37DE-426D-8482-E92FFFC063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39" y="614"/>
                <a:ext cx="102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4572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9144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371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18288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286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743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200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657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defTabSz="121917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1333">
                    <a:solidFill>
                      <a:srgbClr val="000000"/>
                    </a:solidFill>
                    <a:latin typeface="VAGRundschriftD" panose="00000500000000000000" charset="0"/>
                    <a:ea typeface="ＭＳ Ｐゴシック" pitchFamily="-1" charset="-128"/>
                  </a:rPr>
                  <a:t>sor</a:t>
                </a:r>
                <a:endParaRPr lang="en-US" altLang="en-US" sz="2400">
                  <a:solidFill>
                    <a:prstClr val="white"/>
                  </a:solidFill>
                  <a:ea typeface="ＭＳ Ｐゴシック" pitchFamily="-1" charset="-128"/>
                </a:endParaRPr>
              </a:p>
            </p:txBody>
          </p:sp>
          <p:sp>
            <p:nvSpPr>
              <p:cNvPr id="280" name="Rectangle 106">
                <a:extLst>
                  <a:ext uri="{FF2B5EF4-FFF2-40B4-BE49-F238E27FC236}">
                    <a16:creationId xmlns:a16="http://schemas.microsoft.com/office/drawing/2014/main" id="{2F1C1CAD-DD4D-4BDF-A7FD-1F5977C390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01" y="779"/>
                <a:ext cx="288" cy="72"/>
              </a:xfrm>
              <a:prstGeom prst="rect">
                <a:avLst/>
              </a:prstGeom>
              <a:solidFill>
                <a:srgbClr val="DDD5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121917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30499">
                  <a:solidFill>
                    <a:srgbClr val="9ACD4C"/>
                  </a:solidFill>
                  <a:latin typeface="Helvetica" pitchFamily="-1" charset="0"/>
                  <a:ea typeface="ＭＳ Ｐゴシック" pitchFamily="-1" charset="-128"/>
                </a:endParaRPr>
              </a:p>
            </p:txBody>
          </p:sp>
          <p:sp>
            <p:nvSpPr>
              <p:cNvPr id="281" name="Freeform 107">
                <a:extLst>
                  <a:ext uri="{FF2B5EF4-FFF2-40B4-BE49-F238E27FC236}">
                    <a16:creationId xmlns:a16="http://schemas.microsoft.com/office/drawing/2014/main" id="{12BF5A06-8579-4BF9-AD42-01DAF2D379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95" y="773"/>
                <a:ext cx="300" cy="84"/>
              </a:xfrm>
              <a:custGeom>
                <a:avLst/>
                <a:gdLst>
                  <a:gd name="T0" fmla="*/ 294 w 300"/>
                  <a:gd name="T1" fmla="*/ 78 h 84"/>
                  <a:gd name="T2" fmla="*/ 294 w 300"/>
                  <a:gd name="T3" fmla="*/ 72 h 84"/>
                  <a:gd name="T4" fmla="*/ 12 w 300"/>
                  <a:gd name="T5" fmla="*/ 72 h 84"/>
                  <a:gd name="T6" fmla="*/ 12 w 300"/>
                  <a:gd name="T7" fmla="*/ 12 h 84"/>
                  <a:gd name="T8" fmla="*/ 288 w 300"/>
                  <a:gd name="T9" fmla="*/ 12 h 84"/>
                  <a:gd name="T10" fmla="*/ 288 w 300"/>
                  <a:gd name="T11" fmla="*/ 78 h 84"/>
                  <a:gd name="T12" fmla="*/ 294 w 300"/>
                  <a:gd name="T13" fmla="*/ 78 h 84"/>
                  <a:gd name="T14" fmla="*/ 294 w 300"/>
                  <a:gd name="T15" fmla="*/ 72 h 84"/>
                  <a:gd name="T16" fmla="*/ 294 w 300"/>
                  <a:gd name="T17" fmla="*/ 78 h 84"/>
                  <a:gd name="T18" fmla="*/ 300 w 300"/>
                  <a:gd name="T19" fmla="*/ 78 h 84"/>
                  <a:gd name="T20" fmla="*/ 300 w 300"/>
                  <a:gd name="T21" fmla="*/ 0 h 84"/>
                  <a:gd name="T22" fmla="*/ 0 w 300"/>
                  <a:gd name="T23" fmla="*/ 0 h 84"/>
                  <a:gd name="T24" fmla="*/ 0 w 300"/>
                  <a:gd name="T25" fmla="*/ 84 h 84"/>
                  <a:gd name="T26" fmla="*/ 300 w 300"/>
                  <a:gd name="T27" fmla="*/ 84 h 84"/>
                  <a:gd name="T28" fmla="*/ 300 w 300"/>
                  <a:gd name="T29" fmla="*/ 78 h 84"/>
                  <a:gd name="T30" fmla="*/ 294 w 300"/>
                  <a:gd name="T31" fmla="*/ 78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00" h="84">
                    <a:moveTo>
                      <a:pt x="294" y="78"/>
                    </a:moveTo>
                    <a:lnTo>
                      <a:pt x="294" y="72"/>
                    </a:lnTo>
                    <a:lnTo>
                      <a:pt x="12" y="72"/>
                    </a:lnTo>
                    <a:lnTo>
                      <a:pt x="12" y="12"/>
                    </a:lnTo>
                    <a:lnTo>
                      <a:pt x="288" y="12"/>
                    </a:lnTo>
                    <a:lnTo>
                      <a:pt x="288" y="78"/>
                    </a:lnTo>
                    <a:lnTo>
                      <a:pt x="294" y="78"/>
                    </a:lnTo>
                    <a:lnTo>
                      <a:pt x="294" y="72"/>
                    </a:lnTo>
                    <a:lnTo>
                      <a:pt x="294" y="78"/>
                    </a:lnTo>
                    <a:lnTo>
                      <a:pt x="300" y="78"/>
                    </a:lnTo>
                    <a:lnTo>
                      <a:pt x="300" y="0"/>
                    </a:lnTo>
                    <a:lnTo>
                      <a:pt x="0" y="0"/>
                    </a:lnTo>
                    <a:lnTo>
                      <a:pt x="0" y="84"/>
                    </a:lnTo>
                    <a:lnTo>
                      <a:pt x="300" y="84"/>
                    </a:lnTo>
                    <a:lnTo>
                      <a:pt x="300" y="78"/>
                    </a:lnTo>
                    <a:lnTo>
                      <a:pt x="294" y="7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121917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30499">
                  <a:solidFill>
                    <a:srgbClr val="9ACD4C"/>
                  </a:solidFill>
                  <a:latin typeface="Helvetica" pitchFamily="-1" charset="0"/>
                  <a:ea typeface="ＭＳ Ｐゴシック" pitchFamily="-1" charset="-128"/>
                </a:endParaRPr>
              </a:p>
            </p:txBody>
          </p:sp>
          <p:sp>
            <p:nvSpPr>
              <p:cNvPr id="282" name="Rectangle 108">
                <a:extLst>
                  <a:ext uri="{FF2B5EF4-FFF2-40B4-BE49-F238E27FC236}">
                    <a16:creationId xmlns:a16="http://schemas.microsoft.com/office/drawing/2014/main" id="{598B8EF0-722B-4122-AEA5-FFDBC118A9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89" y="779"/>
                <a:ext cx="289" cy="72"/>
              </a:xfrm>
              <a:prstGeom prst="rect">
                <a:avLst/>
              </a:prstGeom>
              <a:solidFill>
                <a:srgbClr val="DDD5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121917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30499">
                  <a:solidFill>
                    <a:srgbClr val="9ACD4C"/>
                  </a:solidFill>
                  <a:latin typeface="Helvetica" pitchFamily="-1" charset="0"/>
                  <a:ea typeface="ＭＳ Ｐゴシック" pitchFamily="-1" charset="-128"/>
                </a:endParaRPr>
              </a:p>
            </p:txBody>
          </p:sp>
          <p:sp>
            <p:nvSpPr>
              <p:cNvPr id="283" name="Freeform 109">
                <a:extLst>
                  <a:ext uri="{FF2B5EF4-FFF2-40B4-BE49-F238E27FC236}">
                    <a16:creationId xmlns:a16="http://schemas.microsoft.com/office/drawing/2014/main" id="{EE6A6384-96C4-497D-9388-3262E6CBE7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83" y="773"/>
                <a:ext cx="301" cy="84"/>
              </a:xfrm>
              <a:custGeom>
                <a:avLst/>
                <a:gdLst>
                  <a:gd name="T0" fmla="*/ 295 w 301"/>
                  <a:gd name="T1" fmla="*/ 78 h 84"/>
                  <a:gd name="T2" fmla="*/ 295 w 301"/>
                  <a:gd name="T3" fmla="*/ 72 h 84"/>
                  <a:gd name="T4" fmla="*/ 12 w 301"/>
                  <a:gd name="T5" fmla="*/ 72 h 84"/>
                  <a:gd name="T6" fmla="*/ 12 w 301"/>
                  <a:gd name="T7" fmla="*/ 12 h 84"/>
                  <a:gd name="T8" fmla="*/ 289 w 301"/>
                  <a:gd name="T9" fmla="*/ 12 h 84"/>
                  <a:gd name="T10" fmla="*/ 289 w 301"/>
                  <a:gd name="T11" fmla="*/ 78 h 84"/>
                  <a:gd name="T12" fmla="*/ 295 w 301"/>
                  <a:gd name="T13" fmla="*/ 78 h 84"/>
                  <a:gd name="T14" fmla="*/ 295 w 301"/>
                  <a:gd name="T15" fmla="*/ 72 h 84"/>
                  <a:gd name="T16" fmla="*/ 295 w 301"/>
                  <a:gd name="T17" fmla="*/ 78 h 84"/>
                  <a:gd name="T18" fmla="*/ 301 w 301"/>
                  <a:gd name="T19" fmla="*/ 78 h 84"/>
                  <a:gd name="T20" fmla="*/ 301 w 301"/>
                  <a:gd name="T21" fmla="*/ 0 h 84"/>
                  <a:gd name="T22" fmla="*/ 0 w 301"/>
                  <a:gd name="T23" fmla="*/ 0 h 84"/>
                  <a:gd name="T24" fmla="*/ 0 w 301"/>
                  <a:gd name="T25" fmla="*/ 84 h 84"/>
                  <a:gd name="T26" fmla="*/ 301 w 301"/>
                  <a:gd name="T27" fmla="*/ 84 h 84"/>
                  <a:gd name="T28" fmla="*/ 301 w 301"/>
                  <a:gd name="T29" fmla="*/ 78 h 84"/>
                  <a:gd name="T30" fmla="*/ 295 w 301"/>
                  <a:gd name="T31" fmla="*/ 78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01" h="84">
                    <a:moveTo>
                      <a:pt x="295" y="78"/>
                    </a:moveTo>
                    <a:lnTo>
                      <a:pt x="295" y="72"/>
                    </a:lnTo>
                    <a:lnTo>
                      <a:pt x="12" y="72"/>
                    </a:lnTo>
                    <a:lnTo>
                      <a:pt x="12" y="12"/>
                    </a:lnTo>
                    <a:lnTo>
                      <a:pt x="289" y="12"/>
                    </a:lnTo>
                    <a:lnTo>
                      <a:pt x="289" y="78"/>
                    </a:lnTo>
                    <a:lnTo>
                      <a:pt x="295" y="78"/>
                    </a:lnTo>
                    <a:lnTo>
                      <a:pt x="295" y="72"/>
                    </a:lnTo>
                    <a:lnTo>
                      <a:pt x="295" y="78"/>
                    </a:lnTo>
                    <a:lnTo>
                      <a:pt x="301" y="78"/>
                    </a:lnTo>
                    <a:lnTo>
                      <a:pt x="301" y="0"/>
                    </a:lnTo>
                    <a:lnTo>
                      <a:pt x="0" y="0"/>
                    </a:lnTo>
                    <a:lnTo>
                      <a:pt x="0" y="84"/>
                    </a:lnTo>
                    <a:lnTo>
                      <a:pt x="301" y="84"/>
                    </a:lnTo>
                    <a:lnTo>
                      <a:pt x="301" y="78"/>
                    </a:lnTo>
                    <a:lnTo>
                      <a:pt x="295" y="7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121917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30499">
                  <a:solidFill>
                    <a:srgbClr val="9ACD4C"/>
                  </a:solidFill>
                  <a:latin typeface="Helvetica" pitchFamily="-1" charset="0"/>
                  <a:ea typeface="ＭＳ Ｐゴシック" pitchFamily="-1" charset="-128"/>
                </a:endParaRPr>
              </a:p>
            </p:txBody>
          </p:sp>
          <p:sp>
            <p:nvSpPr>
              <p:cNvPr id="284" name="Rectangle 110">
                <a:extLst>
                  <a:ext uri="{FF2B5EF4-FFF2-40B4-BE49-F238E27FC236}">
                    <a16:creationId xmlns:a16="http://schemas.microsoft.com/office/drawing/2014/main" id="{C9B9CAE8-9CEC-45A6-89D4-680BD725A7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78" y="779"/>
                <a:ext cx="288" cy="72"/>
              </a:xfrm>
              <a:prstGeom prst="rect">
                <a:avLst/>
              </a:prstGeom>
              <a:solidFill>
                <a:srgbClr val="DDD5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121917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30499">
                  <a:solidFill>
                    <a:srgbClr val="9ACD4C"/>
                  </a:solidFill>
                  <a:latin typeface="Helvetica" pitchFamily="-1" charset="0"/>
                  <a:ea typeface="ＭＳ Ｐゴシック" pitchFamily="-1" charset="-128"/>
                </a:endParaRPr>
              </a:p>
            </p:txBody>
          </p:sp>
          <p:sp>
            <p:nvSpPr>
              <p:cNvPr id="285" name="Freeform 111">
                <a:extLst>
                  <a:ext uri="{FF2B5EF4-FFF2-40B4-BE49-F238E27FC236}">
                    <a16:creationId xmlns:a16="http://schemas.microsoft.com/office/drawing/2014/main" id="{263ED301-ACC3-42D0-B09E-67088360E8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72" y="773"/>
                <a:ext cx="300" cy="84"/>
              </a:xfrm>
              <a:custGeom>
                <a:avLst/>
                <a:gdLst>
                  <a:gd name="T0" fmla="*/ 294 w 300"/>
                  <a:gd name="T1" fmla="*/ 78 h 84"/>
                  <a:gd name="T2" fmla="*/ 294 w 300"/>
                  <a:gd name="T3" fmla="*/ 72 h 84"/>
                  <a:gd name="T4" fmla="*/ 12 w 300"/>
                  <a:gd name="T5" fmla="*/ 72 h 84"/>
                  <a:gd name="T6" fmla="*/ 12 w 300"/>
                  <a:gd name="T7" fmla="*/ 12 h 84"/>
                  <a:gd name="T8" fmla="*/ 288 w 300"/>
                  <a:gd name="T9" fmla="*/ 12 h 84"/>
                  <a:gd name="T10" fmla="*/ 288 w 300"/>
                  <a:gd name="T11" fmla="*/ 78 h 84"/>
                  <a:gd name="T12" fmla="*/ 294 w 300"/>
                  <a:gd name="T13" fmla="*/ 78 h 84"/>
                  <a:gd name="T14" fmla="*/ 294 w 300"/>
                  <a:gd name="T15" fmla="*/ 72 h 84"/>
                  <a:gd name="T16" fmla="*/ 294 w 300"/>
                  <a:gd name="T17" fmla="*/ 78 h 84"/>
                  <a:gd name="T18" fmla="*/ 300 w 300"/>
                  <a:gd name="T19" fmla="*/ 78 h 84"/>
                  <a:gd name="T20" fmla="*/ 300 w 300"/>
                  <a:gd name="T21" fmla="*/ 0 h 84"/>
                  <a:gd name="T22" fmla="*/ 0 w 300"/>
                  <a:gd name="T23" fmla="*/ 0 h 84"/>
                  <a:gd name="T24" fmla="*/ 0 w 300"/>
                  <a:gd name="T25" fmla="*/ 84 h 84"/>
                  <a:gd name="T26" fmla="*/ 300 w 300"/>
                  <a:gd name="T27" fmla="*/ 84 h 84"/>
                  <a:gd name="T28" fmla="*/ 300 w 300"/>
                  <a:gd name="T29" fmla="*/ 78 h 84"/>
                  <a:gd name="T30" fmla="*/ 294 w 300"/>
                  <a:gd name="T31" fmla="*/ 78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00" h="84">
                    <a:moveTo>
                      <a:pt x="294" y="78"/>
                    </a:moveTo>
                    <a:lnTo>
                      <a:pt x="294" y="72"/>
                    </a:lnTo>
                    <a:lnTo>
                      <a:pt x="12" y="72"/>
                    </a:lnTo>
                    <a:lnTo>
                      <a:pt x="12" y="12"/>
                    </a:lnTo>
                    <a:lnTo>
                      <a:pt x="288" y="12"/>
                    </a:lnTo>
                    <a:lnTo>
                      <a:pt x="288" y="78"/>
                    </a:lnTo>
                    <a:lnTo>
                      <a:pt x="294" y="78"/>
                    </a:lnTo>
                    <a:lnTo>
                      <a:pt x="294" y="72"/>
                    </a:lnTo>
                    <a:lnTo>
                      <a:pt x="294" y="78"/>
                    </a:lnTo>
                    <a:lnTo>
                      <a:pt x="300" y="78"/>
                    </a:lnTo>
                    <a:lnTo>
                      <a:pt x="300" y="0"/>
                    </a:lnTo>
                    <a:lnTo>
                      <a:pt x="0" y="0"/>
                    </a:lnTo>
                    <a:lnTo>
                      <a:pt x="0" y="84"/>
                    </a:lnTo>
                    <a:lnTo>
                      <a:pt x="300" y="84"/>
                    </a:lnTo>
                    <a:lnTo>
                      <a:pt x="300" y="78"/>
                    </a:lnTo>
                    <a:lnTo>
                      <a:pt x="294" y="7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121917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30499">
                  <a:solidFill>
                    <a:srgbClr val="9ACD4C"/>
                  </a:solidFill>
                  <a:latin typeface="Helvetica" pitchFamily="-1" charset="0"/>
                  <a:ea typeface="ＭＳ Ｐゴシック" pitchFamily="-1" charset="-128"/>
                </a:endParaRPr>
              </a:p>
            </p:txBody>
          </p:sp>
          <p:sp>
            <p:nvSpPr>
              <p:cNvPr id="286" name="Rectangle 112">
                <a:extLst>
                  <a:ext uri="{FF2B5EF4-FFF2-40B4-BE49-F238E27FC236}">
                    <a16:creationId xmlns:a16="http://schemas.microsoft.com/office/drawing/2014/main" id="{20FD93D0-5C71-4189-A16D-638EB00C5D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66" y="779"/>
                <a:ext cx="289" cy="72"/>
              </a:xfrm>
              <a:prstGeom prst="rect">
                <a:avLst/>
              </a:prstGeom>
              <a:solidFill>
                <a:srgbClr val="DDD5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121917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30499">
                  <a:solidFill>
                    <a:srgbClr val="9ACD4C"/>
                  </a:solidFill>
                  <a:latin typeface="Helvetica" pitchFamily="-1" charset="0"/>
                  <a:ea typeface="ＭＳ Ｐゴシック" pitchFamily="-1" charset="-128"/>
                </a:endParaRPr>
              </a:p>
            </p:txBody>
          </p:sp>
          <p:sp>
            <p:nvSpPr>
              <p:cNvPr id="287" name="Freeform 113">
                <a:extLst>
                  <a:ext uri="{FF2B5EF4-FFF2-40B4-BE49-F238E27FC236}">
                    <a16:creationId xmlns:a16="http://schemas.microsoft.com/office/drawing/2014/main" id="{F3A125FD-17A7-4D90-9D93-E58542AB22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60" y="773"/>
                <a:ext cx="301" cy="84"/>
              </a:xfrm>
              <a:custGeom>
                <a:avLst/>
                <a:gdLst>
                  <a:gd name="T0" fmla="*/ 295 w 301"/>
                  <a:gd name="T1" fmla="*/ 78 h 84"/>
                  <a:gd name="T2" fmla="*/ 295 w 301"/>
                  <a:gd name="T3" fmla="*/ 72 h 84"/>
                  <a:gd name="T4" fmla="*/ 12 w 301"/>
                  <a:gd name="T5" fmla="*/ 72 h 84"/>
                  <a:gd name="T6" fmla="*/ 12 w 301"/>
                  <a:gd name="T7" fmla="*/ 12 h 84"/>
                  <a:gd name="T8" fmla="*/ 289 w 301"/>
                  <a:gd name="T9" fmla="*/ 12 h 84"/>
                  <a:gd name="T10" fmla="*/ 289 w 301"/>
                  <a:gd name="T11" fmla="*/ 78 h 84"/>
                  <a:gd name="T12" fmla="*/ 295 w 301"/>
                  <a:gd name="T13" fmla="*/ 78 h 84"/>
                  <a:gd name="T14" fmla="*/ 295 w 301"/>
                  <a:gd name="T15" fmla="*/ 72 h 84"/>
                  <a:gd name="T16" fmla="*/ 295 w 301"/>
                  <a:gd name="T17" fmla="*/ 78 h 84"/>
                  <a:gd name="T18" fmla="*/ 301 w 301"/>
                  <a:gd name="T19" fmla="*/ 78 h 84"/>
                  <a:gd name="T20" fmla="*/ 301 w 301"/>
                  <a:gd name="T21" fmla="*/ 0 h 84"/>
                  <a:gd name="T22" fmla="*/ 0 w 301"/>
                  <a:gd name="T23" fmla="*/ 0 h 84"/>
                  <a:gd name="T24" fmla="*/ 0 w 301"/>
                  <a:gd name="T25" fmla="*/ 84 h 84"/>
                  <a:gd name="T26" fmla="*/ 301 w 301"/>
                  <a:gd name="T27" fmla="*/ 84 h 84"/>
                  <a:gd name="T28" fmla="*/ 301 w 301"/>
                  <a:gd name="T29" fmla="*/ 78 h 84"/>
                  <a:gd name="T30" fmla="*/ 295 w 301"/>
                  <a:gd name="T31" fmla="*/ 78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01" h="84">
                    <a:moveTo>
                      <a:pt x="295" y="78"/>
                    </a:moveTo>
                    <a:lnTo>
                      <a:pt x="295" y="72"/>
                    </a:lnTo>
                    <a:lnTo>
                      <a:pt x="12" y="72"/>
                    </a:lnTo>
                    <a:lnTo>
                      <a:pt x="12" y="12"/>
                    </a:lnTo>
                    <a:lnTo>
                      <a:pt x="289" y="12"/>
                    </a:lnTo>
                    <a:lnTo>
                      <a:pt x="289" y="78"/>
                    </a:lnTo>
                    <a:lnTo>
                      <a:pt x="295" y="78"/>
                    </a:lnTo>
                    <a:lnTo>
                      <a:pt x="295" y="72"/>
                    </a:lnTo>
                    <a:lnTo>
                      <a:pt x="295" y="78"/>
                    </a:lnTo>
                    <a:lnTo>
                      <a:pt x="301" y="78"/>
                    </a:lnTo>
                    <a:lnTo>
                      <a:pt x="301" y="0"/>
                    </a:lnTo>
                    <a:lnTo>
                      <a:pt x="0" y="0"/>
                    </a:lnTo>
                    <a:lnTo>
                      <a:pt x="0" y="84"/>
                    </a:lnTo>
                    <a:lnTo>
                      <a:pt x="301" y="84"/>
                    </a:lnTo>
                    <a:lnTo>
                      <a:pt x="301" y="78"/>
                    </a:lnTo>
                    <a:lnTo>
                      <a:pt x="295" y="7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121917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30499">
                  <a:solidFill>
                    <a:srgbClr val="9ACD4C"/>
                  </a:solidFill>
                  <a:latin typeface="Helvetica" pitchFamily="-1" charset="0"/>
                  <a:ea typeface="ＭＳ Ｐゴシック" pitchFamily="-1" charset="-128"/>
                </a:endParaRPr>
              </a:p>
            </p:txBody>
          </p:sp>
          <p:sp>
            <p:nvSpPr>
              <p:cNvPr id="288" name="Rectangle 114">
                <a:extLst>
                  <a:ext uri="{FF2B5EF4-FFF2-40B4-BE49-F238E27FC236}">
                    <a16:creationId xmlns:a16="http://schemas.microsoft.com/office/drawing/2014/main" id="{FB47FDF8-FA0B-45C8-B26C-2769919B17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01" y="851"/>
                <a:ext cx="288" cy="72"/>
              </a:xfrm>
              <a:prstGeom prst="rect">
                <a:avLst/>
              </a:prstGeom>
              <a:solidFill>
                <a:srgbClr val="DDD5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121917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30499">
                  <a:solidFill>
                    <a:srgbClr val="9ACD4C"/>
                  </a:solidFill>
                  <a:latin typeface="Helvetica" pitchFamily="-1" charset="0"/>
                  <a:ea typeface="ＭＳ Ｐゴシック" pitchFamily="-1" charset="-128"/>
                </a:endParaRPr>
              </a:p>
            </p:txBody>
          </p:sp>
          <p:sp>
            <p:nvSpPr>
              <p:cNvPr id="289" name="Freeform 115">
                <a:extLst>
                  <a:ext uri="{FF2B5EF4-FFF2-40B4-BE49-F238E27FC236}">
                    <a16:creationId xmlns:a16="http://schemas.microsoft.com/office/drawing/2014/main" id="{65D69CB3-5F52-40E2-BC75-40CD198F3A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95" y="845"/>
                <a:ext cx="300" cy="84"/>
              </a:xfrm>
              <a:custGeom>
                <a:avLst/>
                <a:gdLst>
                  <a:gd name="T0" fmla="*/ 294 w 300"/>
                  <a:gd name="T1" fmla="*/ 78 h 84"/>
                  <a:gd name="T2" fmla="*/ 294 w 300"/>
                  <a:gd name="T3" fmla="*/ 72 h 84"/>
                  <a:gd name="T4" fmla="*/ 12 w 300"/>
                  <a:gd name="T5" fmla="*/ 72 h 84"/>
                  <a:gd name="T6" fmla="*/ 12 w 300"/>
                  <a:gd name="T7" fmla="*/ 12 h 84"/>
                  <a:gd name="T8" fmla="*/ 288 w 300"/>
                  <a:gd name="T9" fmla="*/ 12 h 84"/>
                  <a:gd name="T10" fmla="*/ 288 w 300"/>
                  <a:gd name="T11" fmla="*/ 78 h 84"/>
                  <a:gd name="T12" fmla="*/ 294 w 300"/>
                  <a:gd name="T13" fmla="*/ 78 h 84"/>
                  <a:gd name="T14" fmla="*/ 294 w 300"/>
                  <a:gd name="T15" fmla="*/ 72 h 84"/>
                  <a:gd name="T16" fmla="*/ 294 w 300"/>
                  <a:gd name="T17" fmla="*/ 78 h 84"/>
                  <a:gd name="T18" fmla="*/ 300 w 300"/>
                  <a:gd name="T19" fmla="*/ 78 h 84"/>
                  <a:gd name="T20" fmla="*/ 300 w 300"/>
                  <a:gd name="T21" fmla="*/ 0 h 84"/>
                  <a:gd name="T22" fmla="*/ 0 w 300"/>
                  <a:gd name="T23" fmla="*/ 0 h 84"/>
                  <a:gd name="T24" fmla="*/ 0 w 300"/>
                  <a:gd name="T25" fmla="*/ 84 h 84"/>
                  <a:gd name="T26" fmla="*/ 300 w 300"/>
                  <a:gd name="T27" fmla="*/ 84 h 84"/>
                  <a:gd name="T28" fmla="*/ 300 w 300"/>
                  <a:gd name="T29" fmla="*/ 78 h 84"/>
                  <a:gd name="T30" fmla="*/ 294 w 300"/>
                  <a:gd name="T31" fmla="*/ 78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00" h="84">
                    <a:moveTo>
                      <a:pt x="294" y="78"/>
                    </a:moveTo>
                    <a:lnTo>
                      <a:pt x="294" y="72"/>
                    </a:lnTo>
                    <a:lnTo>
                      <a:pt x="12" y="72"/>
                    </a:lnTo>
                    <a:lnTo>
                      <a:pt x="12" y="12"/>
                    </a:lnTo>
                    <a:lnTo>
                      <a:pt x="288" y="12"/>
                    </a:lnTo>
                    <a:lnTo>
                      <a:pt x="288" y="78"/>
                    </a:lnTo>
                    <a:lnTo>
                      <a:pt x="294" y="78"/>
                    </a:lnTo>
                    <a:lnTo>
                      <a:pt x="294" y="72"/>
                    </a:lnTo>
                    <a:lnTo>
                      <a:pt x="294" y="78"/>
                    </a:lnTo>
                    <a:lnTo>
                      <a:pt x="300" y="78"/>
                    </a:lnTo>
                    <a:lnTo>
                      <a:pt x="300" y="0"/>
                    </a:lnTo>
                    <a:lnTo>
                      <a:pt x="0" y="0"/>
                    </a:lnTo>
                    <a:lnTo>
                      <a:pt x="0" y="84"/>
                    </a:lnTo>
                    <a:lnTo>
                      <a:pt x="300" y="84"/>
                    </a:lnTo>
                    <a:lnTo>
                      <a:pt x="300" y="78"/>
                    </a:lnTo>
                    <a:lnTo>
                      <a:pt x="294" y="7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121917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30499">
                  <a:solidFill>
                    <a:srgbClr val="9ACD4C"/>
                  </a:solidFill>
                  <a:latin typeface="Helvetica" pitchFamily="-1" charset="0"/>
                  <a:ea typeface="ＭＳ Ｐゴシック" pitchFamily="-1" charset="-128"/>
                </a:endParaRPr>
              </a:p>
            </p:txBody>
          </p:sp>
          <p:sp>
            <p:nvSpPr>
              <p:cNvPr id="290" name="Rectangle 116">
                <a:extLst>
                  <a:ext uri="{FF2B5EF4-FFF2-40B4-BE49-F238E27FC236}">
                    <a16:creationId xmlns:a16="http://schemas.microsoft.com/office/drawing/2014/main" id="{FE467D2E-4313-4FF5-A13E-E40CD5A9A6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89" y="851"/>
                <a:ext cx="289" cy="72"/>
              </a:xfrm>
              <a:prstGeom prst="rect">
                <a:avLst/>
              </a:prstGeom>
              <a:solidFill>
                <a:srgbClr val="DDD5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121917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30499">
                  <a:solidFill>
                    <a:srgbClr val="9ACD4C"/>
                  </a:solidFill>
                  <a:latin typeface="Helvetica" pitchFamily="-1" charset="0"/>
                  <a:ea typeface="ＭＳ Ｐゴシック" pitchFamily="-1" charset="-128"/>
                </a:endParaRPr>
              </a:p>
            </p:txBody>
          </p:sp>
          <p:sp>
            <p:nvSpPr>
              <p:cNvPr id="291" name="Freeform 117">
                <a:extLst>
                  <a:ext uri="{FF2B5EF4-FFF2-40B4-BE49-F238E27FC236}">
                    <a16:creationId xmlns:a16="http://schemas.microsoft.com/office/drawing/2014/main" id="{5982E78E-1304-49FA-B1AD-212DD456BA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83" y="845"/>
                <a:ext cx="301" cy="84"/>
              </a:xfrm>
              <a:custGeom>
                <a:avLst/>
                <a:gdLst>
                  <a:gd name="T0" fmla="*/ 295 w 301"/>
                  <a:gd name="T1" fmla="*/ 78 h 84"/>
                  <a:gd name="T2" fmla="*/ 295 w 301"/>
                  <a:gd name="T3" fmla="*/ 72 h 84"/>
                  <a:gd name="T4" fmla="*/ 12 w 301"/>
                  <a:gd name="T5" fmla="*/ 72 h 84"/>
                  <a:gd name="T6" fmla="*/ 12 w 301"/>
                  <a:gd name="T7" fmla="*/ 12 h 84"/>
                  <a:gd name="T8" fmla="*/ 289 w 301"/>
                  <a:gd name="T9" fmla="*/ 12 h 84"/>
                  <a:gd name="T10" fmla="*/ 289 w 301"/>
                  <a:gd name="T11" fmla="*/ 78 h 84"/>
                  <a:gd name="T12" fmla="*/ 295 w 301"/>
                  <a:gd name="T13" fmla="*/ 78 h 84"/>
                  <a:gd name="T14" fmla="*/ 295 w 301"/>
                  <a:gd name="T15" fmla="*/ 72 h 84"/>
                  <a:gd name="T16" fmla="*/ 295 w 301"/>
                  <a:gd name="T17" fmla="*/ 78 h 84"/>
                  <a:gd name="T18" fmla="*/ 301 w 301"/>
                  <a:gd name="T19" fmla="*/ 78 h 84"/>
                  <a:gd name="T20" fmla="*/ 301 w 301"/>
                  <a:gd name="T21" fmla="*/ 0 h 84"/>
                  <a:gd name="T22" fmla="*/ 0 w 301"/>
                  <a:gd name="T23" fmla="*/ 0 h 84"/>
                  <a:gd name="T24" fmla="*/ 0 w 301"/>
                  <a:gd name="T25" fmla="*/ 84 h 84"/>
                  <a:gd name="T26" fmla="*/ 301 w 301"/>
                  <a:gd name="T27" fmla="*/ 84 h 84"/>
                  <a:gd name="T28" fmla="*/ 301 w 301"/>
                  <a:gd name="T29" fmla="*/ 78 h 84"/>
                  <a:gd name="T30" fmla="*/ 295 w 301"/>
                  <a:gd name="T31" fmla="*/ 78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01" h="84">
                    <a:moveTo>
                      <a:pt x="295" y="78"/>
                    </a:moveTo>
                    <a:lnTo>
                      <a:pt x="295" y="72"/>
                    </a:lnTo>
                    <a:lnTo>
                      <a:pt x="12" y="72"/>
                    </a:lnTo>
                    <a:lnTo>
                      <a:pt x="12" y="12"/>
                    </a:lnTo>
                    <a:lnTo>
                      <a:pt x="289" y="12"/>
                    </a:lnTo>
                    <a:lnTo>
                      <a:pt x="289" y="78"/>
                    </a:lnTo>
                    <a:lnTo>
                      <a:pt x="295" y="78"/>
                    </a:lnTo>
                    <a:lnTo>
                      <a:pt x="295" y="72"/>
                    </a:lnTo>
                    <a:lnTo>
                      <a:pt x="295" y="78"/>
                    </a:lnTo>
                    <a:lnTo>
                      <a:pt x="301" y="78"/>
                    </a:lnTo>
                    <a:lnTo>
                      <a:pt x="301" y="0"/>
                    </a:lnTo>
                    <a:lnTo>
                      <a:pt x="0" y="0"/>
                    </a:lnTo>
                    <a:lnTo>
                      <a:pt x="0" y="84"/>
                    </a:lnTo>
                    <a:lnTo>
                      <a:pt x="301" y="84"/>
                    </a:lnTo>
                    <a:lnTo>
                      <a:pt x="301" y="78"/>
                    </a:lnTo>
                    <a:lnTo>
                      <a:pt x="295" y="7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121917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30499">
                  <a:solidFill>
                    <a:srgbClr val="9ACD4C"/>
                  </a:solidFill>
                  <a:latin typeface="Helvetica" pitchFamily="-1" charset="0"/>
                  <a:ea typeface="ＭＳ Ｐゴシック" pitchFamily="-1" charset="-128"/>
                </a:endParaRPr>
              </a:p>
            </p:txBody>
          </p:sp>
          <p:sp>
            <p:nvSpPr>
              <p:cNvPr id="292" name="Rectangle 118">
                <a:extLst>
                  <a:ext uri="{FF2B5EF4-FFF2-40B4-BE49-F238E27FC236}">
                    <a16:creationId xmlns:a16="http://schemas.microsoft.com/office/drawing/2014/main" id="{54621D73-5271-417D-A7CF-1D331AE582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78" y="851"/>
                <a:ext cx="288" cy="72"/>
              </a:xfrm>
              <a:prstGeom prst="rect">
                <a:avLst/>
              </a:prstGeom>
              <a:solidFill>
                <a:srgbClr val="DDD5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121917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30499">
                  <a:solidFill>
                    <a:srgbClr val="9ACD4C"/>
                  </a:solidFill>
                  <a:latin typeface="Helvetica" pitchFamily="-1" charset="0"/>
                  <a:ea typeface="ＭＳ Ｐゴシック" pitchFamily="-1" charset="-128"/>
                </a:endParaRPr>
              </a:p>
            </p:txBody>
          </p:sp>
          <p:sp>
            <p:nvSpPr>
              <p:cNvPr id="293" name="Freeform 119">
                <a:extLst>
                  <a:ext uri="{FF2B5EF4-FFF2-40B4-BE49-F238E27FC236}">
                    <a16:creationId xmlns:a16="http://schemas.microsoft.com/office/drawing/2014/main" id="{215497AE-5DFE-49F1-A162-AEDD8B639F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72" y="845"/>
                <a:ext cx="300" cy="84"/>
              </a:xfrm>
              <a:custGeom>
                <a:avLst/>
                <a:gdLst>
                  <a:gd name="T0" fmla="*/ 294 w 300"/>
                  <a:gd name="T1" fmla="*/ 78 h 84"/>
                  <a:gd name="T2" fmla="*/ 294 w 300"/>
                  <a:gd name="T3" fmla="*/ 72 h 84"/>
                  <a:gd name="T4" fmla="*/ 12 w 300"/>
                  <a:gd name="T5" fmla="*/ 72 h 84"/>
                  <a:gd name="T6" fmla="*/ 12 w 300"/>
                  <a:gd name="T7" fmla="*/ 12 h 84"/>
                  <a:gd name="T8" fmla="*/ 288 w 300"/>
                  <a:gd name="T9" fmla="*/ 12 h 84"/>
                  <a:gd name="T10" fmla="*/ 288 w 300"/>
                  <a:gd name="T11" fmla="*/ 78 h 84"/>
                  <a:gd name="T12" fmla="*/ 294 w 300"/>
                  <a:gd name="T13" fmla="*/ 78 h 84"/>
                  <a:gd name="T14" fmla="*/ 294 w 300"/>
                  <a:gd name="T15" fmla="*/ 72 h 84"/>
                  <a:gd name="T16" fmla="*/ 294 w 300"/>
                  <a:gd name="T17" fmla="*/ 78 h 84"/>
                  <a:gd name="T18" fmla="*/ 300 w 300"/>
                  <a:gd name="T19" fmla="*/ 78 h 84"/>
                  <a:gd name="T20" fmla="*/ 300 w 300"/>
                  <a:gd name="T21" fmla="*/ 0 h 84"/>
                  <a:gd name="T22" fmla="*/ 0 w 300"/>
                  <a:gd name="T23" fmla="*/ 0 h 84"/>
                  <a:gd name="T24" fmla="*/ 0 w 300"/>
                  <a:gd name="T25" fmla="*/ 84 h 84"/>
                  <a:gd name="T26" fmla="*/ 300 w 300"/>
                  <a:gd name="T27" fmla="*/ 84 h 84"/>
                  <a:gd name="T28" fmla="*/ 300 w 300"/>
                  <a:gd name="T29" fmla="*/ 78 h 84"/>
                  <a:gd name="T30" fmla="*/ 294 w 300"/>
                  <a:gd name="T31" fmla="*/ 78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00" h="84">
                    <a:moveTo>
                      <a:pt x="294" y="78"/>
                    </a:moveTo>
                    <a:lnTo>
                      <a:pt x="294" y="72"/>
                    </a:lnTo>
                    <a:lnTo>
                      <a:pt x="12" y="72"/>
                    </a:lnTo>
                    <a:lnTo>
                      <a:pt x="12" y="12"/>
                    </a:lnTo>
                    <a:lnTo>
                      <a:pt x="288" y="12"/>
                    </a:lnTo>
                    <a:lnTo>
                      <a:pt x="288" y="78"/>
                    </a:lnTo>
                    <a:lnTo>
                      <a:pt x="294" y="78"/>
                    </a:lnTo>
                    <a:lnTo>
                      <a:pt x="294" y="72"/>
                    </a:lnTo>
                    <a:lnTo>
                      <a:pt x="294" y="78"/>
                    </a:lnTo>
                    <a:lnTo>
                      <a:pt x="300" y="78"/>
                    </a:lnTo>
                    <a:lnTo>
                      <a:pt x="300" y="0"/>
                    </a:lnTo>
                    <a:lnTo>
                      <a:pt x="0" y="0"/>
                    </a:lnTo>
                    <a:lnTo>
                      <a:pt x="0" y="84"/>
                    </a:lnTo>
                    <a:lnTo>
                      <a:pt x="300" y="84"/>
                    </a:lnTo>
                    <a:lnTo>
                      <a:pt x="300" y="78"/>
                    </a:lnTo>
                    <a:lnTo>
                      <a:pt x="294" y="7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121917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30499">
                  <a:solidFill>
                    <a:srgbClr val="9ACD4C"/>
                  </a:solidFill>
                  <a:latin typeface="Helvetica" pitchFamily="-1" charset="0"/>
                  <a:ea typeface="ＭＳ Ｐゴシック" pitchFamily="-1" charset="-128"/>
                </a:endParaRPr>
              </a:p>
            </p:txBody>
          </p:sp>
          <p:sp>
            <p:nvSpPr>
              <p:cNvPr id="294" name="Rectangle 120">
                <a:extLst>
                  <a:ext uri="{FF2B5EF4-FFF2-40B4-BE49-F238E27FC236}">
                    <a16:creationId xmlns:a16="http://schemas.microsoft.com/office/drawing/2014/main" id="{72E19167-4EE9-49AC-9ECD-DAFF67C74C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66" y="851"/>
                <a:ext cx="289" cy="72"/>
              </a:xfrm>
              <a:prstGeom prst="rect">
                <a:avLst/>
              </a:prstGeom>
              <a:solidFill>
                <a:srgbClr val="DDD5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121917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30499">
                  <a:solidFill>
                    <a:srgbClr val="9ACD4C"/>
                  </a:solidFill>
                  <a:latin typeface="Helvetica" pitchFamily="-1" charset="0"/>
                  <a:ea typeface="ＭＳ Ｐゴシック" pitchFamily="-1" charset="-128"/>
                </a:endParaRPr>
              </a:p>
            </p:txBody>
          </p:sp>
          <p:sp>
            <p:nvSpPr>
              <p:cNvPr id="295" name="Freeform 121">
                <a:extLst>
                  <a:ext uri="{FF2B5EF4-FFF2-40B4-BE49-F238E27FC236}">
                    <a16:creationId xmlns:a16="http://schemas.microsoft.com/office/drawing/2014/main" id="{F279D1BB-3FE3-460A-9032-ACDA680D61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60" y="845"/>
                <a:ext cx="301" cy="84"/>
              </a:xfrm>
              <a:custGeom>
                <a:avLst/>
                <a:gdLst>
                  <a:gd name="T0" fmla="*/ 295 w 301"/>
                  <a:gd name="T1" fmla="*/ 78 h 84"/>
                  <a:gd name="T2" fmla="*/ 295 w 301"/>
                  <a:gd name="T3" fmla="*/ 72 h 84"/>
                  <a:gd name="T4" fmla="*/ 12 w 301"/>
                  <a:gd name="T5" fmla="*/ 72 h 84"/>
                  <a:gd name="T6" fmla="*/ 12 w 301"/>
                  <a:gd name="T7" fmla="*/ 12 h 84"/>
                  <a:gd name="T8" fmla="*/ 289 w 301"/>
                  <a:gd name="T9" fmla="*/ 12 h 84"/>
                  <a:gd name="T10" fmla="*/ 289 w 301"/>
                  <a:gd name="T11" fmla="*/ 78 h 84"/>
                  <a:gd name="T12" fmla="*/ 295 w 301"/>
                  <a:gd name="T13" fmla="*/ 78 h 84"/>
                  <a:gd name="T14" fmla="*/ 295 w 301"/>
                  <a:gd name="T15" fmla="*/ 72 h 84"/>
                  <a:gd name="T16" fmla="*/ 295 w 301"/>
                  <a:gd name="T17" fmla="*/ 78 h 84"/>
                  <a:gd name="T18" fmla="*/ 301 w 301"/>
                  <a:gd name="T19" fmla="*/ 78 h 84"/>
                  <a:gd name="T20" fmla="*/ 301 w 301"/>
                  <a:gd name="T21" fmla="*/ 0 h 84"/>
                  <a:gd name="T22" fmla="*/ 0 w 301"/>
                  <a:gd name="T23" fmla="*/ 0 h 84"/>
                  <a:gd name="T24" fmla="*/ 0 w 301"/>
                  <a:gd name="T25" fmla="*/ 84 h 84"/>
                  <a:gd name="T26" fmla="*/ 301 w 301"/>
                  <a:gd name="T27" fmla="*/ 84 h 84"/>
                  <a:gd name="T28" fmla="*/ 301 w 301"/>
                  <a:gd name="T29" fmla="*/ 78 h 84"/>
                  <a:gd name="T30" fmla="*/ 295 w 301"/>
                  <a:gd name="T31" fmla="*/ 78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01" h="84">
                    <a:moveTo>
                      <a:pt x="295" y="78"/>
                    </a:moveTo>
                    <a:lnTo>
                      <a:pt x="295" y="72"/>
                    </a:lnTo>
                    <a:lnTo>
                      <a:pt x="12" y="72"/>
                    </a:lnTo>
                    <a:lnTo>
                      <a:pt x="12" y="12"/>
                    </a:lnTo>
                    <a:lnTo>
                      <a:pt x="289" y="12"/>
                    </a:lnTo>
                    <a:lnTo>
                      <a:pt x="289" y="78"/>
                    </a:lnTo>
                    <a:lnTo>
                      <a:pt x="295" y="78"/>
                    </a:lnTo>
                    <a:lnTo>
                      <a:pt x="295" y="72"/>
                    </a:lnTo>
                    <a:lnTo>
                      <a:pt x="295" y="78"/>
                    </a:lnTo>
                    <a:lnTo>
                      <a:pt x="301" y="78"/>
                    </a:lnTo>
                    <a:lnTo>
                      <a:pt x="301" y="0"/>
                    </a:lnTo>
                    <a:lnTo>
                      <a:pt x="0" y="0"/>
                    </a:lnTo>
                    <a:lnTo>
                      <a:pt x="0" y="84"/>
                    </a:lnTo>
                    <a:lnTo>
                      <a:pt x="301" y="84"/>
                    </a:lnTo>
                    <a:lnTo>
                      <a:pt x="301" y="78"/>
                    </a:lnTo>
                    <a:lnTo>
                      <a:pt x="295" y="7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121917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30499">
                  <a:solidFill>
                    <a:srgbClr val="9ACD4C"/>
                  </a:solidFill>
                  <a:latin typeface="Helvetica" pitchFamily="-1" charset="0"/>
                  <a:ea typeface="ＭＳ Ｐゴシック" pitchFamily="-1" charset="-128"/>
                </a:endParaRPr>
              </a:p>
            </p:txBody>
          </p:sp>
          <p:sp>
            <p:nvSpPr>
              <p:cNvPr id="296" name="Rectangle 122">
                <a:extLst>
                  <a:ext uri="{FF2B5EF4-FFF2-40B4-BE49-F238E27FC236}">
                    <a16:creationId xmlns:a16="http://schemas.microsoft.com/office/drawing/2014/main" id="{A5C2D8C2-1EE1-465B-A787-9169B8B1C7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01" y="923"/>
                <a:ext cx="288" cy="72"/>
              </a:xfrm>
              <a:prstGeom prst="rect">
                <a:avLst/>
              </a:prstGeom>
              <a:solidFill>
                <a:srgbClr val="DDD5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121917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30499">
                  <a:solidFill>
                    <a:srgbClr val="9ACD4C"/>
                  </a:solidFill>
                  <a:latin typeface="Helvetica" pitchFamily="-1" charset="0"/>
                  <a:ea typeface="ＭＳ Ｐゴシック" pitchFamily="-1" charset="-128"/>
                </a:endParaRPr>
              </a:p>
            </p:txBody>
          </p:sp>
          <p:sp>
            <p:nvSpPr>
              <p:cNvPr id="297" name="Freeform 123">
                <a:extLst>
                  <a:ext uri="{FF2B5EF4-FFF2-40B4-BE49-F238E27FC236}">
                    <a16:creationId xmlns:a16="http://schemas.microsoft.com/office/drawing/2014/main" id="{D0798EED-5036-4841-8E54-44F535B8C4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95" y="917"/>
                <a:ext cx="300" cy="84"/>
              </a:xfrm>
              <a:custGeom>
                <a:avLst/>
                <a:gdLst>
                  <a:gd name="T0" fmla="*/ 294 w 300"/>
                  <a:gd name="T1" fmla="*/ 78 h 84"/>
                  <a:gd name="T2" fmla="*/ 294 w 300"/>
                  <a:gd name="T3" fmla="*/ 72 h 84"/>
                  <a:gd name="T4" fmla="*/ 12 w 300"/>
                  <a:gd name="T5" fmla="*/ 72 h 84"/>
                  <a:gd name="T6" fmla="*/ 12 w 300"/>
                  <a:gd name="T7" fmla="*/ 12 h 84"/>
                  <a:gd name="T8" fmla="*/ 288 w 300"/>
                  <a:gd name="T9" fmla="*/ 12 h 84"/>
                  <a:gd name="T10" fmla="*/ 288 w 300"/>
                  <a:gd name="T11" fmla="*/ 78 h 84"/>
                  <a:gd name="T12" fmla="*/ 294 w 300"/>
                  <a:gd name="T13" fmla="*/ 78 h 84"/>
                  <a:gd name="T14" fmla="*/ 294 w 300"/>
                  <a:gd name="T15" fmla="*/ 72 h 84"/>
                  <a:gd name="T16" fmla="*/ 294 w 300"/>
                  <a:gd name="T17" fmla="*/ 78 h 84"/>
                  <a:gd name="T18" fmla="*/ 300 w 300"/>
                  <a:gd name="T19" fmla="*/ 78 h 84"/>
                  <a:gd name="T20" fmla="*/ 300 w 300"/>
                  <a:gd name="T21" fmla="*/ 0 h 84"/>
                  <a:gd name="T22" fmla="*/ 0 w 300"/>
                  <a:gd name="T23" fmla="*/ 0 h 84"/>
                  <a:gd name="T24" fmla="*/ 0 w 300"/>
                  <a:gd name="T25" fmla="*/ 84 h 84"/>
                  <a:gd name="T26" fmla="*/ 300 w 300"/>
                  <a:gd name="T27" fmla="*/ 84 h 84"/>
                  <a:gd name="T28" fmla="*/ 300 w 300"/>
                  <a:gd name="T29" fmla="*/ 78 h 84"/>
                  <a:gd name="T30" fmla="*/ 294 w 300"/>
                  <a:gd name="T31" fmla="*/ 78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00" h="84">
                    <a:moveTo>
                      <a:pt x="294" y="78"/>
                    </a:moveTo>
                    <a:lnTo>
                      <a:pt x="294" y="72"/>
                    </a:lnTo>
                    <a:lnTo>
                      <a:pt x="12" y="72"/>
                    </a:lnTo>
                    <a:lnTo>
                      <a:pt x="12" y="12"/>
                    </a:lnTo>
                    <a:lnTo>
                      <a:pt x="288" y="12"/>
                    </a:lnTo>
                    <a:lnTo>
                      <a:pt x="288" y="78"/>
                    </a:lnTo>
                    <a:lnTo>
                      <a:pt x="294" y="78"/>
                    </a:lnTo>
                    <a:lnTo>
                      <a:pt x="294" y="72"/>
                    </a:lnTo>
                    <a:lnTo>
                      <a:pt x="294" y="78"/>
                    </a:lnTo>
                    <a:lnTo>
                      <a:pt x="300" y="78"/>
                    </a:lnTo>
                    <a:lnTo>
                      <a:pt x="300" y="0"/>
                    </a:lnTo>
                    <a:lnTo>
                      <a:pt x="0" y="0"/>
                    </a:lnTo>
                    <a:lnTo>
                      <a:pt x="0" y="84"/>
                    </a:lnTo>
                    <a:lnTo>
                      <a:pt x="300" y="84"/>
                    </a:lnTo>
                    <a:lnTo>
                      <a:pt x="300" y="78"/>
                    </a:lnTo>
                    <a:lnTo>
                      <a:pt x="294" y="7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121917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30499">
                  <a:solidFill>
                    <a:srgbClr val="9ACD4C"/>
                  </a:solidFill>
                  <a:latin typeface="Helvetica" pitchFamily="-1" charset="0"/>
                  <a:ea typeface="ＭＳ Ｐゴシック" pitchFamily="-1" charset="-128"/>
                </a:endParaRPr>
              </a:p>
            </p:txBody>
          </p:sp>
          <p:sp>
            <p:nvSpPr>
              <p:cNvPr id="298" name="Rectangle 124">
                <a:extLst>
                  <a:ext uri="{FF2B5EF4-FFF2-40B4-BE49-F238E27FC236}">
                    <a16:creationId xmlns:a16="http://schemas.microsoft.com/office/drawing/2014/main" id="{C40989DD-7A76-4821-ADDB-216C9A4ED1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89" y="923"/>
                <a:ext cx="289" cy="72"/>
              </a:xfrm>
              <a:prstGeom prst="rect">
                <a:avLst/>
              </a:prstGeom>
              <a:solidFill>
                <a:srgbClr val="DDD5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121917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30499">
                  <a:solidFill>
                    <a:srgbClr val="9ACD4C"/>
                  </a:solidFill>
                  <a:latin typeface="Helvetica" pitchFamily="-1" charset="0"/>
                  <a:ea typeface="ＭＳ Ｐゴシック" pitchFamily="-1" charset="-128"/>
                </a:endParaRPr>
              </a:p>
            </p:txBody>
          </p:sp>
          <p:sp>
            <p:nvSpPr>
              <p:cNvPr id="299" name="Freeform 125">
                <a:extLst>
                  <a:ext uri="{FF2B5EF4-FFF2-40B4-BE49-F238E27FC236}">
                    <a16:creationId xmlns:a16="http://schemas.microsoft.com/office/drawing/2014/main" id="{63FBF3EB-2B39-4B9E-BA93-D3C1635C6B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83" y="917"/>
                <a:ext cx="301" cy="84"/>
              </a:xfrm>
              <a:custGeom>
                <a:avLst/>
                <a:gdLst>
                  <a:gd name="T0" fmla="*/ 295 w 301"/>
                  <a:gd name="T1" fmla="*/ 78 h 84"/>
                  <a:gd name="T2" fmla="*/ 295 w 301"/>
                  <a:gd name="T3" fmla="*/ 72 h 84"/>
                  <a:gd name="T4" fmla="*/ 12 w 301"/>
                  <a:gd name="T5" fmla="*/ 72 h 84"/>
                  <a:gd name="T6" fmla="*/ 12 w 301"/>
                  <a:gd name="T7" fmla="*/ 12 h 84"/>
                  <a:gd name="T8" fmla="*/ 289 w 301"/>
                  <a:gd name="T9" fmla="*/ 12 h 84"/>
                  <a:gd name="T10" fmla="*/ 289 w 301"/>
                  <a:gd name="T11" fmla="*/ 78 h 84"/>
                  <a:gd name="T12" fmla="*/ 295 w 301"/>
                  <a:gd name="T13" fmla="*/ 78 h 84"/>
                  <a:gd name="T14" fmla="*/ 295 w 301"/>
                  <a:gd name="T15" fmla="*/ 72 h 84"/>
                  <a:gd name="T16" fmla="*/ 295 w 301"/>
                  <a:gd name="T17" fmla="*/ 78 h 84"/>
                  <a:gd name="T18" fmla="*/ 301 w 301"/>
                  <a:gd name="T19" fmla="*/ 78 h 84"/>
                  <a:gd name="T20" fmla="*/ 301 w 301"/>
                  <a:gd name="T21" fmla="*/ 0 h 84"/>
                  <a:gd name="T22" fmla="*/ 0 w 301"/>
                  <a:gd name="T23" fmla="*/ 0 h 84"/>
                  <a:gd name="T24" fmla="*/ 0 w 301"/>
                  <a:gd name="T25" fmla="*/ 84 h 84"/>
                  <a:gd name="T26" fmla="*/ 301 w 301"/>
                  <a:gd name="T27" fmla="*/ 84 h 84"/>
                  <a:gd name="T28" fmla="*/ 301 w 301"/>
                  <a:gd name="T29" fmla="*/ 78 h 84"/>
                  <a:gd name="T30" fmla="*/ 295 w 301"/>
                  <a:gd name="T31" fmla="*/ 78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01" h="84">
                    <a:moveTo>
                      <a:pt x="295" y="78"/>
                    </a:moveTo>
                    <a:lnTo>
                      <a:pt x="295" y="72"/>
                    </a:lnTo>
                    <a:lnTo>
                      <a:pt x="12" y="72"/>
                    </a:lnTo>
                    <a:lnTo>
                      <a:pt x="12" y="12"/>
                    </a:lnTo>
                    <a:lnTo>
                      <a:pt x="289" y="12"/>
                    </a:lnTo>
                    <a:lnTo>
                      <a:pt x="289" y="78"/>
                    </a:lnTo>
                    <a:lnTo>
                      <a:pt x="295" y="78"/>
                    </a:lnTo>
                    <a:lnTo>
                      <a:pt x="295" y="72"/>
                    </a:lnTo>
                    <a:lnTo>
                      <a:pt x="295" y="78"/>
                    </a:lnTo>
                    <a:lnTo>
                      <a:pt x="301" y="78"/>
                    </a:lnTo>
                    <a:lnTo>
                      <a:pt x="301" y="0"/>
                    </a:lnTo>
                    <a:lnTo>
                      <a:pt x="0" y="0"/>
                    </a:lnTo>
                    <a:lnTo>
                      <a:pt x="0" y="84"/>
                    </a:lnTo>
                    <a:lnTo>
                      <a:pt x="301" y="84"/>
                    </a:lnTo>
                    <a:lnTo>
                      <a:pt x="301" y="78"/>
                    </a:lnTo>
                    <a:lnTo>
                      <a:pt x="295" y="7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121917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30499">
                  <a:solidFill>
                    <a:srgbClr val="9ACD4C"/>
                  </a:solidFill>
                  <a:latin typeface="Helvetica" pitchFamily="-1" charset="0"/>
                  <a:ea typeface="ＭＳ Ｐゴシック" pitchFamily="-1" charset="-128"/>
                </a:endParaRPr>
              </a:p>
            </p:txBody>
          </p:sp>
          <p:sp>
            <p:nvSpPr>
              <p:cNvPr id="300" name="Rectangle 126">
                <a:extLst>
                  <a:ext uri="{FF2B5EF4-FFF2-40B4-BE49-F238E27FC236}">
                    <a16:creationId xmlns:a16="http://schemas.microsoft.com/office/drawing/2014/main" id="{80C461F5-5B94-45C3-BE2A-5640357358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78" y="923"/>
                <a:ext cx="288" cy="72"/>
              </a:xfrm>
              <a:prstGeom prst="rect">
                <a:avLst/>
              </a:prstGeom>
              <a:solidFill>
                <a:srgbClr val="DDD5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121917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30499">
                  <a:solidFill>
                    <a:srgbClr val="9ACD4C"/>
                  </a:solidFill>
                  <a:latin typeface="Helvetica" pitchFamily="-1" charset="0"/>
                  <a:ea typeface="ＭＳ Ｐゴシック" pitchFamily="-1" charset="-128"/>
                </a:endParaRPr>
              </a:p>
            </p:txBody>
          </p:sp>
          <p:sp>
            <p:nvSpPr>
              <p:cNvPr id="301" name="Freeform 127">
                <a:extLst>
                  <a:ext uri="{FF2B5EF4-FFF2-40B4-BE49-F238E27FC236}">
                    <a16:creationId xmlns:a16="http://schemas.microsoft.com/office/drawing/2014/main" id="{C7BC08E2-1B12-4B3A-9A8C-ADEC80DD9F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72" y="917"/>
                <a:ext cx="300" cy="84"/>
              </a:xfrm>
              <a:custGeom>
                <a:avLst/>
                <a:gdLst>
                  <a:gd name="T0" fmla="*/ 294 w 300"/>
                  <a:gd name="T1" fmla="*/ 78 h 84"/>
                  <a:gd name="T2" fmla="*/ 294 w 300"/>
                  <a:gd name="T3" fmla="*/ 72 h 84"/>
                  <a:gd name="T4" fmla="*/ 12 w 300"/>
                  <a:gd name="T5" fmla="*/ 72 h 84"/>
                  <a:gd name="T6" fmla="*/ 12 w 300"/>
                  <a:gd name="T7" fmla="*/ 12 h 84"/>
                  <a:gd name="T8" fmla="*/ 288 w 300"/>
                  <a:gd name="T9" fmla="*/ 12 h 84"/>
                  <a:gd name="T10" fmla="*/ 288 w 300"/>
                  <a:gd name="T11" fmla="*/ 78 h 84"/>
                  <a:gd name="T12" fmla="*/ 294 w 300"/>
                  <a:gd name="T13" fmla="*/ 78 h 84"/>
                  <a:gd name="T14" fmla="*/ 294 w 300"/>
                  <a:gd name="T15" fmla="*/ 72 h 84"/>
                  <a:gd name="T16" fmla="*/ 294 w 300"/>
                  <a:gd name="T17" fmla="*/ 78 h 84"/>
                  <a:gd name="T18" fmla="*/ 300 w 300"/>
                  <a:gd name="T19" fmla="*/ 78 h 84"/>
                  <a:gd name="T20" fmla="*/ 300 w 300"/>
                  <a:gd name="T21" fmla="*/ 0 h 84"/>
                  <a:gd name="T22" fmla="*/ 0 w 300"/>
                  <a:gd name="T23" fmla="*/ 0 h 84"/>
                  <a:gd name="T24" fmla="*/ 0 w 300"/>
                  <a:gd name="T25" fmla="*/ 84 h 84"/>
                  <a:gd name="T26" fmla="*/ 300 w 300"/>
                  <a:gd name="T27" fmla="*/ 84 h 84"/>
                  <a:gd name="T28" fmla="*/ 300 w 300"/>
                  <a:gd name="T29" fmla="*/ 78 h 84"/>
                  <a:gd name="T30" fmla="*/ 294 w 300"/>
                  <a:gd name="T31" fmla="*/ 78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00" h="84">
                    <a:moveTo>
                      <a:pt x="294" y="78"/>
                    </a:moveTo>
                    <a:lnTo>
                      <a:pt x="294" y="72"/>
                    </a:lnTo>
                    <a:lnTo>
                      <a:pt x="12" y="72"/>
                    </a:lnTo>
                    <a:lnTo>
                      <a:pt x="12" y="12"/>
                    </a:lnTo>
                    <a:lnTo>
                      <a:pt x="288" y="12"/>
                    </a:lnTo>
                    <a:lnTo>
                      <a:pt x="288" y="78"/>
                    </a:lnTo>
                    <a:lnTo>
                      <a:pt x="294" y="78"/>
                    </a:lnTo>
                    <a:lnTo>
                      <a:pt x="294" y="72"/>
                    </a:lnTo>
                    <a:lnTo>
                      <a:pt x="294" y="78"/>
                    </a:lnTo>
                    <a:lnTo>
                      <a:pt x="300" y="78"/>
                    </a:lnTo>
                    <a:lnTo>
                      <a:pt x="300" y="0"/>
                    </a:lnTo>
                    <a:lnTo>
                      <a:pt x="0" y="0"/>
                    </a:lnTo>
                    <a:lnTo>
                      <a:pt x="0" y="84"/>
                    </a:lnTo>
                    <a:lnTo>
                      <a:pt x="300" y="84"/>
                    </a:lnTo>
                    <a:lnTo>
                      <a:pt x="300" y="78"/>
                    </a:lnTo>
                    <a:lnTo>
                      <a:pt x="294" y="7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121917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30499">
                  <a:solidFill>
                    <a:srgbClr val="9ACD4C"/>
                  </a:solidFill>
                  <a:latin typeface="Helvetica" pitchFamily="-1" charset="0"/>
                  <a:ea typeface="ＭＳ Ｐゴシック" pitchFamily="-1" charset="-128"/>
                </a:endParaRPr>
              </a:p>
            </p:txBody>
          </p:sp>
          <p:sp>
            <p:nvSpPr>
              <p:cNvPr id="302" name="Rectangle 128">
                <a:extLst>
                  <a:ext uri="{FF2B5EF4-FFF2-40B4-BE49-F238E27FC236}">
                    <a16:creationId xmlns:a16="http://schemas.microsoft.com/office/drawing/2014/main" id="{F9068C33-4FA8-4D2C-B2BD-BB98F390F0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66" y="923"/>
                <a:ext cx="289" cy="72"/>
              </a:xfrm>
              <a:prstGeom prst="rect">
                <a:avLst/>
              </a:prstGeom>
              <a:solidFill>
                <a:srgbClr val="DDD5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121917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30499">
                  <a:solidFill>
                    <a:srgbClr val="9ACD4C"/>
                  </a:solidFill>
                  <a:latin typeface="Helvetica" pitchFamily="-1" charset="0"/>
                  <a:ea typeface="ＭＳ Ｐゴシック" pitchFamily="-1" charset="-128"/>
                </a:endParaRPr>
              </a:p>
            </p:txBody>
          </p:sp>
          <p:sp>
            <p:nvSpPr>
              <p:cNvPr id="303" name="Freeform 129">
                <a:extLst>
                  <a:ext uri="{FF2B5EF4-FFF2-40B4-BE49-F238E27FC236}">
                    <a16:creationId xmlns:a16="http://schemas.microsoft.com/office/drawing/2014/main" id="{294FD06F-8F4E-44B1-9292-0C689EC1F5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60" y="917"/>
                <a:ext cx="301" cy="84"/>
              </a:xfrm>
              <a:custGeom>
                <a:avLst/>
                <a:gdLst>
                  <a:gd name="T0" fmla="*/ 295 w 301"/>
                  <a:gd name="T1" fmla="*/ 78 h 84"/>
                  <a:gd name="T2" fmla="*/ 295 w 301"/>
                  <a:gd name="T3" fmla="*/ 72 h 84"/>
                  <a:gd name="T4" fmla="*/ 12 w 301"/>
                  <a:gd name="T5" fmla="*/ 72 h 84"/>
                  <a:gd name="T6" fmla="*/ 12 w 301"/>
                  <a:gd name="T7" fmla="*/ 12 h 84"/>
                  <a:gd name="T8" fmla="*/ 289 w 301"/>
                  <a:gd name="T9" fmla="*/ 12 h 84"/>
                  <a:gd name="T10" fmla="*/ 289 w 301"/>
                  <a:gd name="T11" fmla="*/ 78 h 84"/>
                  <a:gd name="T12" fmla="*/ 295 w 301"/>
                  <a:gd name="T13" fmla="*/ 78 h 84"/>
                  <a:gd name="T14" fmla="*/ 295 w 301"/>
                  <a:gd name="T15" fmla="*/ 72 h 84"/>
                  <a:gd name="T16" fmla="*/ 295 w 301"/>
                  <a:gd name="T17" fmla="*/ 78 h 84"/>
                  <a:gd name="T18" fmla="*/ 301 w 301"/>
                  <a:gd name="T19" fmla="*/ 78 h 84"/>
                  <a:gd name="T20" fmla="*/ 301 w 301"/>
                  <a:gd name="T21" fmla="*/ 0 h 84"/>
                  <a:gd name="T22" fmla="*/ 0 w 301"/>
                  <a:gd name="T23" fmla="*/ 0 h 84"/>
                  <a:gd name="T24" fmla="*/ 0 w 301"/>
                  <a:gd name="T25" fmla="*/ 84 h 84"/>
                  <a:gd name="T26" fmla="*/ 301 w 301"/>
                  <a:gd name="T27" fmla="*/ 84 h 84"/>
                  <a:gd name="T28" fmla="*/ 301 w 301"/>
                  <a:gd name="T29" fmla="*/ 78 h 84"/>
                  <a:gd name="T30" fmla="*/ 295 w 301"/>
                  <a:gd name="T31" fmla="*/ 78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01" h="84">
                    <a:moveTo>
                      <a:pt x="295" y="78"/>
                    </a:moveTo>
                    <a:lnTo>
                      <a:pt x="295" y="72"/>
                    </a:lnTo>
                    <a:lnTo>
                      <a:pt x="12" y="72"/>
                    </a:lnTo>
                    <a:lnTo>
                      <a:pt x="12" y="12"/>
                    </a:lnTo>
                    <a:lnTo>
                      <a:pt x="289" y="12"/>
                    </a:lnTo>
                    <a:lnTo>
                      <a:pt x="289" y="78"/>
                    </a:lnTo>
                    <a:lnTo>
                      <a:pt x="295" y="78"/>
                    </a:lnTo>
                    <a:lnTo>
                      <a:pt x="295" y="72"/>
                    </a:lnTo>
                    <a:lnTo>
                      <a:pt x="295" y="78"/>
                    </a:lnTo>
                    <a:lnTo>
                      <a:pt x="301" y="78"/>
                    </a:lnTo>
                    <a:lnTo>
                      <a:pt x="301" y="0"/>
                    </a:lnTo>
                    <a:lnTo>
                      <a:pt x="0" y="0"/>
                    </a:lnTo>
                    <a:lnTo>
                      <a:pt x="0" y="84"/>
                    </a:lnTo>
                    <a:lnTo>
                      <a:pt x="301" y="84"/>
                    </a:lnTo>
                    <a:lnTo>
                      <a:pt x="301" y="78"/>
                    </a:lnTo>
                    <a:lnTo>
                      <a:pt x="295" y="7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121917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30499">
                  <a:solidFill>
                    <a:srgbClr val="9ACD4C"/>
                  </a:solidFill>
                  <a:latin typeface="Helvetica" pitchFamily="-1" charset="0"/>
                  <a:ea typeface="ＭＳ Ｐゴシック" pitchFamily="-1" charset="-128"/>
                </a:endParaRPr>
              </a:p>
            </p:txBody>
          </p:sp>
          <p:sp>
            <p:nvSpPr>
              <p:cNvPr id="304" name="Rectangle 130">
                <a:extLst>
                  <a:ext uri="{FF2B5EF4-FFF2-40B4-BE49-F238E27FC236}">
                    <a16:creationId xmlns:a16="http://schemas.microsoft.com/office/drawing/2014/main" id="{51E40238-678E-47D3-8D83-E4BD98C5C9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01" y="995"/>
                <a:ext cx="288" cy="72"/>
              </a:xfrm>
              <a:prstGeom prst="rect">
                <a:avLst/>
              </a:prstGeom>
              <a:solidFill>
                <a:srgbClr val="DDD5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121917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30499">
                  <a:solidFill>
                    <a:srgbClr val="9ACD4C"/>
                  </a:solidFill>
                  <a:latin typeface="Helvetica" pitchFamily="-1" charset="0"/>
                  <a:ea typeface="ＭＳ Ｐゴシック" pitchFamily="-1" charset="-128"/>
                </a:endParaRPr>
              </a:p>
            </p:txBody>
          </p:sp>
          <p:sp>
            <p:nvSpPr>
              <p:cNvPr id="305" name="Freeform 131">
                <a:extLst>
                  <a:ext uri="{FF2B5EF4-FFF2-40B4-BE49-F238E27FC236}">
                    <a16:creationId xmlns:a16="http://schemas.microsoft.com/office/drawing/2014/main" id="{9B72BBF1-7230-40B4-B844-EFA34915B2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95" y="989"/>
                <a:ext cx="300" cy="84"/>
              </a:xfrm>
              <a:custGeom>
                <a:avLst/>
                <a:gdLst>
                  <a:gd name="T0" fmla="*/ 294 w 300"/>
                  <a:gd name="T1" fmla="*/ 78 h 84"/>
                  <a:gd name="T2" fmla="*/ 294 w 300"/>
                  <a:gd name="T3" fmla="*/ 72 h 84"/>
                  <a:gd name="T4" fmla="*/ 12 w 300"/>
                  <a:gd name="T5" fmla="*/ 72 h 84"/>
                  <a:gd name="T6" fmla="*/ 12 w 300"/>
                  <a:gd name="T7" fmla="*/ 12 h 84"/>
                  <a:gd name="T8" fmla="*/ 288 w 300"/>
                  <a:gd name="T9" fmla="*/ 12 h 84"/>
                  <a:gd name="T10" fmla="*/ 288 w 300"/>
                  <a:gd name="T11" fmla="*/ 78 h 84"/>
                  <a:gd name="T12" fmla="*/ 294 w 300"/>
                  <a:gd name="T13" fmla="*/ 78 h 84"/>
                  <a:gd name="T14" fmla="*/ 294 w 300"/>
                  <a:gd name="T15" fmla="*/ 72 h 84"/>
                  <a:gd name="T16" fmla="*/ 294 w 300"/>
                  <a:gd name="T17" fmla="*/ 78 h 84"/>
                  <a:gd name="T18" fmla="*/ 300 w 300"/>
                  <a:gd name="T19" fmla="*/ 78 h 84"/>
                  <a:gd name="T20" fmla="*/ 300 w 300"/>
                  <a:gd name="T21" fmla="*/ 0 h 84"/>
                  <a:gd name="T22" fmla="*/ 0 w 300"/>
                  <a:gd name="T23" fmla="*/ 0 h 84"/>
                  <a:gd name="T24" fmla="*/ 0 w 300"/>
                  <a:gd name="T25" fmla="*/ 84 h 84"/>
                  <a:gd name="T26" fmla="*/ 300 w 300"/>
                  <a:gd name="T27" fmla="*/ 84 h 84"/>
                  <a:gd name="T28" fmla="*/ 300 w 300"/>
                  <a:gd name="T29" fmla="*/ 78 h 84"/>
                  <a:gd name="T30" fmla="*/ 294 w 300"/>
                  <a:gd name="T31" fmla="*/ 78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00" h="84">
                    <a:moveTo>
                      <a:pt x="294" y="78"/>
                    </a:moveTo>
                    <a:lnTo>
                      <a:pt x="294" y="72"/>
                    </a:lnTo>
                    <a:lnTo>
                      <a:pt x="12" y="72"/>
                    </a:lnTo>
                    <a:lnTo>
                      <a:pt x="12" y="12"/>
                    </a:lnTo>
                    <a:lnTo>
                      <a:pt x="288" y="12"/>
                    </a:lnTo>
                    <a:lnTo>
                      <a:pt x="288" y="78"/>
                    </a:lnTo>
                    <a:lnTo>
                      <a:pt x="294" y="78"/>
                    </a:lnTo>
                    <a:lnTo>
                      <a:pt x="294" y="72"/>
                    </a:lnTo>
                    <a:lnTo>
                      <a:pt x="294" y="78"/>
                    </a:lnTo>
                    <a:lnTo>
                      <a:pt x="300" y="78"/>
                    </a:lnTo>
                    <a:lnTo>
                      <a:pt x="300" y="0"/>
                    </a:lnTo>
                    <a:lnTo>
                      <a:pt x="0" y="0"/>
                    </a:lnTo>
                    <a:lnTo>
                      <a:pt x="0" y="84"/>
                    </a:lnTo>
                    <a:lnTo>
                      <a:pt x="300" y="84"/>
                    </a:lnTo>
                    <a:lnTo>
                      <a:pt x="300" y="78"/>
                    </a:lnTo>
                    <a:lnTo>
                      <a:pt x="294" y="7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121917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30499">
                  <a:solidFill>
                    <a:srgbClr val="9ACD4C"/>
                  </a:solidFill>
                  <a:latin typeface="Helvetica" pitchFamily="-1" charset="0"/>
                  <a:ea typeface="ＭＳ Ｐゴシック" pitchFamily="-1" charset="-128"/>
                </a:endParaRPr>
              </a:p>
            </p:txBody>
          </p:sp>
          <p:sp>
            <p:nvSpPr>
              <p:cNvPr id="306" name="Rectangle 132">
                <a:extLst>
                  <a:ext uri="{FF2B5EF4-FFF2-40B4-BE49-F238E27FC236}">
                    <a16:creationId xmlns:a16="http://schemas.microsoft.com/office/drawing/2014/main" id="{55D958CA-01AC-4FE3-95ED-7F295B98FD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89" y="995"/>
                <a:ext cx="289" cy="72"/>
              </a:xfrm>
              <a:prstGeom prst="rect">
                <a:avLst/>
              </a:prstGeom>
              <a:solidFill>
                <a:srgbClr val="DDD5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121917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30499">
                  <a:solidFill>
                    <a:srgbClr val="9ACD4C"/>
                  </a:solidFill>
                  <a:latin typeface="Helvetica" pitchFamily="-1" charset="0"/>
                  <a:ea typeface="ＭＳ Ｐゴシック" pitchFamily="-1" charset="-128"/>
                </a:endParaRPr>
              </a:p>
            </p:txBody>
          </p:sp>
          <p:sp>
            <p:nvSpPr>
              <p:cNvPr id="307" name="Freeform 133">
                <a:extLst>
                  <a:ext uri="{FF2B5EF4-FFF2-40B4-BE49-F238E27FC236}">
                    <a16:creationId xmlns:a16="http://schemas.microsoft.com/office/drawing/2014/main" id="{A2CE3EA7-25FF-408D-BC6A-2F5C41D03B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83" y="989"/>
                <a:ext cx="301" cy="84"/>
              </a:xfrm>
              <a:custGeom>
                <a:avLst/>
                <a:gdLst>
                  <a:gd name="T0" fmla="*/ 295 w 301"/>
                  <a:gd name="T1" fmla="*/ 78 h 84"/>
                  <a:gd name="T2" fmla="*/ 295 w 301"/>
                  <a:gd name="T3" fmla="*/ 72 h 84"/>
                  <a:gd name="T4" fmla="*/ 12 w 301"/>
                  <a:gd name="T5" fmla="*/ 72 h 84"/>
                  <a:gd name="T6" fmla="*/ 12 w 301"/>
                  <a:gd name="T7" fmla="*/ 12 h 84"/>
                  <a:gd name="T8" fmla="*/ 289 w 301"/>
                  <a:gd name="T9" fmla="*/ 12 h 84"/>
                  <a:gd name="T10" fmla="*/ 289 w 301"/>
                  <a:gd name="T11" fmla="*/ 78 h 84"/>
                  <a:gd name="T12" fmla="*/ 295 w 301"/>
                  <a:gd name="T13" fmla="*/ 78 h 84"/>
                  <a:gd name="T14" fmla="*/ 295 w 301"/>
                  <a:gd name="T15" fmla="*/ 72 h 84"/>
                  <a:gd name="T16" fmla="*/ 295 w 301"/>
                  <a:gd name="T17" fmla="*/ 78 h 84"/>
                  <a:gd name="T18" fmla="*/ 301 w 301"/>
                  <a:gd name="T19" fmla="*/ 78 h 84"/>
                  <a:gd name="T20" fmla="*/ 301 w 301"/>
                  <a:gd name="T21" fmla="*/ 0 h 84"/>
                  <a:gd name="T22" fmla="*/ 0 w 301"/>
                  <a:gd name="T23" fmla="*/ 0 h 84"/>
                  <a:gd name="T24" fmla="*/ 0 w 301"/>
                  <a:gd name="T25" fmla="*/ 84 h 84"/>
                  <a:gd name="T26" fmla="*/ 301 w 301"/>
                  <a:gd name="T27" fmla="*/ 84 h 84"/>
                  <a:gd name="T28" fmla="*/ 301 w 301"/>
                  <a:gd name="T29" fmla="*/ 78 h 84"/>
                  <a:gd name="T30" fmla="*/ 295 w 301"/>
                  <a:gd name="T31" fmla="*/ 78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01" h="84">
                    <a:moveTo>
                      <a:pt x="295" y="78"/>
                    </a:moveTo>
                    <a:lnTo>
                      <a:pt x="295" y="72"/>
                    </a:lnTo>
                    <a:lnTo>
                      <a:pt x="12" y="72"/>
                    </a:lnTo>
                    <a:lnTo>
                      <a:pt x="12" y="12"/>
                    </a:lnTo>
                    <a:lnTo>
                      <a:pt x="289" y="12"/>
                    </a:lnTo>
                    <a:lnTo>
                      <a:pt x="289" y="78"/>
                    </a:lnTo>
                    <a:lnTo>
                      <a:pt x="295" y="78"/>
                    </a:lnTo>
                    <a:lnTo>
                      <a:pt x="295" y="72"/>
                    </a:lnTo>
                    <a:lnTo>
                      <a:pt x="295" y="78"/>
                    </a:lnTo>
                    <a:lnTo>
                      <a:pt x="301" y="78"/>
                    </a:lnTo>
                    <a:lnTo>
                      <a:pt x="301" y="0"/>
                    </a:lnTo>
                    <a:lnTo>
                      <a:pt x="0" y="0"/>
                    </a:lnTo>
                    <a:lnTo>
                      <a:pt x="0" y="84"/>
                    </a:lnTo>
                    <a:lnTo>
                      <a:pt x="301" y="84"/>
                    </a:lnTo>
                    <a:lnTo>
                      <a:pt x="301" y="78"/>
                    </a:lnTo>
                    <a:lnTo>
                      <a:pt x="295" y="7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121917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30499">
                  <a:solidFill>
                    <a:srgbClr val="9ACD4C"/>
                  </a:solidFill>
                  <a:latin typeface="Helvetica" pitchFamily="-1" charset="0"/>
                  <a:ea typeface="ＭＳ Ｐゴシック" pitchFamily="-1" charset="-128"/>
                </a:endParaRPr>
              </a:p>
            </p:txBody>
          </p:sp>
          <p:sp>
            <p:nvSpPr>
              <p:cNvPr id="308" name="Rectangle 134">
                <a:extLst>
                  <a:ext uri="{FF2B5EF4-FFF2-40B4-BE49-F238E27FC236}">
                    <a16:creationId xmlns:a16="http://schemas.microsoft.com/office/drawing/2014/main" id="{1ABFCDB6-88DF-4AB3-95B5-068113510C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78" y="995"/>
                <a:ext cx="288" cy="72"/>
              </a:xfrm>
              <a:prstGeom prst="rect">
                <a:avLst/>
              </a:prstGeom>
              <a:solidFill>
                <a:srgbClr val="DDD5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121917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30499">
                  <a:solidFill>
                    <a:srgbClr val="9ACD4C"/>
                  </a:solidFill>
                  <a:latin typeface="Helvetica" pitchFamily="-1" charset="0"/>
                  <a:ea typeface="ＭＳ Ｐゴシック" pitchFamily="-1" charset="-128"/>
                </a:endParaRPr>
              </a:p>
            </p:txBody>
          </p:sp>
          <p:sp>
            <p:nvSpPr>
              <p:cNvPr id="309" name="Freeform 135">
                <a:extLst>
                  <a:ext uri="{FF2B5EF4-FFF2-40B4-BE49-F238E27FC236}">
                    <a16:creationId xmlns:a16="http://schemas.microsoft.com/office/drawing/2014/main" id="{0CD209CB-AFC9-4D30-B28D-92DC195821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72" y="989"/>
                <a:ext cx="300" cy="84"/>
              </a:xfrm>
              <a:custGeom>
                <a:avLst/>
                <a:gdLst>
                  <a:gd name="T0" fmla="*/ 294 w 300"/>
                  <a:gd name="T1" fmla="*/ 78 h 84"/>
                  <a:gd name="T2" fmla="*/ 294 w 300"/>
                  <a:gd name="T3" fmla="*/ 72 h 84"/>
                  <a:gd name="T4" fmla="*/ 12 w 300"/>
                  <a:gd name="T5" fmla="*/ 72 h 84"/>
                  <a:gd name="T6" fmla="*/ 12 w 300"/>
                  <a:gd name="T7" fmla="*/ 12 h 84"/>
                  <a:gd name="T8" fmla="*/ 288 w 300"/>
                  <a:gd name="T9" fmla="*/ 12 h 84"/>
                  <a:gd name="T10" fmla="*/ 288 w 300"/>
                  <a:gd name="T11" fmla="*/ 78 h 84"/>
                  <a:gd name="T12" fmla="*/ 294 w 300"/>
                  <a:gd name="T13" fmla="*/ 78 h 84"/>
                  <a:gd name="T14" fmla="*/ 294 w 300"/>
                  <a:gd name="T15" fmla="*/ 72 h 84"/>
                  <a:gd name="T16" fmla="*/ 294 w 300"/>
                  <a:gd name="T17" fmla="*/ 78 h 84"/>
                  <a:gd name="T18" fmla="*/ 300 w 300"/>
                  <a:gd name="T19" fmla="*/ 78 h 84"/>
                  <a:gd name="T20" fmla="*/ 300 w 300"/>
                  <a:gd name="T21" fmla="*/ 0 h 84"/>
                  <a:gd name="T22" fmla="*/ 0 w 300"/>
                  <a:gd name="T23" fmla="*/ 0 h 84"/>
                  <a:gd name="T24" fmla="*/ 0 w 300"/>
                  <a:gd name="T25" fmla="*/ 84 h 84"/>
                  <a:gd name="T26" fmla="*/ 300 w 300"/>
                  <a:gd name="T27" fmla="*/ 84 h 84"/>
                  <a:gd name="T28" fmla="*/ 300 w 300"/>
                  <a:gd name="T29" fmla="*/ 78 h 84"/>
                  <a:gd name="T30" fmla="*/ 294 w 300"/>
                  <a:gd name="T31" fmla="*/ 78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00" h="84">
                    <a:moveTo>
                      <a:pt x="294" y="78"/>
                    </a:moveTo>
                    <a:lnTo>
                      <a:pt x="294" y="72"/>
                    </a:lnTo>
                    <a:lnTo>
                      <a:pt x="12" y="72"/>
                    </a:lnTo>
                    <a:lnTo>
                      <a:pt x="12" y="12"/>
                    </a:lnTo>
                    <a:lnTo>
                      <a:pt x="288" y="12"/>
                    </a:lnTo>
                    <a:lnTo>
                      <a:pt x="288" y="78"/>
                    </a:lnTo>
                    <a:lnTo>
                      <a:pt x="294" y="78"/>
                    </a:lnTo>
                    <a:lnTo>
                      <a:pt x="294" y="72"/>
                    </a:lnTo>
                    <a:lnTo>
                      <a:pt x="294" y="78"/>
                    </a:lnTo>
                    <a:lnTo>
                      <a:pt x="300" y="78"/>
                    </a:lnTo>
                    <a:lnTo>
                      <a:pt x="300" y="0"/>
                    </a:lnTo>
                    <a:lnTo>
                      <a:pt x="0" y="0"/>
                    </a:lnTo>
                    <a:lnTo>
                      <a:pt x="0" y="84"/>
                    </a:lnTo>
                    <a:lnTo>
                      <a:pt x="300" y="84"/>
                    </a:lnTo>
                    <a:lnTo>
                      <a:pt x="300" y="78"/>
                    </a:lnTo>
                    <a:lnTo>
                      <a:pt x="294" y="7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121917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30499">
                  <a:solidFill>
                    <a:srgbClr val="9ACD4C"/>
                  </a:solidFill>
                  <a:latin typeface="Helvetica" pitchFamily="-1" charset="0"/>
                  <a:ea typeface="ＭＳ Ｐゴシック" pitchFamily="-1" charset="-128"/>
                </a:endParaRPr>
              </a:p>
            </p:txBody>
          </p:sp>
          <p:sp>
            <p:nvSpPr>
              <p:cNvPr id="310" name="Rectangle 136">
                <a:extLst>
                  <a:ext uri="{FF2B5EF4-FFF2-40B4-BE49-F238E27FC236}">
                    <a16:creationId xmlns:a16="http://schemas.microsoft.com/office/drawing/2014/main" id="{C7C526DC-0F51-4227-80EB-C11F497B15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66" y="995"/>
                <a:ext cx="289" cy="72"/>
              </a:xfrm>
              <a:prstGeom prst="rect">
                <a:avLst/>
              </a:prstGeom>
              <a:solidFill>
                <a:srgbClr val="DDD5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121917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30499">
                  <a:solidFill>
                    <a:srgbClr val="9ACD4C"/>
                  </a:solidFill>
                  <a:latin typeface="Helvetica" pitchFamily="-1" charset="0"/>
                  <a:ea typeface="ＭＳ Ｐゴシック" pitchFamily="-1" charset="-128"/>
                </a:endParaRPr>
              </a:p>
            </p:txBody>
          </p:sp>
          <p:sp>
            <p:nvSpPr>
              <p:cNvPr id="311" name="Freeform 137">
                <a:extLst>
                  <a:ext uri="{FF2B5EF4-FFF2-40B4-BE49-F238E27FC236}">
                    <a16:creationId xmlns:a16="http://schemas.microsoft.com/office/drawing/2014/main" id="{6ADBF16C-EC7F-4EE6-848D-23FBE610BC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60" y="989"/>
                <a:ext cx="301" cy="84"/>
              </a:xfrm>
              <a:custGeom>
                <a:avLst/>
                <a:gdLst>
                  <a:gd name="T0" fmla="*/ 295 w 301"/>
                  <a:gd name="T1" fmla="*/ 78 h 84"/>
                  <a:gd name="T2" fmla="*/ 295 w 301"/>
                  <a:gd name="T3" fmla="*/ 72 h 84"/>
                  <a:gd name="T4" fmla="*/ 12 w 301"/>
                  <a:gd name="T5" fmla="*/ 72 h 84"/>
                  <a:gd name="T6" fmla="*/ 12 w 301"/>
                  <a:gd name="T7" fmla="*/ 12 h 84"/>
                  <a:gd name="T8" fmla="*/ 289 w 301"/>
                  <a:gd name="T9" fmla="*/ 12 h 84"/>
                  <a:gd name="T10" fmla="*/ 289 w 301"/>
                  <a:gd name="T11" fmla="*/ 78 h 84"/>
                  <a:gd name="T12" fmla="*/ 295 w 301"/>
                  <a:gd name="T13" fmla="*/ 78 h 84"/>
                  <a:gd name="T14" fmla="*/ 295 w 301"/>
                  <a:gd name="T15" fmla="*/ 72 h 84"/>
                  <a:gd name="T16" fmla="*/ 295 w 301"/>
                  <a:gd name="T17" fmla="*/ 78 h 84"/>
                  <a:gd name="T18" fmla="*/ 301 w 301"/>
                  <a:gd name="T19" fmla="*/ 78 h 84"/>
                  <a:gd name="T20" fmla="*/ 301 w 301"/>
                  <a:gd name="T21" fmla="*/ 0 h 84"/>
                  <a:gd name="T22" fmla="*/ 0 w 301"/>
                  <a:gd name="T23" fmla="*/ 0 h 84"/>
                  <a:gd name="T24" fmla="*/ 0 w 301"/>
                  <a:gd name="T25" fmla="*/ 84 h 84"/>
                  <a:gd name="T26" fmla="*/ 301 w 301"/>
                  <a:gd name="T27" fmla="*/ 84 h 84"/>
                  <a:gd name="T28" fmla="*/ 301 w 301"/>
                  <a:gd name="T29" fmla="*/ 78 h 84"/>
                  <a:gd name="T30" fmla="*/ 295 w 301"/>
                  <a:gd name="T31" fmla="*/ 78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01" h="84">
                    <a:moveTo>
                      <a:pt x="295" y="78"/>
                    </a:moveTo>
                    <a:lnTo>
                      <a:pt x="295" y="72"/>
                    </a:lnTo>
                    <a:lnTo>
                      <a:pt x="12" y="72"/>
                    </a:lnTo>
                    <a:lnTo>
                      <a:pt x="12" y="12"/>
                    </a:lnTo>
                    <a:lnTo>
                      <a:pt x="289" y="12"/>
                    </a:lnTo>
                    <a:lnTo>
                      <a:pt x="289" y="78"/>
                    </a:lnTo>
                    <a:lnTo>
                      <a:pt x="295" y="78"/>
                    </a:lnTo>
                    <a:lnTo>
                      <a:pt x="295" y="72"/>
                    </a:lnTo>
                    <a:lnTo>
                      <a:pt x="295" y="78"/>
                    </a:lnTo>
                    <a:lnTo>
                      <a:pt x="301" y="78"/>
                    </a:lnTo>
                    <a:lnTo>
                      <a:pt x="301" y="0"/>
                    </a:lnTo>
                    <a:lnTo>
                      <a:pt x="0" y="0"/>
                    </a:lnTo>
                    <a:lnTo>
                      <a:pt x="0" y="84"/>
                    </a:lnTo>
                    <a:lnTo>
                      <a:pt x="301" y="84"/>
                    </a:lnTo>
                    <a:lnTo>
                      <a:pt x="301" y="78"/>
                    </a:lnTo>
                    <a:lnTo>
                      <a:pt x="295" y="7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121917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30499">
                  <a:solidFill>
                    <a:srgbClr val="9ACD4C"/>
                  </a:solidFill>
                  <a:latin typeface="Helvetica" pitchFamily="-1" charset="0"/>
                  <a:ea typeface="ＭＳ Ｐゴシック" pitchFamily="-1" charset="-128"/>
                </a:endParaRPr>
              </a:p>
            </p:txBody>
          </p:sp>
          <p:sp>
            <p:nvSpPr>
              <p:cNvPr id="312" name="Rectangle 138">
                <a:extLst>
                  <a:ext uri="{FF2B5EF4-FFF2-40B4-BE49-F238E27FC236}">
                    <a16:creationId xmlns:a16="http://schemas.microsoft.com/office/drawing/2014/main" id="{286BD355-B02B-457A-AAE6-A4C3A010D9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01" y="1436"/>
                <a:ext cx="288" cy="73"/>
              </a:xfrm>
              <a:prstGeom prst="rect">
                <a:avLst/>
              </a:prstGeom>
              <a:solidFill>
                <a:srgbClr val="DDD5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121917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30499">
                  <a:solidFill>
                    <a:srgbClr val="9ACD4C"/>
                  </a:solidFill>
                  <a:latin typeface="Helvetica" pitchFamily="-1" charset="0"/>
                  <a:ea typeface="ＭＳ Ｐゴシック" pitchFamily="-1" charset="-128"/>
                </a:endParaRPr>
              </a:p>
            </p:txBody>
          </p:sp>
          <p:sp>
            <p:nvSpPr>
              <p:cNvPr id="313" name="Freeform 139">
                <a:extLst>
                  <a:ext uri="{FF2B5EF4-FFF2-40B4-BE49-F238E27FC236}">
                    <a16:creationId xmlns:a16="http://schemas.microsoft.com/office/drawing/2014/main" id="{87AABB32-AEDA-4F7D-847E-E23B156721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95" y="1430"/>
                <a:ext cx="300" cy="85"/>
              </a:xfrm>
              <a:custGeom>
                <a:avLst/>
                <a:gdLst>
                  <a:gd name="T0" fmla="*/ 294 w 300"/>
                  <a:gd name="T1" fmla="*/ 79 h 85"/>
                  <a:gd name="T2" fmla="*/ 294 w 300"/>
                  <a:gd name="T3" fmla="*/ 73 h 85"/>
                  <a:gd name="T4" fmla="*/ 12 w 300"/>
                  <a:gd name="T5" fmla="*/ 73 h 85"/>
                  <a:gd name="T6" fmla="*/ 12 w 300"/>
                  <a:gd name="T7" fmla="*/ 12 h 85"/>
                  <a:gd name="T8" fmla="*/ 288 w 300"/>
                  <a:gd name="T9" fmla="*/ 12 h 85"/>
                  <a:gd name="T10" fmla="*/ 288 w 300"/>
                  <a:gd name="T11" fmla="*/ 79 h 85"/>
                  <a:gd name="T12" fmla="*/ 294 w 300"/>
                  <a:gd name="T13" fmla="*/ 79 h 85"/>
                  <a:gd name="T14" fmla="*/ 294 w 300"/>
                  <a:gd name="T15" fmla="*/ 73 h 85"/>
                  <a:gd name="T16" fmla="*/ 294 w 300"/>
                  <a:gd name="T17" fmla="*/ 79 h 85"/>
                  <a:gd name="T18" fmla="*/ 300 w 300"/>
                  <a:gd name="T19" fmla="*/ 79 h 85"/>
                  <a:gd name="T20" fmla="*/ 300 w 300"/>
                  <a:gd name="T21" fmla="*/ 0 h 85"/>
                  <a:gd name="T22" fmla="*/ 0 w 300"/>
                  <a:gd name="T23" fmla="*/ 0 h 85"/>
                  <a:gd name="T24" fmla="*/ 0 w 300"/>
                  <a:gd name="T25" fmla="*/ 85 h 85"/>
                  <a:gd name="T26" fmla="*/ 300 w 300"/>
                  <a:gd name="T27" fmla="*/ 85 h 85"/>
                  <a:gd name="T28" fmla="*/ 300 w 300"/>
                  <a:gd name="T29" fmla="*/ 79 h 85"/>
                  <a:gd name="T30" fmla="*/ 294 w 300"/>
                  <a:gd name="T31" fmla="*/ 79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00" h="85">
                    <a:moveTo>
                      <a:pt x="294" y="79"/>
                    </a:moveTo>
                    <a:lnTo>
                      <a:pt x="294" y="73"/>
                    </a:lnTo>
                    <a:lnTo>
                      <a:pt x="12" y="73"/>
                    </a:lnTo>
                    <a:lnTo>
                      <a:pt x="12" y="12"/>
                    </a:lnTo>
                    <a:lnTo>
                      <a:pt x="288" y="12"/>
                    </a:lnTo>
                    <a:lnTo>
                      <a:pt x="288" y="79"/>
                    </a:lnTo>
                    <a:lnTo>
                      <a:pt x="294" y="79"/>
                    </a:lnTo>
                    <a:lnTo>
                      <a:pt x="294" y="73"/>
                    </a:lnTo>
                    <a:lnTo>
                      <a:pt x="294" y="79"/>
                    </a:lnTo>
                    <a:lnTo>
                      <a:pt x="300" y="79"/>
                    </a:lnTo>
                    <a:lnTo>
                      <a:pt x="300" y="0"/>
                    </a:lnTo>
                    <a:lnTo>
                      <a:pt x="0" y="0"/>
                    </a:lnTo>
                    <a:lnTo>
                      <a:pt x="0" y="85"/>
                    </a:lnTo>
                    <a:lnTo>
                      <a:pt x="300" y="85"/>
                    </a:lnTo>
                    <a:lnTo>
                      <a:pt x="300" y="79"/>
                    </a:lnTo>
                    <a:lnTo>
                      <a:pt x="294" y="7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121917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30499">
                  <a:solidFill>
                    <a:srgbClr val="9ACD4C"/>
                  </a:solidFill>
                  <a:latin typeface="Helvetica" pitchFamily="-1" charset="0"/>
                  <a:ea typeface="ＭＳ Ｐゴシック" pitchFamily="-1" charset="-128"/>
                </a:endParaRPr>
              </a:p>
            </p:txBody>
          </p:sp>
          <p:sp>
            <p:nvSpPr>
              <p:cNvPr id="314" name="Rectangle 140">
                <a:extLst>
                  <a:ext uri="{FF2B5EF4-FFF2-40B4-BE49-F238E27FC236}">
                    <a16:creationId xmlns:a16="http://schemas.microsoft.com/office/drawing/2014/main" id="{896BD953-4A88-48F7-B328-D1EA9081A0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89" y="1436"/>
                <a:ext cx="289" cy="73"/>
              </a:xfrm>
              <a:prstGeom prst="rect">
                <a:avLst/>
              </a:prstGeom>
              <a:solidFill>
                <a:srgbClr val="DDD5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121917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30499">
                  <a:solidFill>
                    <a:srgbClr val="9ACD4C"/>
                  </a:solidFill>
                  <a:latin typeface="Helvetica" pitchFamily="-1" charset="0"/>
                  <a:ea typeface="ＭＳ Ｐゴシック" pitchFamily="-1" charset="-128"/>
                </a:endParaRPr>
              </a:p>
            </p:txBody>
          </p:sp>
          <p:sp>
            <p:nvSpPr>
              <p:cNvPr id="315" name="Freeform 141">
                <a:extLst>
                  <a:ext uri="{FF2B5EF4-FFF2-40B4-BE49-F238E27FC236}">
                    <a16:creationId xmlns:a16="http://schemas.microsoft.com/office/drawing/2014/main" id="{D4473EF7-1E2E-469E-8915-DDB04D0288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83" y="1430"/>
                <a:ext cx="301" cy="85"/>
              </a:xfrm>
              <a:custGeom>
                <a:avLst/>
                <a:gdLst>
                  <a:gd name="T0" fmla="*/ 295 w 301"/>
                  <a:gd name="T1" fmla="*/ 79 h 85"/>
                  <a:gd name="T2" fmla="*/ 295 w 301"/>
                  <a:gd name="T3" fmla="*/ 73 h 85"/>
                  <a:gd name="T4" fmla="*/ 12 w 301"/>
                  <a:gd name="T5" fmla="*/ 73 h 85"/>
                  <a:gd name="T6" fmla="*/ 12 w 301"/>
                  <a:gd name="T7" fmla="*/ 12 h 85"/>
                  <a:gd name="T8" fmla="*/ 289 w 301"/>
                  <a:gd name="T9" fmla="*/ 12 h 85"/>
                  <a:gd name="T10" fmla="*/ 289 w 301"/>
                  <a:gd name="T11" fmla="*/ 79 h 85"/>
                  <a:gd name="T12" fmla="*/ 295 w 301"/>
                  <a:gd name="T13" fmla="*/ 79 h 85"/>
                  <a:gd name="T14" fmla="*/ 295 w 301"/>
                  <a:gd name="T15" fmla="*/ 73 h 85"/>
                  <a:gd name="T16" fmla="*/ 295 w 301"/>
                  <a:gd name="T17" fmla="*/ 79 h 85"/>
                  <a:gd name="T18" fmla="*/ 301 w 301"/>
                  <a:gd name="T19" fmla="*/ 79 h 85"/>
                  <a:gd name="T20" fmla="*/ 301 w 301"/>
                  <a:gd name="T21" fmla="*/ 0 h 85"/>
                  <a:gd name="T22" fmla="*/ 0 w 301"/>
                  <a:gd name="T23" fmla="*/ 0 h 85"/>
                  <a:gd name="T24" fmla="*/ 0 w 301"/>
                  <a:gd name="T25" fmla="*/ 85 h 85"/>
                  <a:gd name="T26" fmla="*/ 301 w 301"/>
                  <a:gd name="T27" fmla="*/ 85 h 85"/>
                  <a:gd name="T28" fmla="*/ 301 w 301"/>
                  <a:gd name="T29" fmla="*/ 79 h 85"/>
                  <a:gd name="T30" fmla="*/ 295 w 301"/>
                  <a:gd name="T31" fmla="*/ 79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01" h="85">
                    <a:moveTo>
                      <a:pt x="295" y="79"/>
                    </a:moveTo>
                    <a:lnTo>
                      <a:pt x="295" y="73"/>
                    </a:lnTo>
                    <a:lnTo>
                      <a:pt x="12" y="73"/>
                    </a:lnTo>
                    <a:lnTo>
                      <a:pt x="12" y="12"/>
                    </a:lnTo>
                    <a:lnTo>
                      <a:pt x="289" y="12"/>
                    </a:lnTo>
                    <a:lnTo>
                      <a:pt x="289" y="79"/>
                    </a:lnTo>
                    <a:lnTo>
                      <a:pt x="295" y="79"/>
                    </a:lnTo>
                    <a:lnTo>
                      <a:pt x="295" y="73"/>
                    </a:lnTo>
                    <a:lnTo>
                      <a:pt x="295" y="79"/>
                    </a:lnTo>
                    <a:lnTo>
                      <a:pt x="301" y="79"/>
                    </a:lnTo>
                    <a:lnTo>
                      <a:pt x="301" y="0"/>
                    </a:lnTo>
                    <a:lnTo>
                      <a:pt x="0" y="0"/>
                    </a:lnTo>
                    <a:lnTo>
                      <a:pt x="0" y="85"/>
                    </a:lnTo>
                    <a:lnTo>
                      <a:pt x="301" y="85"/>
                    </a:lnTo>
                    <a:lnTo>
                      <a:pt x="301" y="79"/>
                    </a:lnTo>
                    <a:lnTo>
                      <a:pt x="295" y="7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121917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30499">
                  <a:solidFill>
                    <a:srgbClr val="9ACD4C"/>
                  </a:solidFill>
                  <a:latin typeface="Helvetica" pitchFamily="-1" charset="0"/>
                  <a:ea typeface="ＭＳ Ｐゴシック" pitchFamily="-1" charset="-128"/>
                </a:endParaRPr>
              </a:p>
            </p:txBody>
          </p:sp>
          <p:sp>
            <p:nvSpPr>
              <p:cNvPr id="316" name="Rectangle 142">
                <a:extLst>
                  <a:ext uri="{FF2B5EF4-FFF2-40B4-BE49-F238E27FC236}">
                    <a16:creationId xmlns:a16="http://schemas.microsoft.com/office/drawing/2014/main" id="{45EB1E5D-79B5-4A67-B495-CD0EF0E4B2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78" y="1436"/>
                <a:ext cx="288" cy="73"/>
              </a:xfrm>
              <a:prstGeom prst="rect">
                <a:avLst/>
              </a:prstGeom>
              <a:solidFill>
                <a:srgbClr val="DDD5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121917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30499">
                  <a:solidFill>
                    <a:srgbClr val="9ACD4C"/>
                  </a:solidFill>
                  <a:latin typeface="Helvetica" pitchFamily="-1" charset="0"/>
                  <a:ea typeface="ＭＳ Ｐゴシック" pitchFamily="-1" charset="-128"/>
                </a:endParaRPr>
              </a:p>
            </p:txBody>
          </p:sp>
          <p:sp>
            <p:nvSpPr>
              <p:cNvPr id="317" name="Freeform 143">
                <a:extLst>
                  <a:ext uri="{FF2B5EF4-FFF2-40B4-BE49-F238E27FC236}">
                    <a16:creationId xmlns:a16="http://schemas.microsoft.com/office/drawing/2014/main" id="{EB5A2462-1A3A-46EF-AC71-C2EBF276F1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72" y="1430"/>
                <a:ext cx="300" cy="85"/>
              </a:xfrm>
              <a:custGeom>
                <a:avLst/>
                <a:gdLst>
                  <a:gd name="T0" fmla="*/ 294 w 300"/>
                  <a:gd name="T1" fmla="*/ 79 h 85"/>
                  <a:gd name="T2" fmla="*/ 294 w 300"/>
                  <a:gd name="T3" fmla="*/ 73 h 85"/>
                  <a:gd name="T4" fmla="*/ 12 w 300"/>
                  <a:gd name="T5" fmla="*/ 73 h 85"/>
                  <a:gd name="T6" fmla="*/ 12 w 300"/>
                  <a:gd name="T7" fmla="*/ 12 h 85"/>
                  <a:gd name="T8" fmla="*/ 288 w 300"/>
                  <a:gd name="T9" fmla="*/ 12 h 85"/>
                  <a:gd name="T10" fmla="*/ 288 w 300"/>
                  <a:gd name="T11" fmla="*/ 79 h 85"/>
                  <a:gd name="T12" fmla="*/ 294 w 300"/>
                  <a:gd name="T13" fmla="*/ 79 h 85"/>
                  <a:gd name="T14" fmla="*/ 294 w 300"/>
                  <a:gd name="T15" fmla="*/ 73 h 85"/>
                  <a:gd name="T16" fmla="*/ 294 w 300"/>
                  <a:gd name="T17" fmla="*/ 79 h 85"/>
                  <a:gd name="T18" fmla="*/ 300 w 300"/>
                  <a:gd name="T19" fmla="*/ 79 h 85"/>
                  <a:gd name="T20" fmla="*/ 300 w 300"/>
                  <a:gd name="T21" fmla="*/ 0 h 85"/>
                  <a:gd name="T22" fmla="*/ 0 w 300"/>
                  <a:gd name="T23" fmla="*/ 0 h 85"/>
                  <a:gd name="T24" fmla="*/ 0 w 300"/>
                  <a:gd name="T25" fmla="*/ 85 h 85"/>
                  <a:gd name="T26" fmla="*/ 300 w 300"/>
                  <a:gd name="T27" fmla="*/ 85 h 85"/>
                  <a:gd name="T28" fmla="*/ 300 w 300"/>
                  <a:gd name="T29" fmla="*/ 79 h 85"/>
                  <a:gd name="T30" fmla="*/ 294 w 300"/>
                  <a:gd name="T31" fmla="*/ 79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00" h="85">
                    <a:moveTo>
                      <a:pt x="294" y="79"/>
                    </a:moveTo>
                    <a:lnTo>
                      <a:pt x="294" y="73"/>
                    </a:lnTo>
                    <a:lnTo>
                      <a:pt x="12" y="73"/>
                    </a:lnTo>
                    <a:lnTo>
                      <a:pt x="12" y="12"/>
                    </a:lnTo>
                    <a:lnTo>
                      <a:pt x="288" y="12"/>
                    </a:lnTo>
                    <a:lnTo>
                      <a:pt x="288" y="79"/>
                    </a:lnTo>
                    <a:lnTo>
                      <a:pt x="294" y="79"/>
                    </a:lnTo>
                    <a:lnTo>
                      <a:pt x="294" y="73"/>
                    </a:lnTo>
                    <a:lnTo>
                      <a:pt x="294" y="79"/>
                    </a:lnTo>
                    <a:lnTo>
                      <a:pt x="300" y="79"/>
                    </a:lnTo>
                    <a:lnTo>
                      <a:pt x="300" y="0"/>
                    </a:lnTo>
                    <a:lnTo>
                      <a:pt x="0" y="0"/>
                    </a:lnTo>
                    <a:lnTo>
                      <a:pt x="0" y="85"/>
                    </a:lnTo>
                    <a:lnTo>
                      <a:pt x="300" y="85"/>
                    </a:lnTo>
                    <a:lnTo>
                      <a:pt x="300" y="79"/>
                    </a:lnTo>
                    <a:lnTo>
                      <a:pt x="294" y="7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121917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30499">
                  <a:solidFill>
                    <a:srgbClr val="9ACD4C"/>
                  </a:solidFill>
                  <a:latin typeface="Helvetica" pitchFamily="-1" charset="0"/>
                  <a:ea typeface="ＭＳ Ｐゴシック" pitchFamily="-1" charset="-128"/>
                </a:endParaRPr>
              </a:p>
            </p:txBody>
          </p:sp>
          <p:sp>
            <p:nvSpPr>
              <p:cNvPr id="318" name="Rectangle 144">
                <a:extLst>
                  <a:ext uri="{FF2B5EF4-FFF2-40B4-BE49-F238E27FC236}">
                    <a16:creationId xmlns:a16="http://schemas.microsoft.com/office/drawing/2014/main" id="{CFB72274-4B31-4EC0-AE41-BB6E2A831D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66" y="1436"/>
                <a:ext cx="289" cy="73"/>
              </a:xfrm>
              <a:prstGeom prst="rect">
                <a:avLst/>
              </a:prstGeom>
              <a:solidFill>
                <a:srgbClr val="DDD5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121917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30499">
                  <a:solidFill>
                    <a:srgbClr val="9ACD4C"/>
                  </a:solidFill>
                  <a:latin typeface="Helvetica" pitchFamily="-1" charset="0"/>
                  <a:ea typeface="ＭＳ Ｐゴシック" pitchFamily="-1" charset="-128"/>
                </a:endParaRPr>
              </a:p>
            </p:txBody>
          </p:sp>
          <p:sp>
            <p:nvSpPr>
              <p:cNvPr id="319" name="Freeform 145">
                <a:extLst>
                  <a:ext uri="{FF2B5EF4-FFF2-40B4-BE49-F238E27FC236}">
                    <a16:creationId xmlns:a16="http://schemas.microsoft.com/office/drawing/2014/main" id="{82F63D2D-7804-4D4A-8DF1-47E85CD268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60" y="1430"/>
                <a:ext cx="301" cy="85"/>
              </a:xfrm>
              <a:custGeom>
                <a:avLst/>
                <a:gdLst>
                  <a:gd name="T0" fmla="*/ 295 w 301"/>
                  <a:gd name="T1" fmla="*/ 79 h 85"/>
                  <a:gd name="T2" fmla="*/ 295 w 301"/>
                  <a:gd name="T3" fmla="*/ 73 h 85"/>
                  <a:gd name="T4" fmla="*/ 12 w 301"/>
                  <a:gd name="T5" fmla="*/ 73 h 85"/>
                  <a:gd name="T6" fmla="*/ 12 w 301"/>
                  <a:gd name="T7" fmla="*/ 12 h 85"/>
                  <a:gd name="T8" fmla="*/ 289 w 301"/>
                  <a:gd name="T9" fmla="*/ 12 h 85"/>
                  <a:gd name="T10" fmla="*/ 289 w 301"/>
                  <a:gd name="T11" fmla="*/ 79 h 85"/>
                  <a:gd name="T12" fmla="*/ 295 w 301"/>
                  <a:gd name="T13" fmla="*/ 79 h 85"/>
                  <a:gd name="T14" fmla="*/ 295 w 301"/>
                  <a:gd name="T15" fmla="*/ 73 h 85"/>
                  <a:gd name="T16" fmla="*/ 295 w 301"/>
                  <a:gd name="T17" fmla="*/ 79 h 85"/>
                  <a:gd name="T18" fmla="*/ 301 w 301"/>
                  <a:gd name="T19" fmla="*/ 79 h 85"/>
                  <a:gd name="T20" fmla="*/ 301 w 301"/>
                  <a:gd name="T21" fmla="*/ 0 h 85"/>
                  <a:gd name="T22" fmla="*/ 0 w 301"/>
                  <a:gd name="T23" fmla="*/ 0 h 85"/>
                  <a:gd name="T24" fmla="*/ 0 w 301"/>
                  <a:gd name="T25" fmla="*/ 85 h 85"/>
                  <a:gd name="T26" fmla="*/ 301 w 301"/>
                  <a:gd name="T27" fmla="*/ 85 h 85"/>
                  <a:gd name="T28" fmla="*/ 301 w 301"/>
                  <a:gd name="T29" fmla="*/ 79 h 85"/>
                  <a:gd name="T30" fmla="*/ 295 w 301"/>
                  <a:gd name="T31" fmla="*/ 79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01" h="85">
                    <a:moveTo>
                      <a:pt x="295" y="79"/>
                    </a:moveTo>
                    <a:lnTo>
                      <a:pt x="295" y="73"/>
                    </a:lnTo>
                    <a:lnTo>
                      <a:pt x="12" y="73"/>
                    </a:lnTo>
                    <a:lnTo>
                      <a:pt x="12" y="12"/>
                    </a:lnTo>
                    <a:lnTo>
                      <a:pt x="289" y="12"/>
                    </a:lnTo>
                    <a:lnTo>
                      <a:pt x="289" y="79"/>
                    </a:lnTo>
                    <a:lnTo>
                      <a:pt x="295" y="79"/>
                    </a:lnTo>
                    <a:lnTo>
                      <a:pt x="295" y="73"/>
                    </a:lnTo>
                    <a:lnTo>
                      <a:pt x="295" y="79"/>
                    </a:lnTo>
                    <a:lnTo>
                      <a:pt x="301" y="79"/>
                    </a:lnTo>
                    <a:lnTo>
                      <a:pt x="301" y="0"/>
                    </a:lnTo>
                    <a:lnTo>
                      <a:pt x="0" y="0"/>
                    </a:lnTo>
                    <a:lnTo>
                      <a:pt x="0" y="85"/>
                    </a:lnTo>
                    <a:lnTo>
                      <a:pt x="301" y="85"/>
                    </a:lnTo>
                    <a:lnTo>
                      <a:pt x="301" y="79"/>
                    </a:lnTo>
                    <a:lnTo>
                      <a:pt x="295" y="7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121917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30499">
                  <a:solidFill>
                    <a:srgbClr val="9ACD4C"/>
                  </a:solidFill>
                  <a:latin typeface="Helvetica" pitchFamily="-1" charset="0"/>
                  <a:ea typeface="ＭＳ Ｐゴシック" pitchFamily="-1" charset="-128"/>
                </a:endParaRPr>
              </a:p>
            </p:txBody>
          </p:sp>
          <p:sp>
            <p:nvSpPr>
              <p:cNvPr id="320" name="Rectangle 146">
                <a:extLst>
                  <a:ext uri="{FF2B5EF4-FFF2-40B4-BE49-F238E27FC236}">
                    <a16:creationId xmlns:a16="http://schemas.microsoft.com/office/drawing/2014/main" id="{440654F8-D536-4A16-BD4C-5AE9482A59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01" y="1509"/>
                <a:ext cx="288" cy="72"/>
              </a:xfrm>
              <a:prstGeom prst="rect">
                <a:avLst/>
              </a:prstGeom>
              <a:solidFill>
                <a:srgbClr val="DDD5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121917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30499">
                  <a:solidFill>
                    <a:srgbClr val="9ACD4C"/>
                  </a:solidFill>
                  <a:latin typeface="Helvetica" pitchFamily="-1" charset="0"/>
                  <a:ea typeface="ＭＳ Ｐゴシック" pitchFamily="-1" charset="-128"/>
                </a:endParaRPr>
              </a:p>
            </p:txBody>
          </p:sp>
          <p:sp>
            <p:nvSpPr>
              <p:cNvPr id="321" name="Freeform 147">
                <a:extLst>
                  <a:ext uri="{FF2B5EF4-FFF2-40B4-BE49-F238E27FC236}">
                    <a16:creationId xmlns:a16="http://schemas.microsoft.com/office/drawing/2014/main" id="{50499C4C-7D69-4E37-85F5-16BC1F74E6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95" y="1503"/>
                <a:ext cx="300" cy="84"/>
              </a:xfrm>
              <a:custGeom>
                <a:avLst/>
                <a:gdLst>
                  <a:gd name="T0" fmla="*/ 294 w 300"/>
                  <a:gd name="T1" fmla="*/ 78 h 84"/>
                  <a:gd name="T2" fmla="*/ 294 w 300"/>
                  <a:gd name="T3" fmla="*/ 72 h 84"/>
                  <a:gd name="T4" fmla="*/ 12 w 300"/>
                  <a:gd name="T5" fmla="*/ 72 h 84"/>
                  <a:gd name="T6" fmla="*/ 12 w 300"/>
                  <a:gd name="T7" fmla="*/ 12 h 84"/>
                  <a:gd name="T8" fmla="*/ 288 w 300"/>
                  <a:gd name="T9" fmla="*/ 12 h 84"/>
                  <a:gd name="T10" fmla="*/ 288 w 300"/>
                  <a:gd name="T11" fmla="*/ 78 h 84"/>
                  <a:gd name="T12" fmla="*/ 294 w 300"/>
                  <a:gd name="T13" fmla="*/ 78 h 84"/>
                  <a:gd name="T14" fmla="*/ 294 w 300"/>
                  <a:gd name="T15" fmla="*/ 72 h 84"/>
                  <a:gd name="T16" fmla="*/ 294 w 300"/>
                  <a:gd name="T17" fmla="*/ 78 h 84"/>
                  <a:gd name="T18" fmla="*/ 300 w 300"/>
                  <a:gd name="T19" fmla="*/ 78 h 84"/>
                  <a:gd name="T20" fmla="*/ 300 w 300"/>
                  <a:gd name="T21" fmla="*/ 0 h 84"/>
                  <a:gd name="T22" fmla="*/ 0 w 300"/>
                  <a:gd name="T23" fmla="*/ 0 h 84"/>
                  <a:gd name="T24" fmla="*/ 0 w 300"/>
                  <a:gd name="T25" fmla="*/ 84 h 84"/>
                  <a:gd name="T26" fmla="*/ 300 w 300"/>
                  <a:gd name="T27" fmla="*/ 84 h 84"/>
                  <a:gd name="T28" fmla="*/ 300 w 300"/>
                  <a:gd name="T29" fmla="*/ 78 h 84"/>
                  <a:gd name="T30" fmla="*/ 294 w 300"/>
                  <a:gd name="T31" fmla="*/ 78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00" h="84">
                    <a:moveTo>
                      <a:pt x="294" y="78"/>
                    </a:moveTo>
                    <a:lnTo>
                      <a:pt x="294" y="72"/>
                    </a:lnTo>
                    <a:lnTo>
                      <a:pt x="12" y="72"/>
                    </a:lnTo>
                    <a:lnTo>
                      <a:pt x="12" y="12"/>
                    </a:lnTo>
                    <a:lnTo>
                      <a:pt x="288" y="12"/>
                    </a:lnTo>
                    <a:lnTo>
                      <a:pt x="288" y="78"/>
                    </a:lnTo>
                    <a:lnTo>
                      <a:pt x="294" y="78"/>
                    </a:lnTo>
                    <a:lnTo>
                      <a:pt x="294" y="72"/>
                    </a:lnTo>
                    <a:lnTo>
                      <a:pt x="294" y="78"/>
                    </a:lnTo>
                    <a:lnTo>
                      <a:pt x="300" y="78"/>
                    </a:lnTo>
                    <a:lnTo>
                      <a:pt x="300" y="0"/>
                    </a:lnTo>
                    <a:lnTo>
                      <a:pt x="0" y="0"/>
                    </a:lnTo>
                    <a:lnTo>
                      <a:pt x="0" y="84"/>
                    </a:lnTo>
                    <a:lnTo>
                      <a:pt x="300" y="84"/>
                    </a:lnTo>
                    <a:lnTo>
                      <a:pt x="300" y="78"/>
                    </a:lnTo>
                    <a:lnTo>
                      <a:pt x="294" y="7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121917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30499">
                  <a:solidFill>
                    <a:srgbClr val="9ACD4C"/>
                  </a:solidFill>
                  <a:latin typeface="Helvetica" pitchFamily="-1" charset="0"/>
                  <a:ea typeface="ＭＳ Ｐゴシック" pitchFamily="-1" charset="-128"/>
                </a:endParaRPr>
              </a:p>
            </p:txBody>
          </p:sp>
          <p:sp>
            <p:nvSpPr>
              <p:cNvPr id="322" name="Rectangle 148">
                <a:extLst>
                  <a:ext uri="{FF2B5EF4-FFF2-40B4-BE49-F238E27FC236}">
                    <a16:creationId xmlns:a16="http://schemas.microsoft.com/office/drawing/2014/main" id="{FDD0F2F2-FA12-40D0-85B7-59C7AFBA67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89" y="1509"/>
                <a:ext cx="289" cy="72"/>
              </a:xfrm>
              <a:prstGeom prst="rect">
                <a:avLst/>
              </a:prstGeom>
              <a:solidFill>
                <a:srgbClr val="DDD5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121917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30499">
                  <a:solidFill>
                    <a:srgbClr val="9ACD4C"/>
                  </a:solidFill>
                  <a:latin typeface="Helvetica" pitchFamily="-1" charset="0"/>
                  <a:ea typeface="ＭＳ Ｐゴシック" pitchFamily="-1" charset="-128"/>
                </a:endParaRPr>
              </a:p>
            </p:txBody>
          </p:sp>
          <p:sp>
            <p:nvSpPr>
              <p:cNvPr id="323" name="Freeform 149">
                <a:extLst>
                  <a:ext uri="{FF2B5EF4-FFF2-40B4-BE49-F238E27FC236}">
                    <a16:creationId xmlns:a16="http://schemas.microsoft.com/office/drawing/2014/main" id="{96231577-0E2F-4916-92DA-FF6F46D232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83" y="1503"/>
                <a:ext cx="301" cy="84"/>
              </a:xfrm>
              <a:custGeom>
                <a:avLst/>
                <a:gdLst>
                  <a:gd name="T0" fmla="*/ 295 w 301"/>
                  <a:gd name="T1" fmla="*/ 78 h 84"/>
                  <a:gd name="T2" fmla="*/ 295 w 301"/>
                  <a:gd name="T3" fmla="*/ 72 h 84"/>
                  <a:gd name="T4" fmla="*/ 12 w 301"/>
                  <a:gd name="T5" fmla="*/ 72 h 84"/>
                  <a:gd name="T6" fmla="*/ 12 w 301"/>
                  <a:gd name="T7" fmla="*/ 12 h 84"/>
                  <a:gd name="T8" fmla="*/ 289 w 301"/>
                  <a:gd name="T9" fmla="*/ 12 h 84"/>
                  <a:gd name="T10" fmla="*/ 289 w 301"/>
                  <a:gd name="T11" fmla="*/ 78 h 84"/>
                  <a:gd name="T12" fmla="*/ 295 w 301"/>
                  <a:gd name="T13" fmla="*/ 78 h 84"/>
                  <a:gd name="T14" fmla="*/ 295 w 301"/>
                  <a:gd name="T15" fmla="*/ 72 h 84"/>
                  <a:gd name="T16" fmla="*/ 295 w 301"/>
                  <a:gd name="T17" fmla="*/ 78 h 84"/>
                  <a:gd name="T18" fmla="*/ 301 w 301"/>
                  <a:gd name="T19" fmla="*/ 78 h 84"/>
                  <a:gd name="T20" fmla="*/ 301 w 301"/>
                  <a:gd name="T21" fmla="*/ 0 h 84"/>
                  <a:gd name="T22" fmla="*/ 0 w 301"/>
                  <a:gd name="T23" fmla="*/ 0 h 84"/>
                  <a:gd name="T24" fmla="*/ 0 w 301"/>
                  <a:gd name="T25" fmla="*/ 84 h 84"/>
                  <a:gd name="T26" fmla="*/ 301 w 301"/>
                  <a:gd name="T27" fmla="*/ 84 h 84"/>
                  <a:gd name="T28" fmla="*/ 301 w 301"/>
                  <a:gd name="T29" fmla="*/ 78 h 84"/>
                  <a:gd name="T30" fmla="*/ 295 w 301"/>
                  <a:gd name="T31" fmla="*/ 78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01" h="84">
                    <a:moveTo>
                      <a:pt x="295" y="78"/>
                    </a:moveTo>
                    <a:lnTo>
                      <a:pt x="295" y="72"/>
                    </a:lnTo>
                    <a:lnTo>
                      <a:pt x="12" y="72"/>
                    </a:lnTo>
                    <a:lnTo>
                      <a:pt x="12" y="12"/>
                    </a:lnTo>
                    <a:lnTo>
                      <a:pt x="289" y="12"/>
                    </a:lnTo>
                    <a:lnTo>
                      <a:pt x="289" y="78"/>
                    </a:lnTo>
                    <a:lnTo>
                      <a:pt x="295" y="78"/>
                    </a:lnTo>
                    <a:lnTo>
                      <a:pt x="295" y="72"/>
                    </a:lnTo>
                    <a:lnTo>
                      <a:pt x="295" y="78"/>
                    </a:lnTo>
                    <a:lnTo>
                      <a:pt x="301" y="78"/>
                    </a:lnTo>
                    <a:lnTo>
                      <a:pt x="301" y="0"/>
                    </a:lnTo>
                    <a:lnTo>
                      <a:pt x="0" y="0"/>
                    </a:lnTo>
                    <a:lnTo>
                      <a:pt x="0" y="84"/>
                    </a:lnTo>
                    <a:lnTo>
                      <a:pt x="301" y="84"/>
                    </a:lnTo>
                    <a:lnTo>
                      <a:pt x="301" y="78"/>
                    </a:lnTo>
                    <a:lnTo>
                      <a:pt x="295" y="7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121917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30499">
                  <a:solidFill>
                    <a:srgbClr val="9ACD4C"/>
                  </a:solidFill>
                  <a:latin typeface="Helvetica" pitchFamily="-1" charset="0"/>
                  <a:ea typeface="ＭＳ Ｐゴシック" pitchFamily="-1" charset="-128"/>
                </a:endParaRPr>
              </a:p>
            </p:txBody>
          </p:sp>
          <p:sp>
            <p:nvSpPr>
              <p:cNvPr id="324" name="Rectangle 150">
                <a:extLst>
                  <a:ext uri="{FF2B5EF4-FFF2-40B4-BE49-F238E27FC236}">
                    <a16:creationId xmlns:a16="http://schemas.microsoft.com/office/drawing/2014/main" id="{04BF25B9-68BD-4A95-ABC1-316B4912C1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78" y="1509"/>
                <a:ext cx="288" cy="72"/>
              </a:xfrm>
              <a:prstGeom prst="rect">
                <a:avLst/>
              </a:prstGeom>
              <a:solidFill>
                <a:srgbClr val="DDD5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121917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30499">
                  <a:solidFill>
                    <a:srgbClr val="9ACD4C"/>
                  </a:solidFill>
                  <a:latin typeface="Helvetica" pitchFamily="-1" charset="0"/>
                  <a:ea typeface="ＭＳ Ｐゴシック" pitchFamily="-1" charset="-128"/>
                </a:endParaRPr>
              </a:p>
            </p:txBody>
          </p:sp>
          <p:sp>
            <p:nvSpPr>
              <p:cNvPr id="325" name="Freeform 151">
                <a:extLst>
                  <a:ext uri="{FF2B5EF4-FFF2-40B4-BE49-F238E27FC236}">
                    <a16:creationId xmlns:a16="http://schemas.microsoft.com/office/drawing/2014/main" id="{3FF820A9-507F-4EE4-8BA1-446354B46C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72" y="1503"/>
                <a:ext cx="300" cy="84"/>
              </a:xfrm>
              <a:custGeom>
                <a:avLst/>
                <a:gdLst>
                  <a:gd name="T0" fmla="*/ 294 w 300"/>
                  <a:gd name="T1" fmla="*/ 78 h 84"/>
                  <a:gd name="T2" fmla="*/ 294 w 300"/>
                  <a:gd name="T3" fmla="*/ 72 h 84"/>
                  <a:gd name="T4" fmla="*/ 12 w 300"/>
                  <a:gd name="T5" fmla="*/ 72 h 84"/>
                  <a:gd name="T6" fmla="*/ 12 w 300"/>
                  <a:gd name="T7" fmla="*/ 12 h 84"/>
                  <a:gd name="T8" fmla="*/ 288 w 300"/>
                  <a:gd name="T9" fmla="*/ 12 h 84"/>
                  <a:gd name="T10" fmla="*/ 288 w 300"/>
                  <a:gd name="T11" fmla="*/ 78 h 84"/>
                  <a:gd name="T12" fmla="*/ 294 w 300"/>
                  <a:gd name="T13" fmla="*/ 78 h 84"/>
                  <a:gd name="T14" fmla="*/ 294 w 300"/>
                  <a:gd name="T15" fmla="*/ 72 h 84"/>
                  <a:gd name="T16" fmla="*/ 294 w 300"/>
                  <a:gd name="T17" fmla="*/ 78 h 84"/>
                  <a:gd name="T18" fmla="*/ 300 w 300"/>
                  <a:gd name="T19" fmla="*/ 78 h 84"/>
                  <a:gd name="T20" fmla="*/ 300 w 300"/>
                  <a:gd name="T21" fmla="*/ 0 h 84"/>
                  <a:gd name="T22" fmla="*/ 0 w 300"/>
                  <a:gd name="T23" fmla="*/ 0 h 84"/>
                  <a:gd name="T24" fmla="*/ 0 w 300"/>
                  <a:gd name="T25" fmla="*/ 84 h 84"/>
                  <a:gd name="T26" fmla="*/ 300 w 300"/>
                  <a:gd name="T27" fmla="*/ 84 h 84"/>
                  <a:gd name="T28" fmla="*/ 300 w 300"/>
                  <a:gd name="T29" fmla="*/ 78 h 84"/>
                  <a:gd name="T30" fmla="*/ 294 w 300"/>
                  <a:gd name="T31" fmla="*/ 78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00" h="84">
                    <a:moveTo>
                      <a:pt x="294" y="78"/>
                    </a:moveTo>
                    <a:lnTo>
                      <a:pt x="294" y="72"/>
                    </a:lnTo>
                    <a:lnTo>
                      <a:pt x="12" y="72"/>
                    </a:lnTo>
                    <a:lnTo>
                      <a:pt x="12" y="12"/>
                    </a:lnTo>
                    <a:lnTo>
                      <a:pt x="288" y="12"/>
                    </a:lnTo>
                    <a:lnTo>
                      <a:pt x="288" y="78"/>
                    </a:lnTo>
                    <a:lnTo>
                      <a:pt x="294" y="78"/>
                    </a:lnTo>
                    <a:lnTo>
                      <a:pt x="294" y="72"/>
                    </a:lnTo>
                    <a:lnTo>
                      <a:pt x="294" y="78"/>
                    </a:lnTo>
                    <a:lnTo>
                      <a:pt x="300" y="78"/>
                    </a:lnTo>
                    <a:lnTo>
                      <a:pt x="300" y="0"/>
                    </a:lnTo>
                    <a:lnTo>
                      <a:pt x="0" y="0"/>
                    </a:lnTo>
                    <a:lnTo>
                      <a:pt x="0" y="84"/>
                    </a:lnTo>
                    <a:lnTo>
                      <a:pt x="300" y="84"/>
                    </a:lnTo>
                    <a:lnTo>
                      <a:pt x="300" y="78"/>
                    </a:lnTo>
                    <a:lnTo>
                      <a:pt x="294" y="7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121917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30499">
                  <a:solidFill>
                    <a:srgbClr val="9ACD4C"/>
                  </a:solidFill>
                  <a:latin typeface="Helvetica" pitchFamily="-1" charset="0"/>
                  <a:ea typeface="ＭＳ Ｐゴシック" pitchFamily="-1" charset="-128"/>
                </a:endParaRPr>
              </a:p>
            </p:txBody>
          </p:sp>
          <p:sp>
            <p:nvSpPr>
              <p:cNvPr id="326" name="Rectangle 152">
                <a:extLst>
                  <a:ext uri="{FF2B5EF4-FFF2-40B4-BE49-F238E27FC236}">
                    <a16:creationId xmlns:a16="http://schemas.microsoft.com/office/drawing/2014/main" id="{9D082AFB-3C9E-46BB-9AA5-0B75650AED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66" y="1509"/>
                <a:ext cx="289" cy="72"/>
              </a:xfrm>
              <a:prstGeom prst="rect">
                <a:avLst/>
              </a:prstGeom>
              <a:solidFill>
                <a:srgbClr val="DDD5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121917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30499">
                  <a:solidFill>
                    <a:srgbClr val="9ACD4C"/>
                  </a:solidFill>
                  <a:latin typeface="Helvetica" pitchFamily="-1" charset="0"/>
                  <a:ea typeface="ＭＳ Ｐゴシック" pitchFamily="-1" charset="-128"/>
                </a:endParaRPr>
              </a:p>
            </p:txBody>
          </p:sp>
          <p:sp>
            <p:nvSpPr>
              <p:cNvPr id="327" name="Freeform 153">
                <a:extLst>
                  <a:ext uri="{FF2B5EF4-FFF2-40B4-BE49-F238E27FC236}">
                    <a16:creationId xmlns:a16="http://schemas.microsoft.com/office/drawing/2014/main" id="{BBB29740-F73A-4D66-A507-6673155AAF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60" y="1503"/>
                <a:ext cx="301" cy="84"/>
              </a:xfrm>
              <a:custGeom>
                <a:avLst/>
                <a:gdLst>
                  <a:gd name="T0" fmla="*/ 295 w 301"/>
                  <a:gd name="T1" fmla="*/ 78 h 84"/>
                  <a:gd name="T2" fmla="*/ 295 w 301"/>
                  <a:gd name="T3" fmla="*/ 72 h 84"/>
                  <a:gd name="T4" fmla="*/ 12 w 301"/>
                  <a:gd name="T5" fmla="*/ 72 h 84"/>
                  <a:gd name="T6" fmla="*/ 12 w 301"/>
                  <a:gd name="T7" fmla="*/ 12 h 84"/>
                  <a:gd name="T8" fmla="*/ 289 w 301"/>
                  <a:gd name="T9" fmla="*/ 12 h 84"/>
                  <a:gd name="T10" fmla="*/ 289 w 301"/>
                  <a:gd name="T11" fmla="*/ 78 h 84"/>
                  <a:gd name="T12" fmla="*/ 295 w 301"/>
                  <a:gd name="T13" fmla="*/ 78 h 84"/>
                  <a:gd name="T14" fmla="*/ 295 w 301"/>
                  <a:gd name="T15" fmla="*/ 72 h 84"/>
                  <a:gd name="T16" fmla="*/ 295 w 301"/>
                  <a:gd name="T17" fmla="*/ 78 h 84"/>
                  <a:gd name="T18" fmla="*/ 301 w 301"/>
                  <a:gd name="T19" fmla="*/ 78 h 84"/>
                  <a:gd name="T20" fmla="*/ 301 w 301"/>
                  <a:gd name="T21" fmla="*/ 0 h 84"/>
                  <a:gd name="T22" fmla="*/ 0 w 301"/>
                  <a:gd name="T23" fmla="*/ 0 h 84"/>
                  <a:gd name="T24" fmla="*/ 0 w 301"/>
                  <a:gd name="T25" fmla="*/ 84 h 84"/>
                  <a:gd name="T26" fmla="*/ 301 w 301"/>
                  <a:gd name="T27" fmla="*/ 84 h 84"/>
                  <a:gd name="T28" fmla="*/ 301 w 301"/>
                  <a:gd name="T29" fmla="*/ 78 h 84"/>
                  <a:gd name="T30" fmla="*/ 295 w 301"/>
                  <a:gd name="T31" fmla="*/ 78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01" h="84">
                    <a:moveTo>
                      <a:pt x="295" y="78"/>
                    </a:moveTo>
                    <a:lnTo>
                      <a:pt x="295" y="72"/>
                    </a:lnTo>
                    <a:lnTo>
                      <a:pt x="12" y="72"/>
                    </a:lnTo>
                    <a:lnTo>
                      <a:pt x="12" y="12"/>
                    </a:lnTo>
                    <a:lnTo>
                      <a:pt x="289" y="12"/>
                    </a:lnTo>
                    <a:lnTo>
                      <a:pt x="289" y="78"/>
                    </a:lnTo>
                    <a:lnTo>
                      <a:pt x="295" y="78"/>
                    </a:lnTo>
                    <a:lnTo>
                      <a:pt x="295" y="72"/>
                    </a:lnTo>
                    <a:lnTo>
                      <a:pt x="295" y="78"/>
                    </a:lnTo>
                    <a:lnTo>
                      <a:pt x="301" y="78"/>
                    </a:lnTo>
                    <a:lnTo>
                      <a:pt x="301" y="0"/>
                    </a:lnTo>
                    <a:lnTo>
                      <a:pt x="0" y="0"/>
                    </a:lnTo>
                    <a:lnTo>
                      <a:pt x="0" y="84"/>
                    </a:lnTo>
                    <a:lnTo>
                      <a:pt x="301" y="84"/>
                    </a:lnTo>
                    <a:lnTo>
                      <a:pt x="301" y="78"/>
                    </a:lnTo>
                    <a:lnTo>
                      <a:pt x="295" y="7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121917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30499">
                  <a:solidFill>
                    <a:srgbClr val="9ACD4C"/>
                  </a:solidFill>
                  <a:latin typeface="Helvetica" pitchFamily="-1" charset="0"/>
                  <a:ea typeface="ＭＳ Ｐゴシック" pitchFamily="-1" charset="-128"/>
                </a:endParaRPr>
              </a:p>
            </p:txBody>
          </p:sp>
          <p:sp>
            <p:nvSpPr>
              <p:cNvPr id="328" name="Rectangle 154">
                <a:extLst>
                  <a:ext uri="{FF2B5EF4-FFF2-40B4-BE49-F238E27FC236}">
                    <a16:creationId xmlns:a16="http://schemas.microsoft.com/office/drawing/2014/main" id="{198074A3-DFC9-490C-8810-AD3FEA86C3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01" y="1581"/>
                <a:ext cx="288" cy="72"/>
              </a:xfrm>
              <a:prstGeom prst="rect">
                <a:avLst/>
              </a:prstGeom>
              <a:solidFill>
                <a:srgbClr val="DDD5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121917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30499">
                  <a:solidFill>
                    <a:srgbClr val="9ACD4C"/>
                  </a:solidFill>
                  <a:latin typeface="Helvetica" pitchFamily="-1" charset="0"/>
                  <a:ea typeface="ＭＳ Ｐゴシック" pitchFamily="-1" charset="-128"/>
                </a:endParaRPr>
              </a:p>
            </p:txBody>
          </p:sp>
          <p:sp>
            <p:nvSpPr>
              <p:cNvPr id="329" name="Rectangle 155">
                <a:extLst>
                  <a:ext uri="{FF2B5EF4-FFF2-40B4-BE49-F238E27FC236}">
                    <a16:creationId xmlns:a16="http://schemas.microsoft.com/office/drawing/2014/main" id="{5661E1C3-92FF-48C1-AD3B-93FA931478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01" y="1581"/>
                <a:ext cx="288" cy="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121917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30499">
                  <a:solidFill>
                    <a:srgbClr val="9ACD4C"/>
                  </a:solidFill>
                  <a:latin typeface="Helvetica" pitchFamily="-1" charset="0"/>
                  <a:ea typeface="ＭＳ Ｐゴシック" pitchFamily="-1" charset="-128"/>
                </a:endParaRPr>
              </a:p>
            </p:txBody>
          </p:sp>
          <p:sp>
            <p:nvSpPr>
              <p:cNvPr id="330" name="Freeform 156">
                <a:extLst>
                  <a:ext uri="{FF2B5EF4-FFF2-40B4-BE49-F238E27FC236}">
                    <a16:creationId xmlns:a16="http://schemas.microsoft.com/office/drawing/2014/main" id="{21500AB8-AD1B-4668-8124-A3BD86B9BA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95" y="1575"/>
                <a:ext cx="300" cy="84"/>
              </a:xfrm>
              <a:custGeom>
                <a:avLst/>
                <a:gdLst>
                  <a:gd name="T0" fmla="*/ 294 w 300"/>
                  <a:gd name="T1" fmla="*/ 78 h 84"/>
                  <a:gd name="T2" fmla="*/ 294 w 300"/>
                  <a:gd name="T3" fmla="*/ 72 h 84"/>
                  <a:gd name="T4" fmla="*/ 12 w 300"/>
                  <a:gd name="T5" fmla="*/ 72 h 84"/>
                  <a:gd name="T6" fmla="*/ 12 w 300"/>
                  <a:gd name="T7" fmla="*/ 12 h 84"/>
                  <a:gd name="T8" fmla="*/ 288 w 300"/>
                  <a:gd name="T9" fmla="*/ 12 h 84"/>
                  <a:gd name="T10" fmla="*/ 288 w 300"/>
                  <a:gd name="T11" fmla="*/ 78 h 84"/>
                  <a:gd name="T12" fmla="*/ 294 w 300"/>
                  <a:gd name="T13" fmla="*/ 78 h 84"/>
                  <a:gd name="T14" fmla="*/ 294 w 300"/>
                  <a:gd name="T15" fmla="*/ 72 h 84"/>
                  <a:gd name="T16" fmla="*/ 294 w 300"/>
                  <a:gd name="T17" fmla="*/ 78 h 84"/>
                  <a:gd name="T18" fmla="*/ 300 w 300"/>
                  <a:gd name="T19" fmla="*/ 78 h 84"/>
                  <a:gd name="T20" fmla="*/ 300 w 300"/>
                  <a:gd name="T21" fmla="*/ 0 h 84"/>
                  <a:gd name="T22" fmla="*/ 0 w 300"/>
                  <a:gd name="T23" fmla="*/ 0 h 84"/>
                  <a:gd name="T24" fmla="*/ 0 w 300"/>
                  <a:gd name="T25" fmla="*/ 84 h 84"/>
                  <a:gd name="T26" fmla="*/ 300 w 300"/>
                  <a:gd name="T27" fmla="*/ 84 h 84"/>
                  <a:gd name="T28" fmla="*/ 300 w 300"/>
                  <a:gd name="T29" fmla="*/ 78 h 84"/>
                  <a:gd name="T30" fmla="*/ 294 w 300"/>
                  <a:gd name="T31" fmla="*/ 78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00" h="84">
                    <a:moveTo>
                      <a:pt x="294" y="78"/>
                    </a:moveTo>
                    <a:lnTo>
                      <a:pt x="294" y="72"/>
                    </a:lnTo>
                    <a:lnTo>
                      <a:pt x="12" y="72"/>
                    </a:lnTo>
                    <a:lnTo>
                      <a:pt x="12" y="12"/>
                    </a:lnTo>
                    <a:lnTo>
                      <a:pt x="288" y="12"/>
                    </a:lnTo>
                    <a:lnTo>
                      <a:pt x="288" y="78"/>
                    </a:lnTo>
                    <a:lnTo>
                      <a:pt x="294" y="78"/>
                    </a:lnTo>
                    <a:lnTo>
                      <a:pt x="294" y="72"/>
                    </a:lnTo>
                    <a:lnTo>
                      <a:pt x="294" y="78"/>
                    </a:lnTo>
                    <a:lnTo>
                      <a:pt x="300" y="78"/>
                    </a:lnTo>
                    <a:lnTo>
                      <a:pt x="300" y="0"/>
                    </a:lnTo>
                    <a:lnTo>
                      <a:pt x="0" y="0"/>
                    </a:lnTo>
                    <a:lnTo>
                      <a:pt x="0" y="84"/>
                    </a:lnTo>
                    <a:lnTo>
                      <a:pt x="300" y="84"/>
                    </a:lnTo>
                    <a:lnTo>
                      <a:pt x="300" y="78"/>
                    </a:lnTo>
                    <a:lnTo>
                      <a:pt x="294" y="7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121917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30499">
                  <a:solidFill>
                    <a:srgbClr val="9ACD4C"/>
                  </a:solidFill>
                  <a:latin typeface="Helvetica" pitchFamily="-1" charset="0"/>
                  <a:ea typeface="ＭＳ Ｐゴシック" pitchFamily="-1" charset="-128"/>
                </a:endParaRPr>
              </a:p>
            </p:txBody>
          </p:sp>
          <p:sp>
            <p:nvSpPr>
              <p:cNvPr id="331" name="Freeform 157">
                <a:extLst>
                  <a:ext uri="{FF2B5EF4-FFF2-40B4-BE49-F238E27FC236}">
                    <a16:creationId xmlns:a16="http://schemas.microsoft.com/office/drawing/2014/main" id="{058A0DC7-CDEF-433E-ACEE-8697E90C92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95" y="1575"/>
                <a:ext cx="300" cy="84"/>
              </a:xfrm>
              <a:custGeom>
                <a:avLst/>
                <a:gdLst>
                  <a:gd name="T0" fmla="*/ 294 w 300"/>
                  <a:gd name="T1" fmla="*/ 78 h 84"/>
                  <a:gd name="T2" fmla="*/ 294 w 300"/>
                  <a:gd name="T3" fmla="*/ 72 h 84"/>
                  <a:gd name="T4" fmla="*/ 12 w 300"/>
                  <a:gd name="T5" fmla="*/ 72 h 84"/>
                  <a:gd name="T6" fmla="*/ 12 w 300"/>
                  <a:gd name="T7" fmla="*/ 12 h 84"/>
                  <a:gd name="T8" fmla="*/ 288 w 300"/>
                  <a:gd name="T9" fmla="*/ 12 h 84"/>
                  <a:gd name="T10" fmla="*/ 288 w 300"/>
                  <a:gd name="T11" fmla="*/ 78 h 84"/>
                  <a:gd name="T12" fmla="*/ 294 w 300"/>
                  <a:gd name="T13" fmla="*/ 78 h 84"/>
                  <a:gd name="T14" fmla="*/ 294 w 300"/>
                  <a:gd name="T15" fmla="*/ 72 h 84"/>
                  <a:gd name="T16" fmla="*/ 294 w 300"/>
                  <a:gd name="T17" fmla="*/ 78 h 84"/>
                  <a:gd name="T18" fmla="*/ 300 w 300"/>
                  <a:gd name="T19" fmla="*/ 78 h 84"/>
                  <a:gd name="T20" fmla="*/ 300 w 300"/>
                  <a:gd name="T21" fmla="*/ 0 h 84"/>
                  <a:gd name="T22" fmla="*/ 0 w 300"/>
                  <a:gd name="T23" fmla="*/ 0 h 84"/>
                  <a:gd name="T24" fmla="*/ 0 w 300"/>
                  <a:gd name="T25" fmla="*/ 84 h 84"/>
                  <a:gd name="T26" fmla="*/ 300 w 300"/>
                  <a:gd name="T27" fmla="*/ 84 h 84"/>
                  <a:gd name="T28" fmla="*/ 300 w 300"/>
                  <a:gd name="T29" fmla="*/ 78 h 84"/>
                  <a:gd name="T30" fmla="*/ 294 w 300"/>
                  <a:gd name="T31" fmla="*/ 78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00" h="84">
                    <a:moveTo>
                      <a:pt x="294" y="78"/>
                    </a:moveTo>
                    <a:lnTo>
                      <a:pt x="294" y="72"/>
                    </a:lnTo>
                    <a:lnTo>
                      <a:pt x="12" y="72"/>
                    </a:lnTo>
                    <a:lnTo>
                      <a:pt x="12" y="12"/>
                    </a:lnTo>
                    <a:lnTo>
                      <a:pt x="288" y="12"/>
                    </a:lnTo>
                    <a:lnTo>
                      <a:pt x="288" y="78"/>
                    </a:lnTo>
                    <a:lnTo>
                      <a:pt x="294" y="78"/>
                    </a:lnTo>
                    <a:lnTo>
                      <a:pt x="294" y="72"/>
                    </a:lnTo>
                    <a:lnTo>
                      <a:pt x="294" y="78"/>
                    </a:lnTo>
                    <a:lnTo>
                      <a:pt x="300" y="78"/>
                    </a:lnTo>
                    <a:lnTo>
                      <a:pt x="300" y="0"/>
                    </a:lnTo>
                    <a:lnTo>
                      <a:pt x="0" y="0"/>
                    </a:lnTo>
                    <a:lnTo>
                      <a:pt x="0" y="84"/>
                    </a:lnTo>
                    <a:lnTo>
                      <a:pt x="300" y="84"/>
                    </a:lnTo>
                    <a:lnTo>
                      <a:pt x="300" y="78"/>
                    </a:lnTo>
                    <a:lnTo>
                      <a:pt x="294" y="78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121917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30499">
                  <a:solidFill>
                    <a:srgbClr val="9ACD4C"/>
                  </a:solidFill>
                  <a:latin typeface="Helvetica" pitchFamily="-1" charset="0"/>
                  <a:ea typeface="ＭＳ Ｐゴシック" pitchFamily="-1" charset="-128"/>
                </a:endParaRPr>
              </a:p>
            </p:txBody>
          </p:sp>
          <p:sp>
            <p:nvSpPr>
              <p:cNvPr id="332" name="Rectangle 158">
                <a:extLst>
                  <a:ext uri="{FF2B5EF4-FFF2-40B4-BE49-F238E27FC236}">
                    <a16:creationId xmlns:a16="http://schemas.microsoft.com/office/drawing/2014/main" id="{77BEADF8-FE52-4629-A6C1-B3AE941D22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89" y="1581"/>
                <a:ext cx="289" cy="72"/>
              </a:xfrm>
              <a:prstGeom prst="rect">
                <a:avLst/>
              </a:prstGeom>
              <a:solidFill>
                <a:srgbClr val="DDD5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121917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30499">
                  <a:solidFill>
                    <a:srgbClr val="9ACD4C"/>
                  </a:solidFill>
                  <a:latin typeface="Helvetica" pitchFamily="-1" charset="0"/>
                  <a:ea typeface="ＭＳ Ｐゴシック" pitchFamily="-1" charset="-128"/>
                </a:endParaRPr>
              </a:p>
            </p:txBody>
          </p:sp>
          <p:sp>
            <p:nvSpPr>
              <p:cNvPr id="333" name="Rectangle 159">
                <a:extLst>
                  <a:ext uri="{FF2B5EF4-FFF2-40B4-BE49-F238E27FC236}">
                    <a16:creationId xmlns:a16="http://schemas.microsoft.com/office/drawing/2014/main" id="{8D53F261-273A-4DAA-B104-EBF8F42C30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89" y="1581"/>
                <a:ext cx="289" cy="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121917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30499">
                  <a:solidFill>
                    <a:srgbClr val="9ACD4C"/>
                  </a:solidFill>
                  <a:latin typeface="Helvetica" pitchFamily="-1" charset="0"/>
                  <a:ea typeface="ＭＳ Ｐゴシック" pitchFamily="-1" charset="-128"/>
                </a:endParaRPr>
              </a:p>
            </p:txBody>
          </p:sp>
          <p:sp>
            <p:nvSpPr>
              <p:cNvPr id="334" name="Freeform 160">
                <a:extLst>
                  <a:ext uri="{FF2B5EF4-FFF2-40B4-BE49-F238E27FC236}">
                    <a16:creationId xmlns:a16="http://schemas.microsoft.com/office/drawing/2014/main" id="{872E44CD-F11B-4F2D-A4F1-82F2A95D6E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83" y="1575"/>
                <a:ext cx="301" cy="84"/>
              </a:xfrm>
              <a:custGeom>
                <a:avLst/>
                <a:gdLst>
                  <a:gd name="T0" fmla="*/ 295 w 301"/>
                  <a:gd name="T1" fmla="*/ 78 h 84"/>
                  <a:gd name="T2" fmla="*/ 295 w 301"/>
                  <a:gd name="T3" fmla="*/ 72 h 84"/>
                  <a:gd name="T4" fmla="*/ 12 w 301"/>
                  <a:gd name="T5" fmla="*/ 72 h 84"/>
                  <a:gd name="T6" fmla="*/ 12 w 301"/>
                  <a:gd name="T7" fmla="*/ 12 h 84"/>
                  <a:gd name="T8" fmla="*/ 289 w 301"/>
                  <a:gd name="T9" fmla="*/ 12 h 84"/>
                  <a:gd name="T10" fmla="*/ 289 w 301"/>
                  <a:gd name="T11" fmla="*/ 78 h 84"/>
                  <a:gd name="T12" fmla="*/ 295 w 301"/>
                  <a:gd name="T13" fmla="*/ 78 h 84"/>
                  <a:gd name="T14" fmla="*/ 295 w 301"/>
                  <a:gd name="T15" fmla="*/ 72 h 84"/>
                  <a:gd name="T16" fmla="*/ 295 w 301"/>
                  <a:gd name="T17" fmla="*/ 78 h 84"/>
                  <a:gd name="T18" fmla="*/ 301 w 301"/>
                  <a:gd name="T19" fmla="*/ 78 h 84"/>
                  <a:gd name="T20" fmla="*/ 301 w 301"/>
                  <a:gd name="T21" fmla="*/ 0 h 84"/>
                  <a:gd name="T22" fmla="*/ 0 w 301"/>
                  <a:gd name="T23" fmla="*/ 0 h 84"/>
                  <a:gd name="T24" fmla="*/ 0 w 301"/>
                  <a:gd name="T25" fmla="*/ 84 h 84"/>
                  <a:gd name="T26" fmla="*/ 301 w 301"/>
                  <a:gd name="T27" fmla="*/ 84 h 84"/>
                  <a:gd name="T28" fmla="*/ 301 w 301"/>
                  <a:gd name="T29" fmla="*/ 78 h 84"/>
                  <a:gd name="T30" fmla="*/ 295 w 301"/>
                  <a:gd name="T31" fmla="*/ 78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01" h="84">
                    <a:moveTo>
                      <a:pt x="295" y="78"/>
                    </a:moveTo>
                    <a:lnTo>
                      <a:pt x="295" y="72"/>
                    </a:lnTo>
                    <a:lnTo>
                      <a:pt x="12" y="72"/>
                    </a:lnTo>
                    <a:lnTo>
                      <a:pt x="12" y="12"/>
                    </a:lnTo>
                    <a:lnTo>
                      <a:pt x="289" y="12"/>
                    </a:lnTo>
                    <a:lnTo>
                      <a:pt x="289" y="78"/>
                    </a:lnTo>
                    <a:lnTo>
                      <a:pt x="295" y="78"/>
                    </a:lnTo>
                    <a:lnTo>
                      <a:pt x="295" y="72"/>
                    </a:lnTo>
                    <a:lnTo>
                      <a:pt x="295" y="78"/>
                    </a:lnTo>
                    <a:lnTo>
                      <a:pt x="301" y="78"/>
                    </a:lnTo>
                    <a:lnTo>
                      <a:pt x="301" y="0"/>
                    </a:lnTo>
                    <a:lnTo>
                      <a:pt x="0" y="0"/>
                    </a:lnTo>
                    <a:lnTo>
                      <a:pt x="0" y="84"/>
                    </a:lnTo>
                    <a:lnTo>
                      <a:pt x="301" y="84"/>
                    </a:lnTo>
                    <a:lnTo>
                      <a:pt x="301" y="78"/>
                    </a:lnTo>
                    <a:lnTo>
                      <a:pt x="295" y="7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121917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30499">
                  <a:solidFill>
                    <a:srgbClr val="9ACD4C"/>
                  </a:solidFill>
                  <a:latin typeface="Helvetica" pitchFamily="-1" charset="0"/>
                  <a:ea typeface="ＭＳ Ｐゴシック" pitchFamily="-1" charset="-128"/>
                </a:endParaRPr>
              </a:p>
            </p:txBody>
          </p:sp>
          <p:sp>
            <p:nvSpPr>
              <p:cNvPr id="335" name="Freeform 161">
                <a:extLst>
                  <a:ext uri="{FF2B5EF4-FFF2-40B4-BE49-F238E27FC236}">
                    <a16:creationId xmlns:a16="http://schemas.microsoft.com/office/drawing/2014/main" id="{2B513F3D-94CF-4607-BC5C-0AC9441E70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83" y="1575"/>
                <a:ext cx="301" cy="84"/>
              </a:xfrm>
              <a:custGeom>
                <a:avLst/>
                <a:gdLst>
                  <a:gd name="T0" fmla="*/ 295 w 301"/>
                  <a:gd name="T1" fmla="*/ 78 h 84"/>
                  <a:gd name="T2" fmla="*/ 295 w 301"/>
                  <a:gd name="T3" fmla="*/ 72 h 84"/>
                  <a:gd name="T4" fmla="*/ 12 w 301"/>
                  <a:gd name="T5" fmla="*/ 72 h 84"/>
                  <a:gd name="T6" fmla="*/ 12 w 301"/>
                  <a:gd name="T7" fmla="*/ 12 h 84"/>
                  <a:gd name="T8" fmla="*/ 289 w 301"/>
                  <a:gd name="T9" fmla="*/ 12 h 84"/>
                  <a:gd name="T10" fmla="*/ 289 w 301"/>
                  <a:gd name="T11" fmla="*/ 78 h 84"/>
                  <a:gd name="T12" fmla="*/ 295 w 301"/>
                  <a:gd name="T13" fmla="*/ 78 h 84"/>
                  <a:gd name="T14" fmla="*/ 295 w 301"/>
                  <a:gd name="T15" fmla="*/ 72 h 84"/>
                  <a:gd name="T16" fmla="*/ 295 w 301"/>
                  <a:gd name="T17" fmla="*/ 78 h 84"/>
                  <a:gd name="T18" fmla="*/ 301 w 301"/>
                  <a:gd name="T19" fmla="*/ 78 h 84"/>
                  <a:gd name="T20" fmla="*/ 301 w 301"/>
                  <a:gd name="T21" fmla="*/ 0 h 84"/>
                  <a:gd name="T22" fmla="*/ 0 w 301"/>
                  <a:gd name="T23" fmla="*/ 0 h 84"/>
                  <a:gd name="T24" fmla="*/ 0 w 301"/>
                  <a:gd name="T25" fmla="*/ 84 h 84"/>
                  <a:gd name="T26" fmla="*/ 301 w 301"/>
                  <a:gd name="T27" fmla="*/ 84 h 84"/>
                  <a:gd name="T28" fmla="*/ 301 w 301"/>
                  <a:gd name="T29" fmla="*/ 78 h 84"/>
                  <a:gd name="T30" fmla="*/ 295 w 301"/>
                  <a:gd name="T31" fmla="*/ 78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01" h="84">
                    <a:moveTo>
                      <a:pt x="295" y="78"/>
                    </a:moveTo>
                    <a:lnTo>
                      <a:pt x="295" y="72"/>
                    </a:lnTo>
                    <a:lnTo>
                      <a:pt x="12" y="72"/>
                    </a:lnTo>
                    <a:lnTo>
                      <a:pt x="12" y="12"/>
                    </a:lnTo>
                    <a:lnTo>
                      <a:pt x="289" y="12"/>
                    </a:lnTo>
                    <a:lnTo>
                      <a:pt x="289" y="78"/>
                    </a:lnTo>
                    <a:lnTo>
                      <a:pt x="295" y="78"/>
                    </a:lnTo>
                    <a:lnTo>
                      <a:pt x="295" y="72"/>
                    </a:lnTo>
                    <a:lnTo>
                      <a:pt x="295" y="78"/>
                    </a:lnTo>
                    <a:lnTo>
                      <a:pt x="301" y="78"/>
                    </a:lnTo>
                    <a:lnTo>
                      <a:pt x="301" y="0"/>
                    </a:lnTo>
                    <a:lnTo>
                      <a:pt x="0" y="0"/>
                    </a:lnTo>
                    <a:lnTo>
                      <a:pt x="0" y="84"/>
                    </a:lnTo>
                    <a:lnTo>
                      <a:pt x="301" y="84"/>
                    </a:lnTo>
                    <a:lnTo>
                      <a:pt x="301" y="78"/>
                    </a:lnTo>
                    <a:lnTo>
                      <a:pt x="295" y="78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121917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30499">
                  <a:solidFill>
                    <a:srgbClr val="9ACD4C"/>
                  </a:solidFill>
                  <a:latin typeface="Helvetica" pitchFamily="-1" charset="0"/>
                  <a:ea typeface="ＭＳ Ｐゴシック" pitchFamily="-1" charset="-128"/>
                </a:endParaRPr>
              </a:p>
            </p:txBody>
          </p:sp>
          <p:sp>
            <p:nvSpPr>
              <p:cNvPr id="336" name="Rectangle 162">
                <a:extLst>
                  <a:ext uri="{FF2B5EF4-FFF2-40B4-BE49-F238E27FC236}">
                    <a16:creationId xmlns:a16="http://schemas.microsoft.com/office/drawing/2014/main" id="{52823470-8814-41BF-9355-30B23C42AC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78" y="1581"/>
                <a:ext cx="288" cy="72"/>
              </a:xfrm>
              <a:prstGeom prst="rect">
                <a:avLst/>
              </a:prstGeom>
              <a:solidFill>
                <a:srgbClr val="DDD5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121917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30499">
                  <a:solidFill>
                    <a:srgbClr val="9ACD4C"/>
                  </a:solidFill>
                  <a:latin typeface="Helvetica" pitchFamily="-1" charset="0"/>
                  <a:ea typeface="ＭＳ Ｐゴシック" pitchFamily="-1" charset="-128"/>
                </a:endParaRPr>
              </a:p>
            </p:txBody>
          </p:sp>
          <p:sp>
            <p:nvSpPr>
              <p:cNvPr id="337" name="Rectangle 163">
                <a:extLst>
                  <a:ext uri="{FF2B5EF4-FFF2-40B4-BE49-F238E27FC236}">
                    <a16:creationId xmlns:a16="http://schemas.microsoft.com/office/drawing/2014/main" id="{50110D6C-797C-46B0-89FA-485CF3ADEE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78" y="1581"/>
                <a:ext cx="288" cy="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121917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30499">
                  <a:solidFill>
                    <a:srgbClr val="9ACD4C"/>
                  </a:solidFill>
                  <a:latin typeface="Helvetica" pitchFamily="-1" charset="0"/>
                  <a:ea typeface="ＭＳ Ｐゴシック" pitchFamily="-1" charset="-128"/>
                </a:endParaRPr>
              </a:p>
            </p:txBody>
          </p:sp>
          <p:sp>
            <p:nvSpPr>
              <p:cNvPr id="338" name="Freeform 164">
                <a:extLst>
                  <a:ext uri="{FF2B5EF4-FFF2-40B4-BE49-F238E27FC236}">
                    <a16:creationId xmlns:a16="http://schemas.microsoft.com/office/drawing/2014/main" id="{D068C6A7-74FA-43D8-958C-BF6396ED2E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72" y="1575"/>
                <a:ext cx="300" cy="84"/>
              </a:xfrm>
              <a:custGeom>
                <a:avLst/>
                <a:gdLst>
                  <a:gd name="T0" fmla="*/ 294 w 300"/>
                  <a:gd name="T1" fmla="*/ 78 h 84"/>
                  <a:gd name="T2" fmla="*/ 294 w 300"/>
                  <a:gd name="T3" fmla="*/ 72 h 84"/>
                  <a:gd name="T4" fmla="*/ 12 w 300"/>
                  <a:gd name="T5" fmla="*/ 72 h 84"/>
                  <a:gd name="T6" fmla="*/ 12 w 300"/>
                  <a:gd name="T7" fmla="*/ 12 h 84"/>
                  <a:gd name="T8" fmla="*/ 288 w 300"/>
                  <a:gd name="T9" fmla="*/ 12 h 84"/>
                  <a:gd name="T10" fmla="*/ 288 w 300"/>
                  <a:gd name="T11" fmla="*/ 78 h 84"/>
                  <a:gd name="T12" fmla="*/ 294 w 300"/>
                  <a:gd name="T13" fmla="*/ 78 h 84"/>
                  <a:gd name="T14" fmla="*/ 294 w 300"/>
                  <a:gd name="T15" fmla="*/ 72 h 84"/>
                  <a:gd name="T16" fmla="*/ 294 w 300"/>
                  <a:gd name="T17" fmla="*/ 78 h 84"/>
                  <a:gd name="T18" fmla="*/ 300 w 300"/>
                  <a:gd name="T19" fmla="*/ 78 h 84"/>
                  <a:gd name="T20" fmla="*/ 300 w 300"/>
                  <a:gd name="T21" fmla="*/ 0 h 84"/>
                  <a:gd name="T22" fmla="*/ 0 w 300"/>
                  <a:gd name="T23" fmla="*/ 0 h 84"/>
                  <a:gd name="T24" fmla="*/ 0 w 300"/>
                  <a:gd name="T25" fmla="*/ 84 h 84"/>
                  <a:gd name="T26" fmla="*/ 300 w 300"/>
                  <a:gd name="T27" fmla="*/ 84 h 84"/>
                  <a:gd name="T28" fmla="*/ 300 w 300"/>
                  <a:gd name="T29" fmla="*/ 78 h 84"/>
                  <a:gd name="T30" fmla="*/ 294 w 300"/>
                  <a:gd name="T31" fmla="*/ 78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00" h="84">
                    <a:moveTo>
                      <a:pt x="294" y="78"/>
                    </a:moveTo>
                    <a:lnTo>
                      <a:pt x="294" y="72"/>
                    </a:lnTo>
                    <a:lnTo>
                      <a:pt x="12" y="72"/>
                    </a:lnTo>
                    <a:lnTo>
                      <a:pt x="12" y="12"/>
                    </a:lnTo>
                    <a:lnTo>
                      <a:pt x="288" y="12"/>
                    </a:lnTo>
                    <a:lnTo>
                      <a:pt x="288" y="78"/>
                    </a:lnTo>
                    <a:lnTo>
                      <a:pt x="294" y="78"/>
                    </a:lnTo>
                    <a:lnTo>
                      <a:pt x="294" y="72"/>
                    </a:lnTo>
                    <a:lnTo>
                      <a:pt x="294" y="78"/>
                    </a:lnTo>
                    <a:lnTo>
                      <a:pt x="300" y="78"/>
                    </a:lnTo>
                    <a:lnTo>
                      <a:pt x="300" y="0"/>
                    </a:lnTo>
                    <a:lnTo>
                      <a:pt x="0" y="0"/>
                    </a:lnTo>
                    <a:lnTo>
                      <a:pt x="0" y="84"/>
                    </a:lnTo>
                    <a:lnTo>
                      <a:pt x="300" y="84"/>
                    </a:lnTo>
                    <a:lnTo>
                      <a:pt x="300" y="78"/>
                    </a:lnTo>
                    <a:lnTo>
                      <a:pt x="294" y="7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121917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30499">
                  <a:solidFill>
                    <a:srgbClr val="9ACD4C"/>
                  </a:solidFill>
                  <a:latin typeface="Helvetica" pitchFamily="-1" charset="0"/>
                  <a:ea typeface="ＭＳ Ｐゴシック" pitchFamily="-1" charset="-128"/>
                </a:endParaRPr>
              </a:p>
            </p:txBody>
          </p:sp>
          <p:sp>
            <p:nvSpPr>
              <p:cNvPr id="339" name="Freeform 165">
                <a:extLst>
                  <a:ext uri="{FF2B5EF4-FFF2-40B4-BE49-F238E27FC236}">
                    <a16:creationId xmlns:a16="http://schemas.microsoft.com/office/drawing/2014/main" id="{57DEA830-AF7D-4C84-A014-21052BABEE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72" y="1575"/>
                <a:ext cx="300" cy="84"/>
              </a:xfrm>
              <a:custGeom>
                <a:avLst/>
                <a:gdLst>
                  <a:gd name="T0" fmla="*/ 294 w 300"/>
                  <a:gd name="T1" fmla="*/ 78 h 84"/>
                  <a:gd name="T2" fmla="*/ 294 w 300"/>
                  <a:gd name="T3" fmla="*/ 72 h 84"/>
                  <a:gd name="T4" fmla="*/ 12 w 300"/>
                  <a:gd name="T5" fmla="*/ 72 h 84"/>
                  <a:gd name="T6" fmla="*/ 12 w 300"/>
                  <a:gd name="T7" fmla="*/ 12 h 84"/>
                  <a:gd name="T8" fmla="*/ 288 w 300"/>
                  <a:gd name="T9" fmla="*/ 12 h 84"/>
                  <a:gd name="T10" fmla="*/ 288 w 300"/>
                  <a:gd name="T11" fmla="*/ 78 h 84"/>
                  <a:gd name="T12" fmla="*/ 294 w 300"/>
                  <a:gd name="T13" fmla="*/ 78 h 84"/>
                  <a:gd name="T14" fmla="*/ 294 w 300"/>
                  <a:gd name="T15" fmla="*/ 72 h 84"/>
                  <a:gd name="T16" fmla="*/ 294 w 300"/>
                  <a:gd name="T17" fmla="*/ 78 h 84"/>
                  <a:gd name="T18" fmla="*/ 300 w 300"/>
                  <a:gd name="T19" fmla="*/ 78 h 84"/>
                  <a:gd name="T20" fmla="*/ 300 w 300"/>
                  <a:gd name="T21" fmla="*/ 0 h 84"/>
                  <a:gd name="T22" fmla="*/ 0 w 300"/>
                  <a:gd name="T23" fmla="*/ 0 h 84"/>
                  <a:gd name="T24" fmla="*/ 0 w 300"/>
                  <a:gd name="T25" fmla="*/ 84 h 84"/>
                  <a:gd name="T26" fmla="*/ 300 w 300"/>
                  <a:gd name="T27" fmla="*/ 84 h 84"/>
                  <a:gd name="T28" fmla="*/ 300 w 300"/>
                  <a:gd name="T29" fmla="*/ 78 h 84"/>
                  <a:gd name="T30" fmla="*/ 294 w 300"/>
                  <a:gd name="T31" fmla="*/ 78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00" h="84">
                    <a:moveTo>
                      <a:pt x="294" y="78"/>
                    </a:moveTo>
                    <a:lnTo>
                      <a:pt x="294" y="72"/>
                    </a:lnTo>
                    <a:lnTo>
                      <a:pt x="12" y="72"/>
                    </a:lnTo>
                    <a:lnTo>
                      <a:pt x="12" y="12"/>
                    </a:lnTo>
                    <a:lnTo>
                      <a:pt x="288" y="12"/>
                    </a:lnTo>
                    <a:lnTo>
                      <a:pt x="288" y="78"/>
                    </a:lnTo>
                    <a:lnTo>
                      <a:pt x="294" y="78"/>
                    </a:lnTo>
                    <a:lnTo>
                      <a:pt x="294" y="72"/>
                    </a:lnTo>
                    <a:lnTo>
                      <a:pt x="294" y="78"/>
                    </a:lnTo>
                    <a:lnTo>
                      <a:pt x="300" y="78"/>
                    </a:lnTo>
                    <a:lnTo>
                      <a:pt x="300" y="0"/>
                    </a:lnTo>
                    <a:lnTo>
                      <a:pt x="0" y="0"/>
                    </a:lnTo>
                    <a:lnTo>
                      <a:pt x="0" y="84"/>
                    </a:lnTo>
                    <a:lnTo>
                      <a:pt x="300" y="84"/>
                    </a:lnTo>
                    <a:lnTo>
                      <a:pt x="300" y="78"/>
                    </a:lnTo>
                    <a:lnTo>
                      <a:pt x="294" y="78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121917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30499">
                  <a:solidFill>
                    <a:srgbClr val="9ACD4C"/>
                  </a:solidFill>
                  <a:latin typeface="Helvetica" pitchFamily="-1" charset="0"/>
                  <a:ea typeface="ＭＳ Ｐゴシック" pitchFamily="-1" charset="-128"/>
                </a:endParaRPr>
              </a:p>
            </p:txBody>
          </p:sp>
          <p:sp>
            <p:nvSpPr>
              <p:cNvPr id="340" name="Rectangle 166">
                <a:extLst>
                  <a:ext uri="{FF2B5EF4-FFF2-40B4-BE49-F238E27FC236}">
                    <a16:creationId xmlns:a16="http://schemas.microsoft.com/office/drawing/2014/main" id="{B75AA7DE-89F8-4E8A-91CA-87A29885E6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66" y="1581"/>
                <a:ext cx="289" cy="72"/>
              </a:xfrm>
              <a:prstGeom prst="rect">
                <a:avLst/>
              </a:prstGeom>
              <a:solidFill>
                <a:srgbClr val="DDD5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121917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30499">
                  <a:solidFill>
                    <a:srgbClr val="9ACD4C"/>
                  </a:solidFill>
                  <a:latin typeface="Helvetica" pitchFamily="-1" charset="0"/>
                  <a:ea typeface="ＭＳ Ｐゴシック" pitchFamily="-1" charset="-128"/>
                </a:endParaRPr>
              </a:p>
            </p:txBody>
          </p:sp>
          <p:sp>
            <p:nvSpPr>
              <p:cNvPr id="341" name="Freeform 167">
                <a:extLst>
                  <a:ext uri="{FF2B5EF4-FFF2-40B4-BE49-F238E27FC236}">
                    <a16:creationId xmlns:a16="http://schemas.microsoft.com/office/drawing/2014/main" id="{0F0370B4-C8DC-4F32-9D3D-0798F7FF37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60" y="1575"/>
                <a:ext cx="301" cy="84"/>
              </a:xfrm>
              <a:custGeom>
                <a:avLst/>
                <a:gdLst>
                  <a:gd name="T0" fmla="*/ 295 w 301"/>
                  <a:gd name="T1" fmla="*/ 78 h 84"/>
                  <a:gd name="T2" fmla="*/ 295 w 301"/>
                  <a:gd name="T3" fmla="*/ 72 h 84"/>
                  <a:gd name="T4" fmla="*/ 12 w 301"/>
                  <a:gd name="T5" fmla="*/ 72 h 84"/>
                  <a:gd name="T6" fmla="*/ 12 w 301"/>
                  <a:gd name="T7" fmla="*/ 12 h 84"/>
                  <a:gd name="T8" fmla="*/ 289 w 301"/>
                  <a:gd name="T9" fmla="*/ 12 h 84"/>
                  <a:gd name="T10" fmla="*/ 289 w 301"/>
                  <a:gd name="T11" fmla="*/ 78 h 84"/>
                  <a:gd name="T12" fmla="*/ 295 w 301"/>
                  <a:gd name="T13" fmla="*/ 78 h 84"/>
                  <a:gd name="T14" fmla="*/ 295 w 301"/>
                  <a:gd name="T15" fmla="*/ 72 h 84"/>
                  <a:gd name="T16" fmla="*/ 295 w 301"/>
                  <a:gd name="T17" fmla="*/ 78 h 84"/>
                  <a:gd name="T18" fmla="*/ 301 w 301"/>
                  <a:gd name="T19" fmla="*/ 78 h 84"/>
                  <a:gd name="T20" fmla="*/ 301 w 301"/>
                  <a:gd name="T21" fmla="*/ 0 h 84"/>
                  <a:gd name="T22" fmla="*/ 0 w 301"/>
                  <a:gd name="T23" fmla="*/ 0 h 84"/>
                  <a:gd name="T24" fmla="*/ 0 w 301"/>
                  <a:gd name="T25" fmla="*/ 84 h 84"/>
                  <a:gd name="T26" fmla="*/ 301 w 301"/>
                  <a:gd name="T27" fmla="*/ 84 h 84"/>
                  <a:gd name="T28" fmla="*/ 301 w 301"/>
                  <a:gd name="T29" fmla="*/ 78 h 84"/>
                  <a:gd name="T30" fmla="*/ 295 w 301"/>
                  <a:gd name="T31" fmla="*/ 78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01" h="84">
                    <a:moveTo>
                      <a:pt x="295" y="78"/>
                    </a:moveTo>
                    <a:lnTo>
                      <a:pt x="295" y="72"/>
                    </a:lnTo>
                    <a:lnTo>
                      <a:pt x="12" y="72"/>
                    </a:lnTo>
                    <a:lnTo>
                      <a:pt x="12" y="12"/>
                    </a:lnTo>
                    <a:lnTo>
                      <a:pt x="289" y="12"/>
                    </a:lnTo>
                    <a:lnTo>
                      <a:pt x="289" y="78"/>
                    </a:lnTo>
                    <a:lnTo>
                      <a:pt x="295" y="78"/>
                    </a:lnTo>
                    <a:lnTo>
                      <a:pt x="295" y="72"/>
                    </a:lnTo>
                    <a:lnTo>
                      <a:pt x="295" y="78"/>
                    </a:lnTo>
                    <a:lnTo>
                      <a:pt x="301" y="78"/>
                    </a:lnTo>
                    <a:lnTo>
                      <a:pt x="301" y="0"/>
                    </a:lnTo>
                    <a:lnTo>
                      <a:pt x="0" y="0"/>
                    </a:lnTo>
                    <a:lnTo>
                      <a:pt x="0" y="84"/>
                    </a:lnTo>
                    <a:lnTo>
                      <a:pt x="301" y="84"/>
                    </a:lnTo>
                    <a:lnTo>
                      <a:pt x="301" y="78"/>
                    </a:lnTo>
                    <a:lnTo>
                      <a:pt x="295" y="7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121917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30499">
                  <a:solidFill>
                    <a:srgbClr val="9ACD4C"/>
                  </a:solidFill>
                  <a:latin typeface="Helvetica" pitchFamily="-1" charset="0"/>
                  <a:ea typeface="ＭＳ Ｐゴシック" pitchFamily="-1" charset="-128"/>
                </a:endParaRPr>
              </a:p>
            </p:txBody>
          </p:sp>
          <p:sp>
            <p:nvSpPr>
              <p:cNvPr id="342" name="Rectangle 168">
                <a:extLst>
                  <a:ext uri="{FF2B5EF4-FFF2-40B4-BE49-F238E27FC236}">
                    <a16:creationId xmlns:a16="http://schemas.microsoft.com/office/drawing/2014/main" id="{40F56D01-3EE4-40DA-8928-8393ACE442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01" y="1653"/>
                <a:ext cx="288" cy="72"/>
              </a:xfrm>
              <a:prstGeom prst="rect">
                <a:avLst/>
              </a:prstGeom>
              <a:solidFill>
                <a:srgbClr val="DDD5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121917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30499">
                  <a:solidFill>
                    <a:srgbClr val="9ACD4C"/>
                  </a:solidFill>
                  <a:latin typeface="Helvetica" pitchFamily="-1" charset="0"/>
                  <a:ea typeface="ＭＳ Ｐゴシック" pitchFamily="-1" charset="-128"/>
                </a:endParaRPr>
              </a:p>
            </p:txBody>
          </p:sp>
          <p:sp>
            <p:nvSpPr>
              <p:cNvPr id="343" name="Rectangle 169">
                <a:extLst>
                  <a:ext uri="{FF2B5EF4-FFF2-40B4-BE49-F238E27FC236}">
                    <a16:creationId xmlns:a16="http://schemas.microsoft.com/office/drawing/2014/main" id="{8D6651E0-7976-418F-908B-E9C2DB088D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01" y="1653"/>
                <a:ext cx="288" cy="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121917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30499">
                  <a:solidFill>
                    <a:srgbClr val="9ACD4C"/>
                  </a:solidFill>
                  <a:latin typeface="Helvetica" pitchFamily="-1" charset="0"/>
                  <a:ea typeface="ＭＳ Ｐゴシック" pitchFamily="-1" charset="-128"/>
                </a:endParaRPr>
              </a:p>
            </p:txBody>
          </p:sp>
          <p:sp>
            <p:nvSpPr>
              <p:cNvPr id="344" name="Freeform 170">
                <a:extLst>
                  <a:ext uri="{FF2B5EF4-FFF2-40B4-BE49-F238E27FC236}">
                    <a16:creationId xmlns:a16="http://schemas.microsoft.com/office/drawing/2014/main" id="{4325293F-32EC-438D-9703-679167F8CF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95" y="1647"/>
                <a:ext cx="300" cy="84"/>
              </a:xfrm>
              <a:custGeom>
                <a:avLst/>
                <a:gdLst>
                  <a:gd name="T0" fmla="*/ 294 w 300"/>
                  <a:gd name="T1" fmla="*/ 78 h 84"/>
                  <a:gd name="T2" fmla="*/ 294 w 300"/>
                  <a:gd name="T3" fmla="*/ 72 h 84"/>
                  <a:gd name="T4" fmla="*/ 12 w 300"/>
                  <a:gd name="T5" fmla="*/ 72 h 84"/>
                  <a:gd name="T6" fmla="*/ 12 w 300"/>
                  <a:gd name="T7" fmla="*/ 12 h 84"/>
                  <a:gd name="T8" fmla="*/ 288 w 300"/>
                  <a:gd name="T9" fmla="*/ 12 h 84"/>
                  <a:gd name="T10" fmla="*/ 288 w 300"/>
                  <a:gd name="T11" fmla="*/ 78 h 84"/>
                  <a:gd name="T12" fmla="*/ 294 w 300"/>
                  <a:gd name="T13" fmla="*/ 78 h 84"/>
                  <a:gd name="T14" fmla="*/ 294 w 300"/>
                  <a:gd name="T15" fmla="*/ 72 h 84"/>
                  <a:gd name="T16" fmla="*/ 294 w 300"/>
                  <a:gd name="T17" fmla="*/ 78 h 84"/>
                  <a:gd name="T18" fmla="*/ 300 w 300"/>
                  <a:gd name="T19" fmla="*/ 78 h 84"/>
                  <a:gd name="T20" fmla="*/ 300 w 300"/>
                  <a:gd name="T21" fmla="*/ 0 h 84"/>
                  <a:gd name="T22" fmla="*/ 0 w 300"/>
                  <a:gd name="T23" fmla="*/ 0 h 84"/>
                  <a:gd name="T24" fmla="*/ 0 w 300"/>
                  <a:gd name="T25" fmla="*/ 84 h 84"/>
                  <a:gd name="T26" fmla="*/ 300 w 300"/>
                  <a:gd name="T27" fmla="*/ 84 h 84"/>
                  <a:gd name="T28" fmla="*/ 300 w 300"/>
                  <a:gd name="T29" fmla="*/ 78 h 84"/>
                  <a:gd name="T30" fmla="*/ 294 w 300"/>
                  <a:gd name="T31" fmla="*/ 78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00" h="84">
                    <a:moveTo>
                      <a:pt x="294" y="78"/>
                    </a:moveTo>
                    <a:lnTo>
                      <a:pt x="294" y="72"/>
                    </a:lnTo>
                    <a:lnTo>
                      <a:pt x="12" y="72"/>
                    </a:lnTo>
                    <a:lnTo>
                      <a:pt x="12" y="12"/>
                    </a:lnTo>
                    <a:lnTo>
                      <a:pt x="288" y="12"/>
                    </a:lnTo>
                    <a:lnTo>
                      <a:pt x="288" y="78"/>
                    </a:lnTo>
                    <a:lnTo>
                      <a:pt x="294" y="78"/>
                    </a:lnTo>
                    <a:lnTo>
                      <a:pt x="294" y="72"/>
                    </a:lnTo>
                    <a:lnTo>
                      <a:pt x="294" y="78"/>
                    </a:lnTo>
                    <a:lnTo>
                      <a:pt x="300" y="78"/>
                    </a:lnTo>
                    <a:lnTo>
                      <a:pt x="300" y="0"/>
                    </a:lnTo>
                    <a:lnTo>
                      <a:pt x="0" y="0"/>
                    </a:lnTo>
                    <a:lnTo>
                      <a:pt x="0" y="84"/>
                    </a:lnTo>
                    <a:lnTo>
                      <a:pt x="300" y="84"/>
                    </a:lnTo>
                    <a:lnTo>
                      <a:pt x="300" y="78"/>
                    </a:lnTo>
                    <a:lnTo>
                      <a:pt x="294" y="7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121917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30499">
                  <a:solidFill>
                    <a:srgbClr val="9ACD4C"/>
                  </a:solidFill>
                  <a:latin typeface="Helvetica" pitchFamily="-1" charset="0"/>
                  <a:ea typeface="ＭＳ Ｐゴシック" pitchFamily="-1" charset="-128"/>
                </a:endParaRPr>
              </a:p>
            </p:txBody>
          </p:sp>
          <p:sp>
            <p:nvSpPr>
              <p:cNvPr id="345" name="Freeform 171">
                <a:extLst>
                  <a:ext uri="{FF2B5EF4-FFF2-40B4-BE49-F238E27FC236}">
                    <a16:creationId xmlns:a16="http://schemas.microsoft.com/office/drawing/2014/main" id="{93F90174-3F17-4430-A62D-10A8E73806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95" y="1647"/>
                <a:ext cx="300" cy="84"/>
              </a:xfrm>
              <a:custGeom>
                <a:avLst/>
                <a:gdLst>
                  <a:gd name="T0" fmla="*/ 294 w 300"/>
                  <a:gd name="T1" fmla="*/ 78 h 84"/>
                  <a:gd name="T2" fmla="*/ 294 w 300"/>
                  <a:gd name="T3" fmla="*/ 72 h 84"/>
                  <a:gd name="T4" fmla="*/ 12 w 300"/>
                  <a:gd name="T5" fmla="*/ 72 h 84"/>
                  <a:gd name="T6" fmla="*/ 12 w 300"/>
                  <a:gd name="T7" fmla="*/ 12 h 84"/>
                  <a:gd name="T8" fmla="*/ 288 w 300"/>
                  <a:gd name="T9" fmla="*/ 12 h 84"/>
                  <a:gd name="T10" fmla="*/ 288 w 300"/>
                  <a:gd name="T11" fmla="*/ 78 h 84"/>
                  <a:gd name="T12" fmla="*/ 294 w 300"/>
                  <a:gd name="T13" fmla="*/ 78 h 84"/>
                  <a:gd name="T14" fmla="*/ 294 w 300"/>
                  <a:gd name="T15" fmla="*/ 72 h 84"/>
                  <a:gd name="T16" fmla="*/ 294 w 300"/>
                  <a:gd name="T17" fmla="*/ 78 h 84"/>
                  <a:gd name="T18" fmla="*/ 300 w 300"/>
                  <a:gd name="T19" fmla="*/ 78 h 84"/>
                  <a:gd name="T20" fmla="*/ 300 w 300"/>
                  <a:gd name="T21" fmla="*/ 0 h 84"/>
                  <a:gd name="T22" fmla="*/ 0 w 300"/>
                  <a:gd name="T23" fmla="*/ 0 h 84"/>
                  <a:gd name="T24" fmla="*/ 0 w 300"/>
                  <a:gd name="T25" fmla="*/ 84 h 84"/>
                  <a:gd name="T26" fmla="*/ 300 w 300"/>
                  <a:gd name="T27" fmla="*/ 84 h 84"/>
                  <a:gd name="T28" fmla="*/ 300 w 300"/>
                  <a:gd name="T29" fmla="*/ 78 h 84"/>
                  <a:gd name="T30" fmla="*/ 294 w 300"/>
                  <a:gd name="T31" fmla="*/ 78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00" h="84">
                    <a:moveTo>
                      <a:pt x="294" y="78"/>
                    </a:moveTo>
                    <a:lnTo>
                      <a:pt x="294" y="72"/>
                    </a:lnTo>
                    <a:lnTo>
                      <a:pt x="12" y="72"/>
                    </a:lnTo>
                    <a:lnTo>
                      <a:pt x="12" y="12"/>
                    </a:lnTo>
                    <a:lnTo>
                      <a:pt x="288" y="12"/>
                    </a:lnTo>
                    <a:lnTo>
                      <a:pt x="288" y="78"/>
                    </a:lnTo>
                    <a:lnTo>
                      <a:pt x="294" y="78"/>
                    </a:lnTo>
                    <a:lnTo>
                      <a:pt x="294" y="72"/>
                    </a:lnTo>
                    <a:lnTo>
                      <a:pt x="294" y="78"/>
                    </a:lnTo>
                    <a:lnTo>
                      <a:pt x="300" y="78"/>
                    </a:lnTo>
                    <a:lnTo>
                      <a:pt x="300" y="0"/>
                    </a:lnTo>
                    <a:lnTo>
                      <a:pt x="0" y="0"/>
                    </a:lnTo>
                    <a:lnTo>
                      <a:pt x="0" y="84"/>
                    </a:lnTo>
                    <a:lnTo>
                      <a:pt x="300" y="84"/>
                    </a:lnTo>
                    <a:lnTo>
                      <a:pt x="300" y="78"/>
                    </a:lnTo>
                    <a:lnTo>
                      <a:pt x="294" y="78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121917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30499">
                  <a:solidFill>
                    <a:srgbClr val="9ACD4C"/>
                  </a:solidFill>
                  <a:latin typeface="Helvetica" pitchFamily="-1" charset="0"/>
                  <a:ea typeface="ＭＳ Ｐゴシック" pitchFamily="-1" charset="-128"/>
                </a:endParaRPr>
              </a:p>
            </p:txBody>
          </p:sp>
          <p:sp>
            <p:nvSpPr>
              <p:cNvPr id="346" name="Rectangle 172">
                <a:extLst>
                  <a:ext uri="{FF2B5EF4-FFF2-40B4-BE49-F238E27FC236}">
                    <a16:creationId xmlns:a16="http://schemas.microsoft.com/office/drawing/2014/main" id="{572C03EA-DF79-4A82-998D-8F839E94E2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89" y="1653"/>
                <a:ext cx="289" cy="72"/>
              </a:xfrm>
              <a:prstGeom prst="rect">
                <a:avLst/>
              </a:prstGeom>
              <a:solidFill>
                <a:srgbClr val="DDD5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121917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30499">
                  <a:solidFill>
                    <a:srgbClr val="9ACD4C"/>
                  </a:solidFill>
                  <a:latin typeface="Helvetica" pitchFamily="-1" charset="0"/>
                  <a:ea typeface="ＭＳ Ｐゴシック" pitchFamily="-1" charset="-128"/>
                </a:endParaRPr>
              </a:p>
            </p:txBody>
          </p:sp>
          <p:sp>
            <p:nvSpPr>
              <p:cNvPr id="347" name="Rectangle 173">
                <a:extLst>
                  <a:ext uri="{FF2B5EF4-FFF2-40B4-BE49-F238E27FC236}">
                    <a16:creationId xmlns:a16="http://schemas.microsoft.com/office/drawing/2014/main" id="{275AD2BC-CB4F-40DB-8193-910568D5D6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89" y="1653"/>
                <a:ext cx="289" cy="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121917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30499">
                  <a:solidFill>
                    <a:srgbClr val="9ACD4C"/>
                  </a:solidFill>
                  <a:latin typeface="Helvetica" pitchFamily="-1" charset="0"/>
                  <a:ea typeface="ＭＳ Ｐゴシック" pitchFamily="-1" charset="-128"/>
                </a:endParaRPr>
              </a:p>
            </p:txBody>
          </p:sp>
          <p:sp>
            <p:nvSpPr>
              <p:cNvPr id="348" name="Freeform 174">
                <a:extLst>
                  <a:ext uri="{FF2B5EF4-FFF2-40B4-BE49-F238E27FC236}">
                    <a16:creationId xmlns:a16="http://schemas.microsoft.com/office/drawing/2014/main" id="{7DEAC288-5715-42F1-8C13-D396DFB42E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83" y="1647"/>
                <a:ext cx="301" cy="84"/>
              </a:xfrm>
              <a:custGeom>
                <a:avLst/>
                <a:gdLst>
                  <a:gd name="T0" fmla="*/ 295 w 301"/>
                  <a:gd name="T1" fmla="*/ 78 h 84"/>
                  <a:gd name="T2" fmla="*/ 295 w 301"/>
                  <a:gd name="T3" fmla="*/ 72 h 84"/>
                  <a:gd name="T4" fmla="*/ 12 w 301"/>
                  <a:gd name="T5" fmla="*/ 72 h 84"/>
                  <a:gd name="T6" fmla="*/ 12 w 301"/>
                  <a:gd name="T7" fmla="*/ 12 h 84"/>
                  <a:gd name="T8" fmla="*/ 289 w 301"/>
                  <a:gd name="T9" fmla="*/ 12 h 84"/>
                  <a:gd name="T10" fmla="*/ 289 w 301"/>
                  <a:gd name="T11" fmla="*/ 78 h 84"/>
                  <a:gd name="T12" fmla="*/ 295 w 301"/>
                  <a:gd name="T13" fmla="*/ 78 h 84"/>
                  <a:gd name="T14" fmla="*/ 295 w 301"/>
                  <a:gd name="T15" fmla="*/ 72 h 84"/>
                  <a:gd name="T16" fmla="*/ 295 w 301"/>
                  <a:gd name="T17" fmla="*/ 78 h 84"/>
                  <a:gd name="T18" fmla="*/ 301 w 301"/>
                  <a:gd name="T19" fmla="*/ 78 h 84"/>
                  <a:gd name="T20" fmla="*/ 301 w 301"/>
                  <a:gd name="T21" fmla="*/ 0 h 84"/>
                  <a:gd name="T22" fmla="*/ 0 w 301"/>
                  <a:gd name="T23" fmla="*/ 0 h 84"/>
                  <a:gd name="T24" fmla="*/ 0 w 301"/>
                  <a:gd name="T25" fmla="*/ 84 h 84"/>
                  <a:gd name="T26" fmla="*/ 301 w 301"/>
                  <a:gd name="T27" fmla="*/ 84 h 84"/>
                  <a:gd name="T28" fmla="*/ 301 w 301"/>
                  <a:gd name="T29" fmla="*/ 78 h 84"/>
                  <a:gd name="T30" fmla="*/ 295 w 301"/>
                  <a:gd name="T31" fmla="*/ 78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01" h="84">
                    <a:moveTo>
                      <a:pt x="295" y="78"/>
                    </a:moveTo>
                    <a:lnTo>
                      <a:pt x="295" y="72"/>
                    </a:lnTo>
                    <a:lnTo>
                      <a:pt x="12" y="72"/>
                    </a:lnTo>
                    <a:lnTo>
                      <a:pt x="12" y="12"/>
                    </a:lnTo>
                    <a:lnTo>
                      <a:pt x="289" y="12"/>
                    </a:lnTo>
                    <a:lnTo>
                      <a:pt x="289" y="78"/>
                    </a:lnTo>
                    <a:lnTo>
                      <a:pt x="295" y="78"/>
                    </a:lnTo>
                    <a:lnTo>
                      <a:pt x="295" y="72"/>
                    </a:lnTo>
                    <a:lnTo>
                      <a:pt x="295" y="78"/>
                    </a:lnTo>
                    <a:lnTo>
                      <a:pt x="301" y="78"/>
                    </a:lnTo>
                    <a:lnTo>
                      <a:pt x="301" y="0"/>
                    </a:lnTo>
                    <a:lnTo>
                      <a:pt x="0" y="0"/>
                    </a:lnTo>
                    <a:lnTo>
                      <a:pt x="0" y="84"/>
                    </a:lnTo>
                    <a:lnTo>
                      <a:pt x="301" y="84"/>
                    </a:lnTo>
                    <a:lnTo>
                      <a:pt x="301" y="78"/>
                    </a:lnTo>
                    <a:lnTo>
                      <a:pt x="295" y="7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121917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30499">
                  <a:solidFill>
                    <a:srgbClr val="9ACD4C"/>
                  </a:solidFill>
                  <a:latin typeface="Helvetica" pitchFamily="-1" charset="0"/>
                  <a:ea typeface="ＭＳ Ｐゴシック" pitchFamily="-1" charset="-128"/>
                </a:endParaRPr>
              </a:p>
            </p:txBody>
          </p:sp>
          <p:sp>
            <p:nvSpPr>
              <p:cNvPr id="349" name="Freeform 175">
                <a:extLst>
                  <a:ext uri="{FF2B5EF4-FFF2-40B4-BE49-F238E27FC236}">
                    <a16:creationId xmlns:a16="http://schemas.microsoft.com/office/drawing/2014/main" id="{B6254CA4-D528-4727-B525-AD3D571ABF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83" y="1647"/>
                <a:ext cx="301" cy="84"/>
              </a:xfrm>
              <a:custGeom>
                <a:avLst/>
                <a:gdLst>
                  <a:gd name="T0" fmla="*/ 295 w 301"/>
                  <a:gd name="T1" fmla="*/ 78 h 84"/>
                  <a:gd name="T2" fmla="*/ 295 w 301"/>
                  <a:gd name="T3" fmla="*/ 72 h 84"/>
                  <a:gd name="T4" fmla="*/ 12 w 301"/>
                  <a:gd name="T5" fmla="*/ 72 h 84"/>
                  <a:gd name="T6" fmla="*/ 12 w 301"/>
                  <a:gd name="T7" fmla="*/ 12 h 84"/>
                  <a:gd name="T8" fmla="*/ 289 w 301"/>
                  <a:gd name="T9" fmla="*/ 12 h 84"/>
                  <a:gd name="T10" fmla="*/ 289 w 301"/>
                  <a:gd name="T11" fmla="*/ 78 h 84"/>
                  <a:gd name="T12" fmla="*/ 295 w 301"/>
                  <a:gd name="T13" fmla="*/ 78 h 84"/>
                  <a:gd name="T14" fmla="*/ 295 w 301"/>
                  <a:gd name="T15" fmla="*/ 72 h 84"/>
                  <a:gd name="T16" fmla="*/ 295 w 301"/>
                  <a:gd name="T17" fmla="*/ 78 h 84"/>
                  <a:gd name="T18" fmla="*/ 301 w 301"/>
                  <a:gd name="T19" fmla="*/ 78 h 84"/>
                  <a:gd name="T20" fmla="*/ 301 w 301"/>
                  <a:gd name="T21" fmla="*/ 0 h 84"/>
                  <a:gd name="T22" fmla="*/ 0 w 301"/>
                  <a:gd name="T23" fmla="*/ 0 h 84"/>
                  <a:gd name="T24" fmla="*/ 0 w 301"/>
                  <a:gd name="T25" fmla="*/ 84 h 84"/>
                  <a:gd name="T26" fmla="*/ 301 w 301"/>
                  <a:gd name="T27" fmla="*/ 84 h 84"/>
                  <a:gd name="T28" fmla="*/ 301 w 301"/>
                  <a:gd name="T29" fmla="*/ 78 h 84"/>
                  <a:gd name="T30" fmla="*/ 295 w 301"/>
                  <a:gd name="T31" fmla="*/ 78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01" h="84">
                    <a:moveTo>
                      <a:pt x="295" y="78"/>
                    </a:moveTo>
                    <a:lnTo>
                      <a:pt x="295" y="72"/>
                    </a:lnTo>
                    <a:lnTo>
                      <a:pt x="12" y="72"/>
                    </a:lnTo>
                    <a:lnTo>
                      <a:pt x="12" y="12"/>
                    </a:lnTo>
                    <a:lnTo>
                      <a:pt x="289" y="12"/>
                    </a:lnTo>
                    <a:lnTo>
                      <a:pt x="289" y="78"/>
                    </a:lnTo>
                    <a:lnTo>
                      <a:pt x="295" y="78"/>
                    </a:lnTo>
                    <a:lnTo>
                      <a:pt x="295" y="72"/>
                    </a:lnTo>
                    <a:lnTo>
                      <a:pt x="295" y="78"/>
                    </a:lnTo>
                    <a:lnTo>
                      <a:pt x="301" y="78"/>
                    </a:lnTo>
                    <a:lnTo>
                      <a:pt x="301" y="0"/>
                    </a:lnTo>
                    <a:lnTo>
                      <a:pt x="0" y="0"/>
                    </a:lnTo>
                    <a:lnTo>
                      <a:pt x="0" y="84"/>
                    </a:lnTo>
                    <a:lnTo>
                      <a:pt x="301" y="84"/>
                    </a:lnTo>
                    <a:lnTo>
                      <a:pt x="301" y="78"/>
                    </a:lnTo>
                    <a:lnTo>
                      <a:pt x="295" y="78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121917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30499">
                  <a:solidFill>
                    <a:srgbClr val="9ACD4C"/>
                  </a:solidFill>
                  <a:latin typeface="Helvetica" pitchFamily="-1" charset="0"/>
                  <a:ea typeface="ＭＳ Ｐゴシック" pitchFamily="-1" charset="-128"/>
                </a:endParaRPr>
              </a:p>
            </p:txBody>
          </p:sp>
          <p:sp>
            <p:nvSpPr>
              <p:cNvPr id="350" name="Rectangle 176">
                <a:extLst>
                  <a:ext uri="{FF2B5EF4-FFF2-40B4-BE49-F238E27FC236}">
                    <a16:creationId xmlns:a16="http://schemas.microsoft.com/office/drawing/2014/main" id="{1E8574C8-98F3-4887-989B-D0C01D9833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78" y="1653"/>
                <a:ext cx="288" cy="72"/>
              </a:xfrm>
              <a:prstGeom prst="rect">
                <a:avLst/>
              </a:prstGeom>
              <a:solidFill>
                <a:srgbClr val="DDD5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121917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30499">
                  <a:solidFill>
                    <a:srgbClr val="9ACD4C"/>
                  </a:solidFill>
                  <a:latin typeface="Helvetica" pitchFamily="-1" charset="0"/>
                  <a:ea typeface="ＭＳ Ｐゴシック" pitchFamily="-1" charset="-128"/>
                </a:endParaRPr>
              </a:p>
            </p:txBody>
          </p:sp>
          <p:sp>
            <p:nvSpPr>
              <p:cNvPr id="351" name="Rectangle 177">
                <a:extLst>
                  <a:ext uri="{FF2B5EF4-FFF2-40B4-BE49-F238E27FC236}">
                    <a16:creationId xmlns:a16="http://schemas.microsoft.com/office/drawing/2014/main" id="{9D6B974D-CC1A-4B86-A9DB-F564559071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78" y="1653"/>
                <a:ext cx="288" cy="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121917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30499">
                  <a:solidFill>
                    <a:srgbClr val="9ACD4C"/>
                  </a:solidFill>
                  <a:latin typeface="Helvetica" pitchFamily="-1" charset="0"/>
                  <a:ea typeface="ＭＳ Ｐゴシック" pitchFamily="-1" charset="-128"/>
                </a:endParaRPr>
              </a:p>
            </p:txBody>
          </p:sp>
          <p:sp>
            <p:nvSpPr>
              <p:cNvPr id="352" name="Freeform 178">
                <a:extLst>
                  <a:ext uri="{FF2B5EF4-FFF2-40B4-BE49-F238E27FC236}">
                    <a16:creationId xmlns:a16="http://schemas.microsoft.com/office/drawing/2014/main" id="{C41753B5-FA4C-49A5-B5FC-1E5A1D95C0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72" y="1647"/>
                <a:ext cx="300" cy="84"/>
              </a:xfrm>
              <a:custGeom>
                <a:avLst/>
                <a:gdLst>
                  <a:gd name="T0" fmla="*/ 294 w 300"/>
                  <a:gd name="T1" fmla="*/ 78 h 84"/>
                  <a:gd name="T2" fmla="*/ 294 w 300"/>
                  <a:gd name="T3" fmla="*/ 72 h 84"/>
                  <a:gd name="T4" fmla="*/ 12 w 300"/>
                  <a:gd name="T5" fmla="*/ 72 h 84"/>
                  <a:gd name="T6" fmla="*/ 12 w 300"/>
                  <a:gd name="T7" fmla="*/ 12 h 84"/>
                  <a:gd name="T8" fmla="*/ 288 w 300"/>
                  <a:gd name="T9" fmla="*/ 12 h 84"/>
                  <a:gd name="T10" fmla="*/ 288 w 300"/>
                  <a:gd name="T11" fmla="*/ 78 h 84"/>
                  <a:gd name="T12" fmla="*/ 294 w 300"/>
                  <a:gd name="T13" fmla="*/ 78 h 84"/>
                  <a:gd name="T14" fmla="*/ 294 w 300"/>
                  <a:gd name="T15" fmla="*/ 72 h 84"/>
                  <a:gd name="T16" fmla="*/ 294 w 300"/>
                  <a:gd name="T17" fmla="*/ 78 h 84"/>
                  <a:gd name="T18" fmla="*/ 300 w 300"/>
                  <a:gd name="T19" fmla="*/ 78 h 84"/>
                  <a:gd name="T20" fmla="*/ 300 w 300"/>
                  <a:gd name="T21" fmla="*/ 0 h 84"/>
                  <a:gd name="T22" fmla="*/ 0 w 300"/>
                  <a:gd name="T23" fmla="*/ 0 h 84"/>
                  <a:gd name="T24" fmla="*/ 0 w 300"/>
                  <a:gd name="T25" fmla="*/ 84 h 84"/>
                  <a:gd name="T26" fmla="*/ 300 w 300"/>
                  <a:gd name="T27" fmla="*/ 84 h 84"/>
                  <a:gd name="T28" fmla="*/ 300 w 300"/>
                  <a:gd name="T29" fmla="*/ 78 h 84"/>
                  <a:gd name="T30" fmla="*/ 294 w 300"/>
                  <a:gd name="T31" fmla="*/ 78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00" h="84">
                    <a:moveTo>
                      <a:pt x="294" y="78"/>
                    </a:moveTo>
                    <a:lnTo>
                      <a:pt x="294" y="72"/>
                    </a:lnTo>
                    <a:lnTo>
                      <a:pt x="12" y="72"/>
                    </a:lnTo>
                    <a:lnTo>
                      <a:pt x="12" y="12"/>
                    </a:lnTo>
                    <a:lnTo>
                      <a:pt x="288" y="12"/>
                    </a:lnTo>
                    <a:lnTo>
                      <a:pt x="288" y="78"/>
                    </a:lnTo>
                    <a:lnTo>
                      <a:pt x="294" y="78"/>
                    </a:lnTo>
                    <a:lnTo>
                      <a:pt x="294" y="72"/>
                    </a:lnTo>
                    <a:lnTo>
                      <a:pt x="294" y="78"/>
                    </a:lnTo>
                    <a:lnTo>
                      <a:pt x="300" y="78"/>
                    </a:lnTo>
                    <a:lnTo>
                      <a:pt x="300" y="0"/>
                    </a:lnTo>
                    <a:lnTo>
                      <a:pt x="0" y="0"/>
                    </a:lnTo>
                    <a:lnTo>
                      <a:pt x="0" y="84"/>
                    </a:lnTo>
                    <a:lnTo>
                      <a:pt x="300" y="84"/>
                    </a:lnTo>
                    <a:lnTo>
                      <a:pt x="300" y="78"/>
                    </a:lnTo>
                    <a:lnTo>
                      <a:pt x="294" y="7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121917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30499">
                  <a:solidFill>
                    <a:srgbClr val="9ACD4C"/>
                  </a:solidFill>
                  <a:latin typeface="Helvetica" pitchFamily="-1" charset="0"/>
                  <a:ea typeface="ＭＳ Ｐゴシック" pitchFamily="-1" charset="-128"/>
                </a:endParaRPr>
              </a:p>
            </p:txBody>
          </p:sp>
          <p:sp>
            <p:nvSpPr>
              <p:cNvPr id="353" name="Freeform 179">
                <a:extLst>
                  <a:ext uri="{FF2B5EF4-FFF2-40B4-BE49-F238E27FC236}">
                    <a16:creationId xmlns:a16="http://schemas.microsoft.com/office/drawing/2014/main" id="{81215DE1-A9CA-418A-85B5-619CDD2C5D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72" y="1647"/>
                <a:ext cx="300" cy="84"/>
              </a:xfrm>
              <a:custGeom>
                <a:avLst/>
                <a:gdLst>
                  <a:gd name="T0" fmla="*/ 294 w 300"/>
                  <a:gd name="T1" fmla="*/ 78 h 84"/>
                  <a:gd name="T2" fmla="*/ 294 w 300"/>
                  <a:gd name="T3" fmla="*/ 72 h 84"/>
                  <a:gd name="T4" fmla="*/ 12 w 300"/>
                  <a:gd name="T5" fmla="*/ 72 h 84"/>
                  <a:gd name="T6" fmla="*/ 12 w 300"/>
                  <a:gd name="T7" fmla="*/ 12 h 84"/>
                  <a:gd name="T8" fmla="*/ 288 w 300"/>
                  <a:gd name="T9" fmla="*/ 12 h 84"/>
                  <a:gd name="T10" fmla="*/ 288 w 300"/>
                  <a:gd name="T11" fmla="*/ 78 h 84"/>
                  <a:gd name="T12" fmla="*/ 294 w 300"/>
                  <a:gd name="T13" fmla="*/ 78 h 84"/>
                  <a:gd name="T14" fmla="*/ 294 w 300"/>
                  <a:gd name="T15" fmla="*/ 72 h 84"/>
                  <a:gd name="T16" fmla="*/ 294 w 300"/>
                  <a:gd name="T17" fmla="*/ 78 h 84"/>
                  <a:gd name="T18" fmla="*/ 300 w 300"/>
                  <a:gd name="T19" fmla="*/ 78 h 84"/>
                  <a:gd name="T20" fmla="*/ 300 w 300"/>
                  <a:gd name="T21" fmla="*/ 0 h 84"/>
                  <a:gd name="T22" fmla="*/ 0 w 300"/>
                  <a:gd name="T23" fmla="*/ 0 h 84"/>
                  <a:gd name="T24" fmla="*/ 0 w 300"/>
                  <a:gd name="T25" fmla="*/ 84 h 84"/>
                  <a:gd name="T26" fmla="*/ 300 w 300"/>
                  <a:gd name="T27" fmla="*/ 84 h 84"/>
                  <a:gd name="T28" fmla="*/ 300 w 300"/>
                  <a:gd name="T29" fmla="*/ 78 h 84"/>
                  <a:gd name="T30" fmla="*/ 294 w 300"/>
                  <a:gd name="T31" fmla="*/ 78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00" h="84">
                    <a:moveTo>
                      <a:pt x="294" y="78"/>
                    </a:moveTo>
                    <a:lnTo>
                      <a:pt x="294" y="72"/>
                    </a:lnTo>
                    <a:lnTo>
                      <a:pt x="12" y="72"/>
                    </a:lnTo>
                    <a:lnTo>
                      <a:pt x="12" y="12"/>
                    </a:lnTo>
                    <a:lnTo>
                      <a:pt x="288" y="12"/>
                    </a:lnTo>
                    <a:lnTo>
                      <a:pt x="288" y="78"/>
                    </a:lnTo>
                    <a:lnTo>
                      <a:pt x="294" y="78"/>
                    </a:lnTo>
                    <a:lnTo>
                      <a:pt x="294" y="72"/>
                    </a:lnTo>
                    <a:lnTo>
                      <a:pt x="294" y="78"/>
                    </a:lnTo>
                    <a:lnTo>
                      <a:pt x="300" y="78"/>
                    </a:lnTo>
                    <a:lnTo>
                      <a:pt x="300" y="0"/>
                    </a:lnTo>
                    <a:lnTo>
                      <a:pt x="0" y="0"/>
                    </a:lnTo>
                    <a:lnTo>
                      <a:pt x="0" y="84"/>
                    </a:lnTo>
                    <a:lnTo>
                      <a:pt x="300" y="84"/>
                    </a:lnTo>
                    <a:lnTo>
                      <a:pt x="300" y="78"/>
                    </a:lnTo>
                    <a:lnTo>
                      <a:pt x="294" y="78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121917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30499">
                  <a:solidFill>
                    <a:srgbClr val="9ACD4C"/>
                  </a:solidFill>
                  <a:latin typeface="Helvetica" pitchFamily="-1" charset="0"/>
                  <a:ea typeface="ＭＳ Ｐゴシック" pitchFamily="-1" charset="-128"/>
                </a:endParaRPr>
              </a:p>
            </p:txBody>
          </p:sp>
          <p:sp>
            <p:nvSpPr>
              <p:cNvPr id="354" name="Rectangle 180">
                <a:extLst>
                  <a:ext uri="{FF2B5EF4-FFF2-40B4-BE49-F238E27FC236}">
                    <a16:creationId xmlns:a16="http://schemas.microsoft.com/office/drawing/2014/main" id="{1EE3AEF1-559D-4CEA-83CB-FB88C93B94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66" y="1653"/>
                <a:ext cx="289" cy="72"/>
              </a:xfrm>
              <a:prstGeom prst="rect">
                <a:avLst/>
              </a:prstGeom>
              <a:solidFill>
                <a:srgbClr val="DDD5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121917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30499">
                  <a:solidFill>
                    <a:srgbClr val="9ACD4C"/>
                  </a:solidFill>
                  <a:latin typeface="Helvetica" pitchFamily="-1" charset="0"/>
                  <a:ea typeface="ＭＳ Ｐゴシック" pitchFamily="-1" charset="-128"/>
                </a:endParaRPr>
              </a:p>
            </p:txBody>
          </p:sp>
          <p:sp>
            <p:nvSpPr>
              <p:cNvPr id="355" name="Freeform 181">
                <a:extLst>
                  <a:ext uri="{FF2B5EF4-FFF2-40B4-BE49-F238E27FC236}">
                    <a16:creationId xmlns:a16="http://schemas.microsoft.com/office/drawing/2014/main" id="{4B3B0FCB-02DE-4E34-BB53-296FC34ECB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60" y="1647"/>
                <a:ext cx="301" cy="84"/>
              </a:xfrm>
              <a:custGeom>
                <a:avLst/>
                <a:gdLst>
                  <a:gd name="T0" fmla="*/ 295 w 301"/>
                  <a:gd name="T1" fmla="*/ 78 h 84"/>
                  <a:gd name="T2" fmla="*/ 295 w 301"/>
                  <a:gd name="T3" fmla="*/ 72 h 84"/>
                  <a:gd name="T4" fmla="*/ 12 w 301"/>
                  <a:gd name="T5" fmla="*/ 72 h 84"/>
                  <a:gd name="T6" fmla="*/ 12 w 301"/>
                  <a:gd name="T7" fmla="*/ 12 h 84"/>
                  <a:gd name="T8" fmla="*/ 289 w 301"/>
                  <a:gd name="T9" fmla="*/ 12 h 84"/>
                  <a:gd name="T10" fmla="*/ 289 w 301"/>
                  <a:gd name="T11" fmla="*/ 78 h 84"/>
                  <a:gd name="T12" fmla="*/ 295 w 301"/>
                  <a:gd name="T13" fmla="*/ 78 h 84"/>
                  <a:gd name="T14" fmla="*/ 295 w 301"/>
                  <a:gd name="T15" fmla="*/ 72 h 84"/>
                  <a:gd name="T16" fmla="*/ 295 w 301"/>
                  <a:gd name="T17" fmla="*/ 78 h 84"/>
                  <a:gd name="T18" fmla="*/ 301 w 301"/>
                  <a:gd name="T19" fmla="*/ 78 h 84"/>
                  <a:gd name="T20" fmla="*/ 301 w 301"/>
                  <a:gd name="T21" fmla="*/ 0 h 84"/>
                  <a:gd name="T22" fmla="*/ 0 w 301"/>
                  <a:gd name="T23" fmla="*/ 0 h 84"/>
                  <a:gd name="T24" fmla="*/ 0 w 301"/>
                  <a:gd name="T25" fmla="*/ 84 h 84"/>
                  <a:gd name="T26" fmla="*/ 301 w 301"/>
                  <a:gd name="T27" fmla="*/ 84 h 84"/>
                  <a:gd name="T28" fmla="*/ 301 w 301"/>
                  <a:gd name="T29" fmla="*/ 78 h 84"/>
                  <a:gd name="T30" fmla="*/ 295 w 301"/>
                  <a:gd name="T31" fmla="*/ 78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01" h="84">
                    <a:moveTo>
                      <a:pt x="295" y="78"/>
                    </a:moveTo>
                    <a:lnTo>
                      <a:pt x="295" y="72"/>
                    </a:lnTo>
                    <a:lnTo>
                      <a:pt x="12" y="72"/>
                    </a:lnTo>
                    <a:lnTo>
                      <a:pt x="12" y="12"/>
                    </a:lnTo>
                    <a:lnTo>
                      <a:pt x="289" y="12"/>
                    </a:lnTo>
                    <a:lnTo>
                      <a:pt x="289" y="78"/>
                    </a:lnTo>
                    <a:lnTo>
                      <a:pt x="295" y="78"/>
                    </a:lnTo>
                    <a:lnTo>
                      <a:pt x="295" y="72"/>
                    </a:lnTo>
                    <a:lnTo>
                      <a:pt x="295" y="78"/>
                    </a:lnTo>
                    <a:lnTo>
                      <a:pt x="301" y="78"/>
                    </a:lnTo>
                    <a:lnTo>
                      <a:pt x="301" y="0"/>
                    </a:lnTo>
                    <a:lnTo>
                      <a:pt x="0" y="0"/>
                    </a:lnTo>
                    <a:lnTo>
                      <a:pt x="0" y="84"/>
                    </a:lnTo>
                    <a:lnTo>
                      <a:pt x="301" y="84"/>
                    </a:lnTo>
                    <a:lnTo>
                      <a:pt x="301" y="78"/>
                    </a:lnTo>
                    <a:lnTo>
                      <a:pt x="295" y="7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121917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30499">
                  <a:solidFill>
                    <a:srgbClr val="9ACD4C"/>
                  </a:solidFill>
                  <a:latin typeface="Helvetica" pitchFamily="-1" charset="0"/>
                  <a:ea typeface="ＭＳ Ｐゴシック" pitchFamily="-1" charset="-128"/>
                </a:endParaRPr>
              </a:p>
            </p:txBody>
          </p:sp>
          <p:sp>
            <p:nvSpPr>
              <p:cNvPr id="356" name="Rectangle 182">
                <a:extLst>
                  <a:ext uri="{FF2B5EF4-FFF2-40B4-BE49-F238E27FC236}">
                    <a16:creationId xmlns:a16="http://schemas.microsoft.com/office/drawing/2014/main" id="{53AE1A26-F21D-48D4-A176-BBC2BDB80F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01" y="2495"/>
                <a:ext cx="288" cy="72"/>
              </a:xfrm>
              <a:prstGeom prst="rect">
                <a:avLst/>
              </a:prstGeom>
              <a:solidFill>
                <a:srgbClr val="DDD5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121917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30499">
                  <a:solidFill>
                    <a:srgbClr val="9ACD4C"/>
                  </a:solidFill>
                  <a:latin typeface="Helvetica" pitchFamily="-1" charset="0"/>
                  <a:ea typeface="ＭＳ Ｐゴシック" pitchFamily="-1" charset="-128"/>
                </a:endParaRPr>
              </a:p>
            </p:txBody>
          </p:sp>
          <p:sp>
            <p:nvSpPr>
              <p:cNvPr id="357" name="Freeform 183">
                <a:extLst>
                  <a:ext uri="{FF2B5EF4-FFF2-40B4-BE49-F238E27FC236}">
                    <a16:creationId xmlns:a16="http://schemas.microsoft.com/office/drawing/2014/main" id="{1DB73354-5726-401D-9BAE-525E146C7C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95" y="2489"/>
                <a:ext cx="300" cy="85"/>
              </a:xfrm>
              <a:custGeom>
                <a:avLst/>
                <a:gdLst>
                  <a:gd name="T0" fmla="*/ 294 w 300"/>
                  <a:gd name="T1" fmla="*/ 78 h 85"/>
                  <a:gd name="T2" fmla="*/ 294 w 300"/>
                  <a:gd name="T3" fmla="*/ 72 h 85"/>
                  <a:gd name="T4" fmla="*/ 12 w 300"/>
                  <a:gd name="T5" fmla="*/ 72 h 85"/>
                  <a:gd name="T6" fmla="*/ 12 w 300"/>
                  <a:gd name="T7" fmla="*/ 12 h 85"/>
                  <a:gd name="T8" fmla="*/ 288 w 300"/>
                  <a:gd name="T9" fmla="*/ 12 h 85"/>
                  <a:gd name="T10" fmla="*/ 288 w 300"/>
                  <a:gd name="T11" fmla="*/ 78 h 85"/>
                  <a:gd name="T12" fmla="*/ 294 w 300"/>
                  <a:gd name="T13" fmla="*/ 78 h 85"/>
                  <a:gd name="T14" fmla="*/ 294 w 300"/>
                  <a:gd name="T15" fmla="*/ 72 h 85"/>
                  <a:gd name="T16" fmla="*/ 294 w 300"/>
                  <a:gd name="T17" fmla="*/ 78 h 85"/>
                  <a:gd name="T18" fmla="*/ 300 w 300"/>
                  <a:gd name="T19" fmla="*/ 78 h 85"/>
                  <a:gd name="T20" fmla="*/ 300 w 300"/>
                  <a:gd name="T21" fmla="*/ 0 h 85"/>
                  <a:gd name="T22" fmla="*/ 0 w 300"/>
                  <a:gd name="T23" fmla="*/ 0 h 85"/>
                  <a:gd name="T24" fmla="*/ 0 w 300"/>
                  <a:gd name="T25" fmla="*/ 85 h 85"/>
                  <a:gd name="T26" fmla="*/ 300 w 300"/>
                  <a:gd name="T27" fmla="*/ 85 h 85"/>
                  <a:gd name="T28" fmla="*/ 300 w 300"/>
                  <a:gd name="T29" fmla="*/ 78 h 85"/>
                  <a:gd name="T30" fmla="*/ 294 w 300"/>
                  <a:gd name="T31" fmla="*/ 78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00" h="85">
                    <a:moveTo>
                      <a:pt x="294" y="78"/>
                    </a:moveTo>
                    <a:lnTo>
                      <a:pt x="294" y="72"/>
                    </a:lnTo>
                    <a:lnTo>
                      <a:pt x="12" y="72"/>
                    </a:lnTo>
                    <a:lnTo>
                      <a:pt x="12" y="12"/>
                    </a:lnTo>
                    <a:lnTo>
                      <a:pt x="288" y="12"/>
                    </a:lnTo>
                    <a:lnTo>
                      <a:pt x="288" y="78"/>
                    </a:lnTo>
                    <a:lnTo>
                      <a:pt x="294" y="78"/>
                    </a:lnTo>
                    <a:lnTo>
                      <a:pt x="294" y="72"/>
                    </a:lnTo>
                    <a:lnTo>
                      <a:pt x="294" y="78"/>
                    </a:lnTo>
                    <a:lnTo>
                      <a:pt x="300" y="78"/>
                    </a:lnTo>
                    <a:lnTo>
                      <a:pt x="300" y="0"/>
                    </a:lnTo>
                    <a:lnTo>
                      <a:pt x="0" y="0"/>
                    </a:lnTo>
                    <a:lnTo>
                      <a:pt x="0" y="85"/>
                    </a:lnTo>
                    <a:lnTo>
                      <a:pt x="300" y="85"/>
                    </a:lnTo>
                    <a:lnTo>
                      <a:pt x="300" y="78"/>
                    </a:lnTo>
                    <a:lnTo>
                      <a:pt x="294" y="7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121917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30499">
                  <a:solidFill>
                    <a:srgbClr val="9ACD4C"/>
                  </a:solidFill>
                  <a:latin typeface="Helvetica" pitchFamily="-1" charset="0"/>
                  <a:ea typeface="ＭＳ Ｐゴシック" pitchFamily="-1" charset="-128"/>
                </a:endParaRPr>
              </a:p>
            </p:txBody>
          </p:sp>
          <p:sp>
            <p:nvSpPr>
              <p:cNvPr id="358" name="Rectangle 184">
                <a:extLst>
                  <a:ext uri="{FF2B5EF4-FFF2-40B4-BE49-F238E27FC236}">
                    <a16:creationId xmlns:a16="http://schemas.microsoft.com/office/drawing/2014/main" id="{96855082-2672-4FD9-9D39-ADE5B3A35E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89" y="2495"/>
                <a:ext cx="289" cy="72"/>
              </a:xfrm>
              <a:prstGeom prst="rect">
                <a:avLst/>
              </a:prstGeom>
              <a:solidFill>
                <a:srgbClr val="DDD5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121917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30499">
                  <a:solidFill>
                    <a:srgbClr val="9ACD4C"/>
                  </a:solidFill>
                  <a:latin typeface="Helvetica" pitchFamily="-1" charset="0"/>
                  <a:ea typeface="ＭＳ Ｐゴシック" pitchFamily="-1" charset="-128"/>
                </a:endParaRPr>
              </a:p>
            </p:txBody>
          </p:sp>
          <p:sp>
            <p:nvSpPr>
              <p:cNvPr id="359" name="Freeform 185">
                <a:extLst>
                  <a:ext uri="{FF2B5EF4-FFF2-40B4-BE49-F238E27FC236}">
                    <a16:creationId xmlns:a16="http://schemas.microsoft.com/office/drawing/2014/main" id="{A304DFA4-344A-4182-8126-A06EF4A40D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83" y="2489"/>
                <a:ext cx="301" cy="85"/>
              </a:xfrm>
              <a:custGeom>
                <a:avLst/>
                <a:gdLst>
                  <a:gd name="T0" fmla="*/ 295 w 301"/>
                  <a:gd name="T1" fmla="*/ 78 h 85"/>
                  <a:gd name="T2" fmla="*/ 295 w 301"/>
                  <a:gd name="T3" fmla="*/ 72 h 85"/>
                  <a:gd name="T4" fmla="*/ 12 w 301"/>
                  <a:gd name="T5" fmla="*/ 72 h 85"/>
                  <a:gd name="T6" fmla="*/ 12 w 301"/>
                  <a:gd name="T7" fmla="*/ 12 h 85"/>
                  <a:gd name="T8" fmla="*/ 289 w 301"/>
                  <a:gd name="T9" fmla="*/ 12 h 85"/>
                  <a:gd name="T10" fmla="*/ 289 w 301"/>
                  <a:gd name="T11" fmla="*/ 78 h 85"/>
                  <a:gd name="T12" fmla="*/ 295 w 301"/>
                  <a:gd name="T13" fmla="*/ 78 h 85"/>
                  <a:gd name="T14" fmla="*/ 295 w 301"/>
                  <a:gd name="T15" fmla="*/ 72 h 85"/>
                  <a:gd name="T16" fmla="*/ 295 w 301"/>
                  <a:gd name="T17" fmla="*/ 78 h 85"/>
                  <a:gd name="T18" fmla="*/ 301 w 301"/>
                  <a:gd name="T19" fmla="*/ 78 h 85"/>
                  <a:gd name="T20" fmla="*/ 301 w 301"/>
                  <a:gd name="T21" fmla="*/ 0 h 85"/>
                  <a:gd name="T22" fmla="*/ 0 w 301"/>
                  <a:gd name="T23" fmla="*/ 0 h 85"/>
                  <a:gd name="T24" fmla="*/ 0 w 301"/>
                  <a:gd name="T25" fmla="*/ 85 h 85"/>
                  <a:gd name="T26" fmla="*/ 301 w 301"/>
                  <a:gd name="T27" fmla="*/ 85 h 85"/>
                  <a:gd name="T28" fmla="*/ 301 w 301"/>
                  <a:gd name="T29" fmla="*/ 78 h 85"/>
                  <a:gd name="T30" fmla="*/ 295 w 301"/>
                  <a:gd name="T31" fmla="*/ 78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01" h="85">
                    <a:moveTo>
                      <a:pt x="295" y="78"/>
                    </a:moveTo>
                    <a:lnTo>
                      <a:pt x="295" y="72"/>
                    </a:lnTo>
                    <a:lnTo>
                      <a:pt x="12" y="72"/>
                    </a:lnTo>
                    <a:lnTo>
                      <a:pt x="12" y="12"/>
                    </a:lnTo>
                    <a:lnTo>
                      <a:pt x="289" y="12"/>
                    </a:lnTo>
                    <a:lnTo>
                      <a:pt x="289" y="78"/>
                    </a:lnTo>
                    <a:lnTo>
                      <a:pt x="295" y="78"/>
                    </a:lnTo>
                    <a:lnTo>
                      <a:pt x="295" y="72"/>
                    </a:lnTo>
                    <a:lnTo>
                      <a:pt x="295" y="78"/>
                    </a:lnTo>
                    <a:lnTo>
                      <a:pt x="301" y="78"/>
                    </a:lnTo>
                    <a:lnTo>
                      <a:pt x="301" y="0"/>
                    </a:lnTo>
                    <a:lnTo>
                      <a:pt x="0" y="0"/>
                    </a:lnTo>
                    <a:lnTo>
                      <a:pt x="0" y="85"/>
                    </a:lnTo>
                    <a:lnTo>
                      <a:pt x="301" y="85"/>
                    </a:lnTo>
                    <a:lnTo>
                      <a:pt x="301" y="78"/>
                    </a:lnTo>
                    <a:lnTo>
                      <a:pt x="295" y="7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121917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30499">
                  <a:solidFill>
                    <a:srgbClr val="9ACD4C"/>
                  </a:solidFill>
                  <a:latin typeface="Helvetica" pitchFamily="-1" charset="0"/>
                  <a:ea typeface="ＭＳ Ｐゴシック" pitchFamily="-1" charset="-128"/>
                </a:endParaRPr>
              </a:p>
            </p:txBody>
          </p:sp>
          <p:sp>
            <p:nvSpPr>
              <p:cNvPr id="360" name="Rectangle 186">
                <a:extLst>
                  <a:ext uri="{FF2B5EF4-FFF2-40B4-BE49-F238E27FC236}">
                    <a16:creationId xmlns:a16="http://schemas.microsoft.com/office/drawing/2014/main" id="{07A721C4-6641-46F4-9D51-41A9967225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78" y="2495"/>
                <a:ext cx="288" cy="72"/>
              </a:xfrm>
              <a:prstGeom prst="rect">
                <a:avLst/>
              </a:prstGeom>
              <a:solidFill>
                <a:srgbClr val="DDD5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121917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30499">
                  <a:solidFill>
                    <a:srgbClr val="9ACD4C"/>
                  </a:solidFill>
                  <a:latin typeface="Helvetica" pitchFamily="-1" charset="0"/>
                  <a:ea typeface="ＭＳ Ｐゴシック" pitchFamily="-1" charset="-128"/>
                </a:endParaRPr>
              </a:p>
            </p:txBody>
          </p:sp>
          <p:sp>
            <p:nvSpPr>
              <p:cNvPr id="361" name="Freeform 187">
                <a:extLst>
                  <a:ext uri="{FF2B5EF4-FFF2-40B4-BE49-F238E27FC236}">
                    <a16:creationId xmlns:a16="http://schemas.microsoft.com/office/drawing/2014/main" id="{91F480FE-F862-4E93-B763-80A1D917B6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72" y="2489"/>
                <a:ext cx="300" cy="85"/>
              </a:xfrm>
              <a:custGeom>
                <a:avLst/>
                <a:gdLst>
                  <a:gd name="T0" fmla="*/ 294 w 300"/>
                  <a:gd name="T1" fmla="*/ 78 h 85"/>
                  <a:gd name="T2" fmla="*/ 294 w 300"/>
                  <a:gd name="T3" fmla="*/ 72 h 85"/>
                  <a:gd name="T4" fmla="*/ 12 w 300"/>
                  <a:gd name="T5" fmla="*/ 72 h 85"/>
                  <a:gd name="T6" fmla="*/ 12 w 300"/>
                  <a:gd name="T7" fmla="*/ 12 h 85"/>
                  <a:gd name="T8" fmla="*/ 288 w 300"/>
                  <a:gd name="T9" fmla="*/ 12 h 85"/>
                  <a:gd name="T10" fmla="*/ 288 w 300"/>
                  <a:gd name="T11" fmla="*/ 78 h 85"/>
                  <a:gd name="T12" fmla="*/ 294 w 300"/>
                  <a:gd name="T13" fmla="*/ 78 h 85"/>
                  <a:gd name="T14" fmla="*/ 294 w 300"/>
                  <a:gd name="T15" fmla="*/ 72 h 85"/>
                  <a:gd name="T16" fmla="*/ 294 w 300"/>
                  <a:gd name="T17" fmla="*/ 78 h 85"/>
                  <a:gd name="T18" fmla="*/ 300 w 300"/>
                  <a:gd name="T19" fmla="*/ 78 h 85"/>
                  <a:gd name="T20" fmla="*/ 300 w 300"/>
                  <a:gd name="T21" fmla="*/ 0 h 85"/>
                  <a:gd name="T22" fmla="*/ 0 w 300"/>
                  <a:gd name="T23" fmla="*/ 0 h 85"/>
                  <a:gd name="T24" fmla="*/ 0 w 300"/>
                  <a:gd name="T25" fmla="*/ 85 h 85"/>
                  <a:gd name="T26" fmla="*/ 300 w 300"/>
                  <a:gd name="T27" fmla="*/ 85 h 85"/>
                  <a:gd name="T28" fmla="*/ 300 w 300"/>
                  <a:gd name="T29" fmla="*/ 78 h 85"/>
                  <a:gd name="T30" fmla="*/ 294 w 300"/>
                  <a:gd name="T31" fmla="*/ 78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00" h="85">
                    <a:moveTo>
                      <a:pt x="294" y="78"/>
                    </a:moveTo>
                    <a:lnTo>
                      <a:pt x="294" y="72"/>
                    </a:lnTo>
                    <a:lnTo>
                      <a:pt x="12" y="72"/>
                    </a:lnTo>
                    <a:lnTo>
                      <a:pt x="12" y="12"/>
                    </a:lnTo>
                    <a:lnTo>
                      <a:pt x="288" y="12"/>
                    </a:lnTo>
                    <a:lnTo>
                      <a:pt x="288" y="78"/>
                    </a:lnTo>
                    <a:lnTo>
                      <a:pt x="294" y="78"/>
                    </a:lnTo>
                    <a:lnTo>
                      <a:pt x="294" y="72"/>
                    </a:lnTo>
                    <a:lnTo>
                      <a:pt x="294" y="78"/>
                    </a:lnTo>
                    <a:lnTo>
                      <a:pt x="300" y="78"/>
                    </a:lnTo>
                    <a:lnTo>
                      <a:pt x="300" y="0"/>
                    </a:lnTo>
                    <a:lnTo>
                      <a:pt x="0" y="0"/>
                    </a:lnTo>
                    <a:lnTo>
                      <a:pt x="0" y="85"/>
                    </a:lnTo>
                    <a:lnTo>
                      <a:pt x="300" y="85"/>
                    </a:lnTo>
                    <a:lnTo>
                      <a:pt x="300" y="78"/>
                    </a:lnTo>
                    <a:lnTo>
                      <a:pt x="294" y="7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121917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30499">
                  <a:solidFill>
                    <a:srgbClr val="9ACD4C"/>
                  </a:solidFill>
                  <a:latin typeface="Helvetica" pitchFamily="-1" charset="0"/>
                  <a:ea typeface="ＭＳ Ｐゴシック" pitchFamily="-1" charset="-128"/>
                </a:endParaRPr>
              </a:p>
            </p:txBody>
          </p:sp>
          <p:sp>
            <p:nvSpPr>
              <p:cNvPr id="362" name="Rectangle 188">
                <a:extLst>
                  <a:ext uri="{FF2B5EF4-FFF2-40B4-BE49-F238E27FC236}">
                    <a16:creationId xmlns:a16="http://schemas.microsoft.com/office/drawing/2014/main" id="{FF3F8112-757A-4564-91FC-8E744D688A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66" y="2495"/>
                <a:ext cx="289" cy="72"/>
              </a:xfrm>
              <a:prstGeom prst="rect">
                <a:avLst/>
              </a:prstGeom>
              <a:solidFill>
                <a:srgbClr val="DDD5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121917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30499">
                  <a:solidFill>
                    <a:srgbClr val="9ACD4C"/>
                  </a:solidFill>
                  <a:latin typeface="Helvetica" pitchFamily="-1" charset="0"/>
                  <a:ea typeface="ＭＳ Ｐゴシック" pitchFamily="-1" charset="-128"/>
                </a:endParaRPr>
              </a:p>
            </p:txBody>
          </p:sp>
          <p:sp>
            <p:nvSpPr>
              <p:cNvPr id="363" name="Freeform 189">
                <a:extLst>
                  <a:ext uri="{FF2B5EF4-FFF2-40B4-BE49-F238E27FC236}">
                    <a16:creationId xmlns:a16="http://schemas.microsoft.com/office/drawing/2014/main" id="{5267ABC6-F869-4FA4-9178-A7E29F1537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60" y="2489"/>
                <a:ext cx="301" cy="85"/>
              </a:xfrm>
              <a:custGeom>
                <a:avLst/>
                <a:gdLst>
                  <a:gd name="T0" fmla="*/ 295 w 301"/>
                  <a:gd name="T1" fmla="*/ 78 h 85"/>
                  <a:gd name="T2" fmla="*/ 295 w 301"/>
                  <a:gd name="T3" fmla="*/ 72 h 85"/>
                  <a:gd name="T4" fmla="*/ 12 w 301"/>
                  <a:gd name="T5" fmla="*/ 72 h 85"/>
                  <a:gd name="T6" fmla="*/ 12 w 301"/>
                  <a:gd name="T7" fmla="*/ 12 h 85"/>
                  <a:gd name="T8" fmla="*/ 289 w 301"/>
                  <a:gd name="T9" fmla="*/ 12 h 85"/>
                  <a:gd name="T10" fmla="*/ 289 w 301"/>
                  <a:gd name="T11" fmla="*/ 78 h 85"/>
                  <a:gd name="T12" fmla="*/ 295 w 301"/>
                  <a:gd name="T13" fmla="*/ 78 h 85"/>
                  <a:gd name="T14" fmla="*/ 295 w 301"/>
                  <a:gd name="T15" fmla="*/ 72 h 85"/>
                  <a:gd name="T16" fmla="*/ 295 w 301"/>
                  <a:gd name="T17" fmla="*/ 78 h 85"/>
                  <a:gd name="T18" fmla="*/ 301 w 301"/>
                  <a:gd name="T19" fmla="*/ 78 h 85"/>
                  <a:gd name="T20" fmla="*/ 301 w 301"/>
                  <a:gd name="T21" fmla="*/ 0 h 85"/>
                  <a:gd name="T22" fmla="*/ 0 w 301"/>
                  <a:gd name="T23" fmla="*/ 0 h 85"/>
                  <a:gd name="T24" fmla="*/ 0 w 301"/>
                  <a:gd name="T25" fmla="*/ 85 h 85"/>
                  <a:gd name="T26" fmla="*/ 301 w 301"/>
                  <a:gd name="T27" fmla="*/ 85 h 85"/>
                  <a:gd name="T28" fmla="*/ 301 w 301"/>
                  <a:gd name="T29" fmla="*/ 78 h 85"/>
                  <a:gd name="T30" fmla="*/ 295 w 301"/>
                  <a:gd name="T31" fmla="*/ 78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01" h="85">
                    <a:moveTo>
                      <a:pt x="295" y="78"/>
                    </a:moveTo>
                    <a:lnTo>
                      <a:pt x="295" y="72"/>
                    </a:lnTo>
                    <a:lnTo>
                      <a:pt x="12" y="72"/>
                    </a:lnTo>
                    <a:lnTo>
                      <a:pt x="12" y="12"/>
                    </a:lnTo>
                    <a:lnTo>
                      <a:pt x="289" y="12"/>
                    </a:lnTo>
                    <a:lnTo>
                      <a:pt x="289" y="78"/>
                    </a:lnTo>
                    <a:lnTo>
                      <a:pt x="295" y="78"/>
                    </a:lnTo>
                    <a:lnTo>
                      <a:pt x="295" y="72"/>
                    </a:lnTo>
                    <a:lnTo>
                      <a:pt x="295" y="78"/>
                    </a:lnTo>
                    <a:lnTo>
                      <a:pt x="301" y="78"/>
                    </a:lnTo>
                    <a:lnTo>
                      <a:pt x="301" y="0"/>
                    </a:lnTo>
                    <a:lnTo>
                      <a:pt x="0" y="0"/>
                    </a:lnTo>
                    <a:lnTo>
                      <a:pt x="0" y="85"/>
                    </a:lnTo>
                    <a:lnTo>
                      <a:pt x="301" y="85"/>
                    </a:lnTo>
                    <a:lnTo>
                      <a:pt x="301" y="78"/>
                    </a:lnTo>
                    <a:lnTo>
                      <a:pt x="295" y="7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121917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30499">
                  <a:solidFill>
                    <a:srgbClr val="9ACD4C"/>
                  </a:solidFill>
                  <a:latin typeface="Helvetica" pitchFamily="-1" charset="0"/>
                  <a:ea typeface="ＭＳ Ｐゴシック" pitchFamily="-1" charset="-128"/>
                </a:endParaRPr>
              </a:p>
            </p:txBody>
          </p:sp>
          <p:sp>
            <p:nvSpPr>
              <p:cNvPr id="364" name="Rectangle 190">
                <a:extLst>
                  <a:ext uri="{FF2B5EF4-FFF2-40B4-BE49-F238E27FC236}">
                    <a16:creationId xmlns:a16="http://schemas.microsoft.com/office/drawing/2014/main" id="{248D9D2A-D7CA-4DC5-8FDA-950BC19EF5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01" y="2567"/>
                <a:ext cx="288" cy="73"/>
              </a:xfrm>
              <a:prstGeom prst="rect">
                <a:avLst/>
              </a:prstGeom>
              <a:solidFill>
                <a:srgbClr val="DDD5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121917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30499">
                  <a:solidFill>
                    <a:srgbClr val="9ACD4C"/>
                  </a:solidFill>
                  <a:latin typeface="Helvetica" pitchFamily="-1" charset="0"/>
                  <a:ea typeface="ＭＳ Ｐゴシック" pitchFamily="-1" charset="-128"/>
                </a:endParaRPr>
              </a:p>
            </p:txBody>
          </p:sp>
          <p:sp>
            <p:nvSpPr>
              <p:cNvPr id="365" name="Freeform 191">
                <a:extLst>
                  <a:ext uri="{FF2B5EF4-FFF2-40B4-BE49-F238E27FC236}">
                    <a16:creationId xmlns:a16="http://schemas.microsoft.com/office/drawing/2014/main" id="{618B6F41-0AE5-4E13-A255-71580EC38A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95" y="2561"/>
                <a:ext cx="300" cy="85"/>
              </a:xfrm>
              <a:custGeom>
                <a:avLst/>
                <a:gdLst>
                  <a:gd name="T0" fmla="*/ 294 w 300"/>
                  <a:gd name="T1" fmla="*/ 79 h 85"/>
                  <a:gd name="T2" fmla="*/ 294 w 300"/>
                  <a:gd name="T3" fmla="*/ 73 h 85"/>
                  <a:gd name="T4" fmla="*/ 12 w 300"/>
                  <a:gd name="T5" fmla="*/ 73 h 85"/>
                  <a:gd name="T6" fmla="*/ 12 w 300"/>
                  <a:gd name="T7" fmla="*/ 13 h 85"/>
                  <a:gd name="T8" fmla="*/ 288 w 300"/>
                  <a:gd name="T9" fmla="*/ 13 h 85"/>
                  <a:gd name="T10" fmla="*/ 288 w 300"/>
                  <a:gd name="T11" fmla="*/ 79 h 85"/>
                  <a:gd name="T12" fmla="*/ 294 w 300"/>
                  <a:gd name="T13" fmla="*/ 79 h 85"/>
                  <a:gd name="T14" fmla="*/ 294 w 300"/>
                  <a:gd name="T15" fmla="*/ 73 h 85"/>
                  <a:gd name="T16" fmla="*/ 294 w 300"/>
                  <a:gd name="T17" fmla="*/ 79 h 85"/>
                  <a:gd name="T18" fmla="*/ 300 w 300"/>
                  <a:gd name="T19" fmla="*/ 79 h 85"/>
                  <a:gd name="T20" fmla="*/ 300 w 300"/>
                  <a:gd name="T21" fmla="*/ 0 h 85"/>
                  <a:gd name="T22" fmla="*/ 0 w 300"/>
                  <a:gd name="T23" fmla="*/ 0 h 85"/>
                  <a:gd name="T24" fmla="*/ 0 w 300"/>
                  <a:gd name="T25" fmla="*/ 85 h 85"/>
                  <a:gd name="T26" fmla="*/ 300 w 300"/>
                  <a:gd name="T27" fmla="*/ 85 h 85"/>
                  <a:gd name="T28" fmla="*/ 300 w 300"/>
                  <a:gd name="T29" fmla="*/ 79 h 85"/>
                  <a:gd name="T30" fmla="*/ 294 w 300"/>
                  <a:gd name="T31" fmla="*/ 79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00" h="85">
                    <a:moveTo>
                      <a:pt x="294" y="79"/>
                    </a:moveTo>
                    <a:lnTo>
                      <a:pt x="294" y="73"/>
                    </a:lnTo>
                    <a:lnTo>
                      <a:pt x="12" y="73"/>
                    </a:lnTo>
                    <a:lnTo>
                      <a:pt x="12" y="13"/>
                    </a:lnTo>
                    <a:lnTo>
                      <a:pt x="288" y="13"/>
                    </a:lnTo>
                    <a:lnTo>
                      <a:pt x="288" y="79"/>
                    </a:lnTo>
                    <a:lnTo>
                      <a:pt x="294" y="79"/>
                    </a:lnTo>
                    <a:lnTo>
                      <a:pt x="294" y="73"/>
                    </a:lnTo>
                    <a:lnTo>
                      <a:pt x="294" y="79"/>
                    </a:lnTo>
                    <a:lnTo>
                      <a:pt x="300" y="79"/>
                    </a:lnTo>
                    <a:lnTo>
                      <a:pt x="300" y="0"/>
                    </a:lnTo>
                    <a:lnTo>
                      <a:pt x="0" y="0"/>
                    </a:lnTo>
                    <a:lnTo>
                      <a:pt x="0" y="85"/>
                    </a:lnTo>
                    <a:lnTo>
                      <a:pt x="300" y="85"/>
                    </a:lnTo>
                    <a:lnTo>
                      <a:pt x="300" y="79"/>
                    </a:lnTo>
                    <a:lnTo>
                      <a:pt x="294" y="7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121917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30499">
                  <a:solidFill>
                    <a:srgbClr val="9ACD4C"/>
                  </a:solidFill>
                  <a:latin typeface="Helvetica" pitchFamily="-1" charset="0"/>
                  <a:ea typeface="ＭＳ Ｐゴシック" pitchFamily="-1" charset="-128"/>
                </a:endParaRPr>
              </a:p>
            </p:txBody>
          </p:sp>
          <p:sp>
            <p:nvSpPr>
              <p:cNvPr id="366" name="Rectangle 192">
                <a:extLst>
                  <a:ext uri="{FF2B5EF4-FFF2-40B4-BE49-F238E27FC236}">
                    <a16:creationId xmlns:a16="http://schemas.microsoft.com/office/drawing/2014/main" id="{7F7C1167-C0CE-494C-9CA5-197D31B386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89" y="2567"/>
                <a:ext cx="289" cy="73"/>
              </a:xfrm>
              <a:prstGeom prst="rect">
                <a:avLst/>
              </a:prstGeom>
              <a:solidFill>
                <a:srgbClr val="DDD5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121917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30499">
                  <a:solidFill>
                    <a:srgbClr val="9ACD4C"/>
                  </a:solidFill>
                  <a:latin typeface="Helvetica" pitchFamily="-1" charset="0"/>
                  <a:ea typeface="ＭＳ Ｐゴシック" pitchFamily="-1" charset="-128"/>
                </a:endParaRPr>
              </a:p>
            </p:txBody>
          </p:sp>
          <p:sp>
            <p:nvSpPr>
              <p:cNvPr id="367" name="Freeform 193">
                <a:extLst>
                  <a:ext uri="{FF2B5EF4-FFF2-40B4-BE49-F238E27FC236}">
                    <a16:creationId xmlns:a16="http://schemas.microsoft.com/office/drawing/2014/main" id="{59A47F9A-6784-4329-B8EF-F6AF91B1C7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83" y="2561"/>
                <a:ext cx="301" cy="85"/>
              </a:xfrm>
              <a:custGeom>
                <a:avLst/>
                <a:gdLst>
                  <a:gd name="T0" fmla="*/ 295 w 301"/>
                  <a:gd name="T1" fmla="*/ 79 h 85"/>
                  <a:gd name="T2" fmla="*/ 295 w 301"/>
                  <a:gd name="T3" fmla="*/ 73 h 85"/>
                  <a:gd name="T4" fmla="*/ 12 w 301"/>
                  <a:gd name="T5" fmla="*/ 73 h 85"/>
                  <a:gd name="T6" fmla="*/ 12 w 301"/>
                  <a:gd name="T7" fmla="*/ 13 h 85"/>
                  <a:gd name="T8" fmla="*/ 289 w 301"/>
                  <a:gd name="T9" fmla="*/ 13 h 85"/>
                  <a:gd name="T10" fmla="*/ 289 w 301"/>
                  <a:gd name="T11" fmla="*/ 79 h 85"/>
                  <a:gd name="T12" fmla="*/ 295 w 301"/>
                  <a:gd name="T13" fmla="*/ 79 h 85"/>
                  <a:gd name="T14" fmla="*/ 295 w 301"/>
                  <a:gd name="T15" fmla="*/ 73 h 85"/>
                  <a:gd name="T16" fmla="*/ 295 w 301"/>
                  <a:gd name="T17" fmla="*/ 79 h 85"/>
                  <a:gd name="T18" fmla="*/ 301 w 301"/>
                  <a:gd name="T19" fmla="*/ 79 h 85"/>
                  <a:gd name="T20" fmla="*/ 301 w 301"/>
                  <a:gd name="T21" fmla="*/ 0 h 85"/>
                  <a:gd name="T22" fmla="*/ 0 w 301"/>
                  <a:gd name="T23" fmla="*/ 0 h 85"/>
                  <a:gd name="T24" fmla="*/ 0 w 301"/>
                  <a:gd name="T25" fmla="*/ 85 h 85"/>
                  <a:gd name="T26" fmla="*/ 301 w 301"/>
                  <a:gd name="T27" fmla="*/ 85 h 85"/>
                  <a:gd name="T28" fmla="*/ 301 w 301"/>
                  <a:gd name="T29" fmla="*/ 79 h 85"/>
                  <a:gd name="T30" fmla="*/ 295 w 301"/>
                  <a:gd name="T31" fmla="*/ 79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01" h="85">
                    <a:moveTo>
                      <a:pt x="295" y="79"/>
                    </a:moveTo>
                    <a:lnTo>
                      <a:pt x="295" y="73"/>
                    </a:lnTo>
                    <a:lnTo>
                      <a:pt x="12" y="73"/>
                    </a:lnTo>
                    <a:lnTo>
                      <a:pt x="12" y="13"/>
                    </a:lnTo>
                    <a:lnTo>
                      <a:pt x="289" y="13"/>
                    </a:lnTo>
                    <a:lnTo>
                      <a:pt x="289" y="79"/>
                    </a:lnTo>
                    <a:lnTo>
                      <a:pt x="295" y="79"/>
                    </a:lnTo>
                    <a:lnTo>
                      <a:pt x="295" y="73"/>
                    </a:lnTo>
                    <a:lnTo>
                      <a:pt x="295" y="79"/>
                    </a:lnTo>
                    <a:lnTo>
                      <a:pt x="301" y="79"/>
                    </a:lnTo>
                    <a:lnTo>
                      <a:pt x="301" y="0"/>
                    </a:lnTo>
                    <a:lnTo>
                      <a:pt x="0" y="0"/>
                    </a:lnTo>
                    <a:lnTo>
                      <a:pt x="0" y="85"/>
                    </a:lnTo>
                    <a:lnTo>
                      <a:pt x="301" y="85"/>
                    </a:lnTo>
                    <a:lnTo>
                      <a:pt x="301" y="79"/>
                    </a:lnTo>
                    <a:lnTo>
                      <a:pt x="295" y="7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121917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30499">
                  <a:solidFill>
                    <a:srgbClr val="9ACD4C"/>
                  </a:solidFill>
                  <a:latin typeface="Helvetica" pitchFamily="-1" charset="0"/>
                  <a:ea typeface="ＭＳ Ｐゴシック" pitchFamily="-1" charset="-128"/>
                </a:endParaRPr>
              </a:p>
            </p:txBody>
          </p:sp>
          <p:sp>
            <p:nvSpPr>
              <p:cNvPr id="368" name="Rectangle 194">
                <a:extLst>
                  <a:ext uri="{FF2B5EF4-FFF2-40B4-BE49-F238E27FC236}">
                    <a16:creationId xmlns:a16="http://schemas.microsoft.com/office/drawing/2014/main" id="{543A9714-1970-48C4-BCB8-4C407E196B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78" y="2567"/>
                <a:ext cx="288" cy="73"/>
              </a:xfrm>
              <a:prstGeom prst="rect">
                <a:avLst/>
              </a:prstGeom>
              <a:solidFill>
                <a:srgbClr val="DDD5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121917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30499">
                  <a:solidFill>
                    <a:srgbClr val="9ACD4C"/>
                  </a:solidFill>
                  <a:latin typeface="Helvetica" pitchFamily="-1" charset="0"/>
                  <a:ea typeface="ＭＳ Ｐゴシック" pitchFamily="-1" charset="-128"/>
                </a:endParaRPr>
              </a:p>
            </p:txBody>
          </p:sp>
          <p:sp>
            <p:nvSpPr>
              <p:cNvPr id="369" name="Freeform 195">
                <a:extLst>
                  <a:ext uri="{FF2B5EF4-FFF2-40B4-BE49-F238E27FC236}">
                    <a16:creationId xmlns:a16="http://schemas.microsoft.com/office/drawing/2014/main" id="{A1FBE188-FA56-4A0F-ACBB-7A2BD843FD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72" y="2561"/>
                <a:ext cx="300" cy="85"/>
              </a:xfrm>
              <a:custGeom>
                <a:avLst/>
                <a:gdLst>
                  <a:gd name="T0" fmla="*/ 294 w 300"/>
                  <a:gd name="T1" fmla="*/ 79 h 85"/>
                  <a:gd name="T2" fmla="*/ 294 w 300"/>
                  <a:gd name="T3" fmla="*/ 73 h 85"/>
                  <a:gd name="T4" fmla="*/ 12 w 300"/>
                  <a:gd name="T5" fmla="*/ 73 h 85"/>
                  <a:gd name="T6" fmla="*/ 12 w 300"/>
                  <a:gd name="T7" fmla="*/ 13 h 85"/>
                  <a:gd name="T8" fmla="*/ 288 w 300"/>
                  <a:gd name="T9" fmla="*/ 13 h 85"/>
                  <a:gd name="T10" fmla="*/ 288 w 300"/>
                  <a:gd name="T11" fmla="*/ 79 h 85"/>
                  <a:gd name="T12" fmla="*/ 294 w 300"/>
                  <a:gd name="T13" fmla="*/ 79 h 85"/>
                  <a:gd name="T14" fmla="*/ 294 w 300"/>
                  <a:gd name="T15" fmla="*/ 73 h 85"/>
                  <a:gd name="T16" fmla="*/ 294 w 300"/>
                  <a:gd name="T17" fmla="*/ 79 h 85"/>
                  <a:gd name="T18" fmla="*/ 300 w 300"/>
                  <a:gd name="T19" fmla="*/ 79 h 85"/>
                  <a:gd name="T20" fmla="*/ 300 w 300"/>
                  <a:gd name="T21" fmla="*/ 0 h 85"/>
                  <a:gd name="T22" fmla="*/ 0 w 300"/>
                  <a:gd name="T23" fmla="*/ 0 h 85"/>
                  <a:gd name="T24" fmla="*/ 0 w 300"/>
                  <a:gd name="T25" fmla="*/ 85 h 85"/>
                  <a:gd name="T26" fmla="*/ 300 w 300"/>
                  <a:gd name="T27" fmla="*/ 85 h 85"/>
                  <a:gd name="T28" fmla="*/ 300 w 300"/>
                  <a:gd name="T29" fmla="*/ 79 h 85"/>
                  <a:gd name="T30" fmla="*/ 294 w 300"/>
                  <a:gd name="T31" fmla="*/ 79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00" h="85">
                    <a:moveTo>
                      <a:pt x="294" y="79"/>
                    </a:moveTo>
                    <a:lnTo>
                      <a:pt x="294" y="73"/>
                    </a:lnTo>
                    <a:lnTo>
                      <a:pt x="12" y="73"/>
                    </a:lnTo>
                    <a:lnTo>
                      <a:pt x="12" y="13"/>
                    </a:lnTo>
                    <a:lnTo>
                      <a:pt x="288" y="13"/>
                    </a:lnTo>
                    <a:lnTo>
                      <a:pt x="288" y="79"/>
                    </a:lnTo>
                    <a:lnTo>
                      <a:pt x="294" y="79"/>
                    </a:lnTo>
                    <a:lnTo>
                      <a:pt x="294" y="73"/>
                    </a:lnTo>
                    <a:lnTo>
                      <a:pt x="294" y="79"/>
                    </a:lnTo>
                    <a:lnTo>
                      <a:pt x="300" y="79"/>
                    </a:lnTo>
                    <a:lnTo>
                      <a:pt x="300" y="0"/>
                    </a:lnTo>
                    <a:lnTo>
                      <a:pt x="0" y="0"/>
                    </a:lnTo>
                    <a:lnTo>
                      <a:pt x="0" y="85"/>
                    </a:lnTo>
                    <a:lnTo>
                      <a:pt x="300" y="85"/>
                    </a:lnTo>
                    <a:lnTo>
                      <a:pt x="300" y="79"/>
                    </a:lnTo>
                    <a:lnTo>
                      <a:pt x="294" y="7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121917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30499">
                  <a:solidFill>
                    <a:srgbClr val="9ACD4C"/>
                  </a:solidFill>
                  <a:latin typeface="Helvetica" pitchFamily="-1" charset="0"/>
                  <a:ea typeface="ＭＳ Ｐゴシック" pitchFamily="-1" charset="-128"/>
                </a:endParaRPr>
              </a:p>
            </p:txBody>
          </p:sp>
          <p:sp>
            <p:nvSpPr>
              <p:cNvPr id="370" name="Rectangle 196">
                <a:extLst>
                  <a:ext uri="{FF2B5EF4-FFF2-40B4-BE49-F238E27FC236}">
                    <a16:creationId xmlns:a16="http://schemas.microsoft.com/office/drawing/2014/main" id="{7944E89D-0ACE-4564-9157-8DAEACFA1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66" y="2567"/>
                <a:ext cx="289" cy="73"/>
              </a:xfrm>
              <a:prstGeom prst="rect">
                <a:avLst/>
              </a:prstGeom>
              <a:solidFill>
                <a:srgbClr val="DDD5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121917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30499">
                  <a:solidFill>
                    <a:srgbClr val="9ACD4C"/>
                  </a:solidFill>
                  <a:latin typeface="Helvetica" pitchFamily="-1" charset="0"/>
                  <a:ea typeface="ＭＳ Ｐゴシック" pitchFamily="-1" charset="-128"/>
                </a:endParaRPr>
              </a:p>
            </p:txBody>
          </p:sp>
          <p:sp>
            <p:nvSpPr>
              <p:cNvPr id="371" name="Freeform 197">
                <a:extLst>
                  <a:ext uri="{FF2B5EF4-FFF2-40B4-BE49-F238E27FC236}">
                    <a16:creationId xmlns:a16="http://schemas.microsoft.com/office/drawing/2014/main" id="{873DC99F-7378-49C0-9D11-778316F757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60" y="2561"/>
                <a:ext cx="301" cy="85"/>
              </a:xfrm>
              <a:custGeom>
                <a:avLst/>
                <a:gdLst>
                  <a:gd name="T0" fmla="*/ 295 w 301"/>
                  <a:gd name="T1" fmla="*/ 79 h 85"/>
                  <a:gd name="T2" fmla="*/ 295 w 301"/>
                  <a:gd name="T3" fmla="*/ 73 h 85"/>
                  <a:gd name="T4" fmla="*/ 12 w 301"/>
                  <a:gd name="T5" fmla="*/ 73 h 85"/>
                  <a:gd name="T6" fmla="*/ 12 w 301"/>
                  <a:gd name="T7" fmla="*/ 13 h 85"/>
                  <a:gd name="T8" fmla="*/ 289 w 301"/>
                  <a:gd name="T9" fmla="*/ 13 h 85"/>
                  <a:gd name="T10" fmla="*/ 289 w 301"/>
                  <a:gd name="T11" fmla="*/ 79 h 85"/>
                  <a:gd name="T12" fmla="*/ 295 w 301"/>
                  <a:gd name="T13" fmla="*/ 79 h 85"/>
                  <a:gd name="T14" fmla="*/ 295 w 301"/>
                  <a:gd name="T15" fmla="*/ 73 h 85"/>
                  <a:gd name="T16" fmla="*/ 295 w 301"/>
                  <a:gd name="T17" fmla="*/ 79 h 85"/>
                  <a:gd name="T18" fmla="*/ 301 w 301"/>
                  <a:gd name="T19" fmla="*/ 79 h 85"/>
                  <a:gd name="T20" fmla="*/ 301 w 301"/>
                  <a:gd name="T21" fmla="*/ 0 h 85"/>
                  <a:gd name="T22" fmla="*/ 0 w 301"/>
                  <a:gd name="T23" fmla="*/ 0 h 85"/>
                  <a:gd name="T24" fmla="*/ 0 w 301"/>
                  <a:gd name="T25" fmla="*/ 85 h 85"/>
                  <a:gd name="T26" fmla="*/ 301 w 301"/>
                  <a:gd name="T27" fmla="*/ 85 h 85"/>
                  <a:gd name="T28" fmla="*/ 301 w 301"/>
                  <a:gd name="T29" fmla="*/ 79 h 85"/>
                  <a:gd name="T30" fmla="*/ 295 w 301"/>
                  <a:gd name="T31" fmla="*/ 79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01" h="85">
                    <a:moveTo>
                      <a:pt x="295" y="79"/>
                    </a:moveTo>
                    <a:lnTo>
                      <a:pt x="295" y="73"/>
                    </a:lnTo>
                    <a:lnTo>
                      <a:pt x="12" y="73"/>
                    </a:lnTo>
                    <a:lnTo>
                      <a:pt x="12" y="13"/>
                    </a:lnTo>
                    <a:lnTo>
                      <a:pt x="289" y="13"/>
                    </a:lnTo>
                    <a:lnTo>
                      <a:pt x="289" y="79"/>
                    </a:lnTo>
                    <a:lnTo>
                      <a:pt x="295" y="79"/>
                    </a:lnTo>
                    <a:lnTo>
                      <a:pt x="295" y="73"/>
                    </a:lnTo>
                    <a:lnTo>
                      <a:pt x="295" y="79"/>
                    </a:lnTo>
                    <a:lnTo>
                      <a:pt x="301" y="79"/>
                    </a:lnTo>
                    <a:lnTo>
                      <a:pt x="301" y="0"/>
                    </a:lnTo>
                    <a:lnTo>
                      <a:pt x="0" y="0"/>
                    </a:lnTo>
                    <a:lnTo>
                      <a:pt x="0" y="85"/>
                    </a:lnTo>
                    <a:lnTo>
                      <a:pt x="301" y="85"/>
                    </a:lnTo>
                    <a:lnTo>
                      <a:pt x="301" y="79"/>
                    </a:lnTo>
                    <a:lnTo>
                      <a:pt x="295" y="7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121917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30499">
                  <a:solidFill>
                    <a:srgbClr val="9ACD4C"/>
                  </a:solidFill>
                  <a:latin typeface="Helvetica" pitchFamily="-1" charset="0"/>
                  <a:ea typeface="ＭＳ Ｐゴシック" pitchFamily="-1" charset="-128"/>
                </a:endParaRPr>
              </a:p>
            </p:txBody>
          </p:sp>
          <p:sp>
            <p:nvSpPr>
              <p:cNvPr id="372" name="Rectangle 198">
                <a:extLst>
                  <a:ext uri="{FF2B5EF4-FFF2-40B4-BE49-F238E27FC236}">
                    <a16:creationId xmlns:a16="http://schemas.microsoft.com/office/drawing/2014/main" id="{9F504BFD-53AC-4469-BF8D-1A9AF16FFA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01" y="2640"/>
                <a:ext cx="288" cy="72"/>
              </a:xfrm>
              <a:prstGeom prst="rect">
                <a:avLst/>
              </a:prstGeom>
              <a:solidFill>
                <a:srgbClr val="DDD5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121917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30499">
                  <a:solidFill>
                    <a:srgbClr val="9ACD4C"/>
                  </a:solidFill>
                  <a:latin typeface="Helvetica" pitchFamily="-1" charset="0"/>
                  <a:ea typeface="ＭＳ Ｐゴシック" pitchFamily="-1" charset="-128"/>
                </a:endParaRPr>
              </a:p>
            </p:txBody>
          </p:sp>
          <p:sp>
            <p:nvSpPr>
              <p:cNvPr id="373" name="Freeform 199">
                <a:extLst>
                  <a:ext uri="{FF2B5EF4-FFF2-40B4-BE49-F238E27FC236}">
                    <a16:creationId xmlns:a16="http://schemas.microsoft.com/office/drawing/2014/main" id="{454D32A5-8825-4DC6-9E15-D16E10629F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95" y="2634"/>
                <a:ext cx="300" cy="84"/>
              </a:xfrm>
              <a:custGeom>
                <a:avLst/>
                <a:gdLst>
                  <a:gd name="T0" fmla="*/ 294 w 300"/>
                  <a:gd name="T1" fmla="*/ 78 h 84"/>
                  <a:gd name="T2" fmla="*/ 294 w 300"/>
                  <a:gd name="T3" fmla="*/ 72 h 84"/>
                  <a:gd name="T4" fmla="*/ 12 w 300"/>
                  <a:gd name="T5" fmla="*/ 72 h 84"/>
                  <a:gd name="T6" fmla="*/ 12 w 300"/>
                  <a:gd name="T7" fmla="*/ 12 h 84"/>
                  <a:gd name="T8" fmla="*/ 288 w 300"/>
                  <a:gd name="T9" fmla="*/ 12 h 84"/>
                  <a:gd name="T10" fmla="*/ 288 w 300"/>
                  <a:gd name="T11" fmla="*/ 78 h 84"/>
                  <a:gd name="T12" fmla="*/ 294 w 300"/>
                  <a:gd name="T13" fmla="*/ 78 h 84"/>
                  <a:gd name="T14" fmla="*/ 294 w 300"/>
                  <a:gd name="T15" fmla="*/ 72 h 84"/>
                  <a:gd name="T16" fmla="*/ 294 w 300"/>
                  <a:gd name="T17" fmla="*/ 78 h 84"/>
                  <a:gd name="T18" fmla="*/ 300 w 300"/>
                  <a:gd name="T19" fmla="*/ 78 h 84"/>
                  <a:gd name="T20" fmla="*/ 300 w 300"/>
                  <a:gd name="T21" fmla="*/ 0 h 84"/>
                  <a:gd name="T22" fmla="*/ 0 w 300"/>
                  <a:gd name="T23" fmla="*/ 0 h 84"/>
                  <a:gd name="T24" fmla="*/ 0 w 300"/>
                  <a:gd name="T25" fmla="*/ 84 h 84"/>
                  <a:gd name="T26" fmla="*/ 300 w 300"/>
                  <a:gd name="T27" fmla="*/ 84 h 84"/>
                  <a:gd name="T28" fmla="*/ 300 w 300"/>
                  <a:gd name="T29" fmla="*/ 78 h 84"/>
                  <a:gd name="T30" fmla="*/ 294 w 300"/>
                  <a:gd name="T31" fmla="*/ 78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00" h="84">
                    <a:moveTo>
                      <a:pt x="294" y="78"/>
                    </a:moveTo>
                    <a:lnTo>
                      <a:pt x="294" y="72"/>
                    </a:lnTo>
                    <a:lnTo>
                      <a:pt x="12" y="72"/>
                    </a:lnTo>
                    <a:lnTo>
                      <a:pt x="12" y="12"/>
                    </a:lnTo>
                    <a:lnTo>
                      <a:pt x="288" y="12"/>
                    </a:lnTo>
                    <a:lnTo>
                      <a:pt x="288" y="78"/>
                    </a:lnTo>
                    <a:lnTo>
                      <a:pt x="294" y="78"/>
                    </a:lnTo>
                    <a:lnTo>
                      <a:pt x="294" y="72"/>
                    </a:lnTo>
                    <a:lnTo>
                      <a:pt x="294" y="78"/>
                    </a:lnTo>
                    <a:lnTo>
                      <a:pt x="300" y="78"/>
                    </a:lnTo>
                    <a:lnTo>
                      <a:pt x="300" y="0"/>
                    </a:lnTo>
                    <a:lnTo>
                      <a:pt x="0" y="0"/>
                    </a:lnTo>
                    <a:lnTo>
                      <a:pt x="0" y="84"/>
                    </a:lnTo>
                    <a:lnTo>
                      <a:pt x="300" y="84"/>
                    </a:lnTo>
                    <a:lnTo>
                      <a:pt x="300" y="78"/>
                    </a:lnTo>
                    <a:lnTo>
                      <a:pt x="294" y="7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121917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30499">
                  <a:solidFill>
                    <a:srgbClr val="9ACD4C"/>
                  </a:solidFill>
                  <a:latin typeface="Helvetica" pitchFamily="-1" charset="0"/>
                  <a:ea typeface="ＭＳ Ｐゴシック" pitchFamily="-1" charset="-128"/>
                </a:endParaRPr>
              </a:p>
            </p:txBody>
          </p:sp>
          <p:sp>
            <p:nvSpPr>
              <p:cNvPr id="374" name="Rectangle 200">
                <a:extLst>
                  <a:ext uri="{FF2B5EF4-FFF2-40B4-BE49-F238E27FC236}">
                    <a16:creationId xmlns:a16="http://schemas.microsoft.com/office/drawing/2014/main" id="{EC2B767A-EF3A-4BBB-82F8-CAEC272C7A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89" y="2640"/>
                <a:ext cx="289" cy="72"/>
              </a:xfrm>
              <a:prstGeom prst="rect">
                <a:avLst/>
              </a:prstGeom>
              <a:solidFill>
                <a:srgbClr val="DDD5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121917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30499">
                  <a:solidFill>
                    <a:srgbClr val="9ACD4C"/>
                  </a:solidFill>
                  <a:latin typeface="Helvetica" pitchFamily="-1" charset="0"/>
                  <a:ea typeface="ＭＳ Ｐゴシック" pitchFamily="-1" charset="-128"/>
                </a:endParaRPr>
              </a:p>
            </p:txBody>
          </p:sp>
          <p:sp>
            <p:nvSpPr>
              <p:cNvPr id="375" name="Freeform 201">
                <a:extLst>
                  <a:ext uri="{FF2B5EF4-FFF2-40B4-BE49-F238E27FC236}">
                    <a16:creationId xmlns:a16="http://schemas.microsoft.com/office/drawing/2014/main" id="{4465564D-C763-4F13-AC96-EFA67BC6FC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83" y="2634"/>
                <a:ext cx="301" cy="84"/>
              </a:xfrm>
              <a:custGeom>
                <a:avLst/>
                <a:gdLst>
                  <a:gd name="T0" fmla="*/ 295 w 301"/>
                  <a:gd name="T1" fmla="*/ 78 h 84"/>
                  <a:gd name="T2" fmla="*/ 295 w 301"/>
                  <a:gd name="T3" fmla="*/ 72 h 84"/>
                  <a:gd name="T4" fmla="*/ 12 w 301"/>
                  <a:gd name="T5" fmla="*/ 72 h 84"/>
                  <a:gd name="T6" fmla="*/ 12 w 301"/>
                  <a:gd name="T7" fmla="*/ 12 h 84"/>
                  <a:gd name="T8" fmla="*/ 289 w 301"/>
                  <a:gd name="T9" fmla="*/ 12 h 84"/>
                  <a:gd name="T10" fmla="*/ 289 w 301"/>
                  <a:gd name="T11" fmla="*/ 78 h 84"/>
                  <a:gd name="T12" fmla="*/ 295 w 301"/>
                  <a:gd name="T13" fmla="*/ 78 h 84"/>
                  <a:gd name="T14" fmla="*/ 295 w 301"/>
                  <a:gd name="T15" fmla="*/ 72 h 84"/>
                  <a:gd name="T16" fmla="*/ 295 w 301"/>
                  <a:gd name="T17" fmla="*/ 78 h 84"/>
                  <a:gd name="T18" fmla="*/ 301 w 301"/>
                  <a:gd name="T19" fmla="*/ 78 h 84"/>
                  <a:gd name="T20" fmla="*/ 301 w 301"/>
                  <a:gd name="T21" fmla="*/ 0 h 84"/>
                  <a:gd name="T22" fmla="*/ 0 w 301"/>
                  <a:gd name="T23" fmla="*/ 0 h 84"/>
                  <a:gd name="T24" fmla="*/ 0 w 301"/>
                  <a:gd name="T25" fmla="*/ 84 h 84"/>
                  <a:gd name="T26" fmla="*/ 301 w 301"/>
                  <a:gd name="T27" fmla="*/ 84 h 84"/>
                  <a:gd name="T28" fmla="*/ 301 w 301"/>
                  <a:gd name="T29" fmla="*/ 78 h 84"/>
                  <a:gd name="T30" fmla="*/ 295 w 301"/>
                  <a:gd name="T31" fmla="*/ 78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01" h="84">
                    <a:moveTo>
                      <a:pt x="295" y="78"/>
                    </a:moveTo>
                    <a:lnTo>
                      <a:pt x="295" y="72"/>
                    </a:lnTo>
                    <a:lnTo>
                      <a:pt x="12" y="72"/>
                    </a:lnTo>
                    <a:lnTo>
                      <a:pt x="12" y="12"/>
                    </a:lnTo>
                    <a:lnTo>
                      <a:pt x="289" y="12"/>
                    </a:lnTo>
                    <a:lnTo>
                      <a:pt x="289" y="78"/>
                    </a:lnTo>
                    <a:lnTo>
                      <a:pt x="295" y="78"/>
                    </a:lnTo>
                    <a:lnTo>
                      <a:pt x="295" y="72"/>
                    </a:lnTo>
                    <a:lnTo>
                      <a:pt x="295" y="78"/>
                    </a:lnTo>
                    <a:lnTo>
                      <a:pt x="301" y="78"/>
                    </a:lnTo>
                    <a:lnTo>
                      <a:pt x="301" y="0"/>
                    </a:lnTo>
                    <a:lnTo>
                      <a:pt x="0" y="0"/>
                    </a:lnTo>
                    <a:lnTo>
                      <a:pt x="0" y="84"/>
                    </a:lnTo>
                    <a:lnTo>
                      <a:pt x="301" y="84"/>
                    </a:lnTo>
                    <a:lnTo>
                      <a:pt x="301" y="78"/>
                    </a:lnTo>
                    <a:lnTo>
                      <a:pt x="295" y="7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121917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30499">
                  <a:solidFill>
                    <a:srgbClr val="9ACD4C"/>
                  </a:solidFill>
                  <a:latin typeface="Helvetica" pitchFamily="-1" charset="0"/>
                  <a:ea typeface="ＭＳ Ｐゴシック" pitchFamily="-1" charset="-128"/>
                </a:endParaRPr>
              </a:p>
            </p:txBody>
          </p:sp>
          <p:sp>
            <p:nvSpPr>
              <p:cNvPr id="376" name="Rectangle 202">
                <a:extLst>
                  <a:ext uri="{FF2B5EF4-FFF2-40B4-BE49-F238E27FC236}">
                    <a16:creationId xmlns:a16="http://schemas.microsoft.com/office/drawing/2014/main" id="{E0CB5685-12BC-4611-9210-87AF36D454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78" y="2640"/>
                <a:ext cx="288" cy="72"/>
              </a:xfrm>
              <a:prstGeom prst="rect">
                <a:avLst/>
              </a:prstGeom>
              <a:solidFill>
                <a:srgbClr val="DDD5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121917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30499">
                  <a:solidFill>
                    <a:srgbClr val="9ACD4C"/>
                  </a:solidFill>
                  <a:latin typeface="Helvetica" pitchFamily="-1" charset="0"/>
                  <a:ea typeface="ＭＳ Ｐゴシック" pitchFamily="-1" charset="-128"/>
                </a:endParaRPr>
              </a:p>
            </p:txBody>
          </p:sp>
          <p:sp>
            <p:nvSpPr>
              <p:cNvPr id="377" name="Freeform 203">
                <a:extLst>
                  <a:ext uri="{FF2B5EF4-FFF2-40B4-BE49-F238E27FC236}">
                    <a16:creationId xmlns:a16="http://schemas.microsoft.com/office/drawing/2014/main" id="{77307CA9-9098-4D2D-A6B8-C665153E97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72" y="2634"/>
                <a:ext cx="300" cy="84"/>
              </a:xfrm>
              <a:custGeom>
                <a:avLst/>
                <a:gdLst>
                  <a:gd name="T0" fmla="*/ 294 w 300"/>
                  <a:gd name="T1" fmla="*/ 78 h 84"/>
                  <a:gd name="T2" fmla="*/ 294 w 300"/>
                  <a:gd name="T3" fmla="*/ 72 h 84"/>
                  <a:gd name="T4" fmla="*/ 12 w 300"/>
                  <a:gd name="T5" fmla="*/ 72 h 84"/>
                  <a:gd name="T6" fmla="*/ 12 w 300"/>
                  <a:gd name="T7" fmla="*/ 12 h 84"/>
                  <a:gd name="T8" fmla="*/ 288 w 300"/>
                  <a:gd name="T9" fmla="*/ 12 h 84"/>
                  <a:gd name="T10" fmla="*/ 288 w 300"/>
                  <a:gd name="T11" fmla="*/ 78 h 84"/>
                  <a:gd name="T12" fmla="*/ 294 w 300"/>
                  <a:gd name="T13" fmla="*/ 78 h 84"/>
                  <a:gd name="T14" fmla="*/ 294 w 300"/>
                  <a:gd name="T15" fmla="*/ 72 h 84"/>
                  <a:gd name="T16" fmla="*/ 294 w 300"/>
                  <a:gd name="T17" fmla="*/ 78 h 84"/>
                  <a:gd name="T18" fmla="*/ 300 w 300"/>
                  <a:gd name="T19" fmla="*/ 78 h 84"/>
                  <a:gd name="T20" fmla="*/ 300 w 300"/>
                  <a:gd name="T21" fmla="*/ 0 h 84"/>
                  <a:gd name="T22" fmla="*/ 0 w 300"/>
                  <a:gd name="T23" fmla="*/ 0 h 84"/>
                  <a:gd name="T24" fmla="*/ 0 w 300"/>
                  <a:gd name="T25" fmla="*/ 84 h 84"/>
                  <a:gd name="T26" fmla="*/ 300 w 300"/>
                  <a:gd name="T27" fmla="*/ 84 h 84"/>
                  <a:gd name="T28" fmla="*/ 300 w 300"/>
                  <a:gd name="T29" fmla="*/ 78 h 84"/>
                  <a:gd name="T30" fmla="*/ 294 w 300"/>
                  <a:gd name="T31" fmla="*/ 78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00" h="84">
                    <a:moveTo>
                      <a:pt x="294" y="78"/>
                    </a:moveTo>
                    <a:lnTo>
                      <a:pt x="294" y="72"/>
                    </a:lnTo>
                    <a:lnTo>
                      <a:pt x="12" y="72"/>
                    </a:lnTo>
                    <a:lnTo>
                      <a:pt x="12" y="12"/>
                    </a:lnTo>
                    <a:lnTo>
                      <a:pt x="288" y="12"/>
                    </a:lnTo>
                    <a:lnTo>
                      <a:pt x="288" y="78"/>
                    </a:lnTo>
                    <a:lnTo>
                      <a:pt x="294" y="78"/>
                    </a:lnTo>
                    <a:lnTo>
                      <a:pt x="294" y="72"/>
                    </a:lnTo>
                    <a:lnTo>
                      <a:pt x="294" y="78"/>
                    </a:lnTo>
                    <a:lnTo>
                      <a:pt x="300" y="78"/>
                    </a:lnTo>
                    <a:lnTo>
                      <a:pt x="300" y="0"/>
                    </a:lnTo>
                    <a:lnTo>
                      <a:pt x="0" y="0"/>
                    </a:lnTo>
                    <a:lnTo>
                      <a:pt x="0" y="84"/>
                    </a:lnTo>
                    <a:lnTo>
                      <a:pt x="300" y="84"/>
                    </a:lnTo>
                    <a:lnTo>
                      <a:pt x="300" y="78"/>
                    </a:lnTo>
                    <a:lnTo>
                      <a:pt x="294" y="7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121917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30499">
                  <a:solidFill>
                    <a:srgbClr val="9ACD4C"/>
                  </a:solidFill>
                  <a:latin typeface="Helvetica" pitchFamily="-1" charset="0"/>
                  <a:ea typeface="ＭＳ Ｐゴシック" pitchFamily="-1" charset="-128"/>
                </a:endParaRPr>
              </a:p>
            </p:txBody>
          </p:sp>
          <p:sp>
            <p:nvSpPr>
              <p:cNvPr id="378" name="Rectangle 204">
                <a:extLst>
                  <a:ext uri="{FF2B5EF4-FFF2-40B4-BE49-F238E27FC236}">
                    <a16:creationId xmlns:a16="http://schemas.microsoft.com/office/drawing/2014/main" id="{C8D9B3C4-C94A-4802-BCB6-F6716E6D37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66" y="2640"/>
                <a:ext cx="289" cy="72"/>
              </a:xfrm>
              <a:prstGeom prst="rect">
                <a:avLst/>
              </a:prstGeom>
              <a:solidFill>
                <a:srgbClr val="DDD5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121917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30499">
                  <a:solidFill>
                    <a:srgbClr val="9ACD4C"/>
                  </a:solidFill>
                  <a:latin typeface="Helvetica" pitchFamily="-1" charset="0"/>
                  <a:ea typeface="ＭＳ Ｐゴシック" pitchFamily="-1" charset="-128"/>
                </a:endParaRPr>
              </a:p>
            </p:txBody>
          </p:sp>
          <p:sp>
            <p:nvSpPr>
              <p:cNvPr id="379" name="Rectangle 182">
                <a:extLst>
                  <a:ext uri="{FF2B5EF4-FFF2-40B4-BE49-F238E27FC236}">
                    <a16:creationId xmlns:a16="http://schemas.microsoft.com/office/drawing/2014/main" id="{B34688A5-30F3-47F7-87F6-D4D8EDB0C4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01" y="2284"/>
                <a:ext cx="288" cy="72"/>
              </a:xfrm>
              <a:prstGeom prst="rect">
                <a:avLst/>
              </a:prstGeom>
              <a:solidFill>
                <a:srgbClr val="DDD5CF"/>
              </a:solidFill>
              <a:ln w="19050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121917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30499">
                  <a:solidFill>
                    <a:srgbClr val="9ACD4C"/>
                  </a:solidFill>
                  <a:latin typeface="Helvetica" pitchFamily="-1" charset="0"/>
                  <a:ea typeface="ＭＳ Ｐゴシック" pitchFamily="-1" charset="-128"/>
                </a:endParaRPr>
              </a:p>
            </p:txBody>
          </p:sp>
          <p:sp>
            <p:nvSpPr>
              <p:cNvPr id="380" name="Rectangle 184">
                <a:extLst>
                  <a:ext uri="{FF2B5EF4-FFF2-40B4-BE49-F238E27FC236}">
                    <a16:creationId xmlns:a16="http://schemas.microsoft.com/office/drawing/2014/main" id="{A3268CAA-10DB-4332-A71C-76602E2B37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0" y="2284"/>
                <a:ext cx="289" cy="72"/>
              </a:xfrm>
              <a:prstGeom prst="rect">
                <a:avLst/>
              </a:prstGeom>
              <a:solidFill>
                <a:srgbClr val="DDD5CF"/>
              </a:solidFill>
              <a:ln w="19050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121917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30499">
                  <a:solidFill>
                    <a:srgbClr val="9ACD4C"/>
                  </a:solidFill>
                  <a:latin typeface="Helvetica" pitchFamily="-1" charset="0"/>
                  <a:ea typeface="ＭＳ Ｐゴシック" pitchFamily="-1" charset="-128"/>
                </a:endParaRPr>
              </a:p>
            </p:txBody>
          </p:sp>
          <p:sp>
            <p:nvSpPr>
              <p:cNvPr id="381" name="Rectangle 186">
                <a:extLst>
                  <a:ext uri="{FF2B5EF4-FFF2-40B4-BE49-F238E27FC236}">
                    <a16:creationId xmlns:a16="http://schemas.microsoft.com/office/drawing/2014/main" id="{6077A1E4-29B9-4036-82AC-BF22A8104C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79" y="2284"/>
                <a:ext cx="288" cy="72"/>
              </a:xfrm>
              <a:prstGeom prst="rect">
                <a:avLst/>
              </a:prstGeom>
              <a:solidFill>
                <a:srgbClr val="DDD5CF"/>
              </a:solidFill>
              <a:ln w="19050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121917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30499">
                  <a:solidFill>
                    <a:srgbClr val="9ACD4C"/>
                  </a:solidFill>
                  <a:latin typeface="Helvetica" pitchFamily="-1" charset="0"/>
                  <a:ea typeface="ＭＳ Ｐゴシック" pitchFamily="-1" charset="-128"/>
                </a:endParaRPr>
              </a:p>
            </p:txBody>
          </p:sp>
          <p:sp>
            <p:nvSpPr>
              <p:cNvPr id="382" name="Rectangle 188">
                <a:extLst>
                  <a:ext uri="{FF2B5EF4-FFF2-40B4-BE49-F238E27FC236}">
                    <a16:creationId xmlns:a16="http://schemas.microsoft.com/office/drawing/2014/main" id="{F16943E4-E91A-4F8D-91AF-62206FBA24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67" y="2284"/>
                <a:ext cx="289" cy="72"/>
              </a:xfrm>
              <a:prstGeom prst="rect">
                <a:avLst/>
              </a:prstGeom>
              <a:solidFill>
                <a:srgbClr val="DDD5CF"/>
              </a:solidFill>
              <a:ln w="19050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121917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30499">
                  <a:solidFill>
                    <a:srgbClr val="9ACD4C"/>
                  </a:solidFill>
                  <a:latin typeface="Helvetica" pitchFamily="-1" charset="0"/>
                  <a:ea typeface="ＭＳ Ｐゴシック" pitchFamily="-1" charset="-128"/>
                </a:endParaRPr>
              </a:p>
            </p:txBody>
          </p:sp>
          <p:sp>
            <p:nvSpPr>
              <p:cNvPr id="383" name="Rectangle 190">
                <a:extLst>
                  <a:ext uri="{FF2B5EF4-FFF2-40B4-BE49-F238E27FC236}">
                    <a16:creationId xmlns:a16="http://schemas.microsoft.com/office/drawing/2014/main" id="{C6266C46-EE6A-4F5B-8991-57B9CC915B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01" y="2356"/>
                <a:ext cx="288" cy="73"/>
              </a:xfrm>
              <a:prstGeom prst="rect">
                <a:avLst/>
              </a:prstGeom>
              <a:solidFill>
                <a:srgbClr val="DDD5CF"/>
              </a:solidFill>
              <a:ln w="19050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121917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30499">
                  <a:solidFill>
                    <a:srgbClr val="9ACD4C"/>
                  </a:solidFill>
                  <a:latin typeface="Helvetica" pitchFamily="-1" charset="0"/>
                  <a:ea typeface="ＭＳ Ｐゴシック" pitchFamily="-1" charset="-128"/>
                </a:endParaRPr>
              </a:p>
            </p:txBody>
          </p:sp>
          <p:sp>
            <p:nvSpPr>
              <p:cNvPr id="384" name="Rectangle 192">
                <a:extLst>
                  <a:ext uri="{FF2B5EF4-FFF2-40B4-BE49-F238E27FC236}">
                    <a16:creationId xmlns:a16="http://schemas.microsoft.com/office/drawing/2014/main" id="{D8031CDF-4232-4DF5-AAC6-ACE6FBDE36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0" y="2356"/>
                <a:ext cx="289" cy="73"/>
              </a:xfrm>
              <a:prstGeom prst="rect">
                <a:avLst/>
              </a:prstGeom>
              <a:solidFill>
                <a:srgbClr val="DDD5CF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121917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30499">
                  <a:solidFill>
                    <a:srgbClr val="9ACD4C"/>
                  </a:solidFill>
                  <a:latin typeface="Helvetica" pitchFamily="-1" charset="0"/>
                  <a:ea typeface="ＭＳ Ｐゴシック" pitchFamily="-1" charset="-128"/>
                </a:endParaRPr>
              </a:p>
            </p:txBody>
          </p:sp>
          <p:sp>
            <p:nvSpPr>
              <p:cNvPr id="385" name="Rectangle 194">
                <a:extLst>
                  <a:ext uri="{FF2B5EF4-FFF2-40B4-BE49-F238E27FC236}">
                    <a16:creationId xmlns:a16="http://schemas.microsoft.com/office/drawing/2014/main" id="{8BA69BB0-A129-4AD0-AEE7-DD78FD22B6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79" y="2356"/>
                <a:ext cx="288" cy="73"/>
              </a:xfrm>
              <a:prstGeom prst="rect">
                <a:avLst/>
              </a:prstGeom>
              <a:solidFill>
                <a:srgbClr val="DDD5CF"/>
              </a:solidFill>
              <a:ln w="19050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121917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30499">
                  <a:solidFill>
                    <a:srgbClr val="9ACD4C"/>
                  </a:solidFill>
                  <a:latin typeface="Helvetica" pitchFamily="-1" charset="0"/>
                  <a:ea typeface="ＭＳ Ｐゴシック" pitchFamily="-1" charset="-128"/>
                </a:endParaRPr>
              </a:p>
            </p:txBody>
          </p:sp>
          <p:sp>
            <p:nvSpPr>
              <p:cNvPr id="386" name="Rectangle 196">
                <a:extLst>
                  <a:ext uri="{FF2B5EF4-FFF2-40B4-BE49-F238E27FC236}">
                    <a16:creationId xmlns:a16="http://schemas.microsoft.com/office/drawing/2014/main" id="{CF4F6AE2-A7B0-4428-9A14-8BC593EADC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67" y="2356"/>
                <a:ext cx="289" cy="73"/>
              </a:xfrm>
              <a:prstGeom prst="rect">
                <a:avLst/>
              </a:prstGeom>
              <a:solidFill>
                <a:srgbClr val="DDD5CF"/>
              </a:solidFill>
              <a:ln w="19050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121917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30499">
                  <a:solidFill>
                    <a:srgbClr val="9ACD4C"/>
                  </a:solidFill>
                  <a:latin typeface="Helvetica" pitchFamily="-1" charset="0"/>
                  <a:ea typeface="ＭＳ Ｐゴシック" pitchFamily="-1" charset="-128"/>
                </a:endParaRPr>
              </a:p>
            </p:txBody>
          </p:sp>
          <p:sp>
            <p:nvSpPr>
              <p:cNvPr id="387" name="Rectangle 198">
                <a:extLst>
                  <a:ext uri="{FF2B5EF4-FFF2-40B4-BE49-F238E27FC236}">
                    <a16:creationId xmlns:a16="http://schemas.microsoft.com/office/drawing/2014/main" id="{E020F0FE-F91C-434B-B8EE-DCDECB8D3E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01" y="2429"/>
                <a:ext cx="288" cy="72"/>
              </a:xfrm>
              <a:prstGeom prst="rect">
                <a:avLst/>
              </a:prstGeom>
              <a:solidFill>
                <a:srgbClr val="DDD5CF"/>
              </a:solidFill>
              <a:ln w="19050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121917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30499">
                  <a:solidFill>
                    <a:srgbClr val="9ACD4C"/>
                  </a:solidFill>
                  <a:latin typeface="Helvetica" pitchFamily="-1" charset="0"/>
                  <a:ea typeface="ＭＳ Ｐゴシック" pitchFamily="-1" charset="-128"/>
                </a:endParaRPr>
              </a:p>
            </p:txBody>
          </p:sp>
          <p:sp>
            <p:nvSpPr>
              <p:cNvPr id="388" name="Rectangle 200">
                <a:extLst>
                  <a:ext uri="{FF2B5EF4-FFF2-40B4-BE49-F238E27FC236}">
                    <a16:creationId xmlns:a16="http://schemas.microsoft.com/office/drawing/2014/main" id="{8DCD1E1A-F6FD-4893-98D0-109683C605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0" y="2429"/>
                <a:ext cx="289" cy="72"/>
              </a:xfrm>
              <a:prstGeom prst="rect">
                <a:avLst/>
              </a:prstGeom>
              <a:solidFill>
                <a:srgbClr val="DDD5CF"/>
              </a:solidFill>
              <a:ln w="19050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121917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30499">
                  <a:solidFill>
                    <a:srgbClr val="9ACD4C"/>
                  </a:solidFill>
                  <a:latin typeface="Helvetica" pitchFamily="-1" charset="0"/>
                  <a:ea typeface="ＭＳ Ｐゴシック" pitchFamily="-1" charset="-128"/>
                </a:endParaRPr>
              </a:p>
            </p:txBody>
          </p:sp>
          <p:sp>
            <p:nvSpPr>
              <p:cNvPr id="389" name="Rectangle 202">
                <a:extLst>
                  <a:ext uri="{FF2B5EF4-FFF2-40B4-BE49-F238E27FC236}">
                    <a16:creationId xmlns:a16="http://schemas.microsoft.com/office/drawing/2014/main" id="{3051D26B-A457-4364-90B6-26E8DB6D6F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79" y="2429"/>
                <a:ext cx="288" cy="72"/>
              </a:xfrm>
              <a:prstGeom prst="rect">
                <a:avLst/>
              </a:prstGeom>
              <a:solidFill>
                <a:srgbClr val="DDD5CF"/>
              </a:solidFill>
              <a:ln w="19050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121917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30499">
                  <a:solidFill>
                    <a:srgbClr val="9ACD4C"/>
                  </a:solidFill>
                  <a:latin typeface="Helvetica" pitchFamily="-1" charset="0"/>
                  <a:ea typeface="ＭＳ Ｐゴシック" pitchFamily="-1" charset="-128"/>
                </a:endParaRPr>
              </a:p>
            </p:txBody>
          </p:sp>
          <p:sp>
            <p:nvSpPr>
              <p:cNvPr id="390" name="Rectangle 204">
                <a:extLst>
                  <a:ext uri="{FF2B5EF4-FFF2-40B4-BE49-F238E27FC236}">
                    <a16:creationId xmlns:a16="http://schemas.microsoft.com/office/drawing/2014/main" id="{6992D2EF-F6CE-4E00-81FA-5778BCEC6D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67" y="2429"/>
                <a:ext cx="289" cy="72"/>
              </a:xfrm>
              <a:prstGeom prst="rect">
                <a:avLst/>
              </a:prstGeom>
              <a:solidFill>
                <a:srgbClr val="DDD5CF"/>
              </a:solidFill>
              <a:ln w="19050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121917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30499">
                  <a:solidFill>
                    <a:srgbClr val="9ACD4C"/>
                  </a:solidFill>
                  <a:latin typeface="Helvetica" pitchFamily="-1" charset="0"/>
                  <a:ea typeface="ＭＳ Ｐゴシック" pitchFamily="-1" charset="-128"/>
                </a:endParaRPr>
              </a:p>
            </p:txBody>
          </p:sp>
        </p:grpSp>
        <p:sp>
          <p:nvSpPr>
            <p:cNvPr id="7" name="Freeform 206">
              <a:extLst>
                <a:ext uri="{FF2B5EF4-FFF2-40B4-BE49-F238E27FC236}">
                  <a16:creationId xmlns:a16="http://schemas.microsoft.com/office/drawing/2014/main" id="{DB518897-979A-4167-B683-89AF62282E6E}"/>
                </a:ext>
              </a:extLst>
            </p:cNvPr>
            <p:cNvSpPr>
              <a:spLocks/>
            </p:cNvSpPr>
            <p:nvPr/>
          </p:nvSpPr>
          <p:spPr bwMode="auto">
            <a:xfrm>
              <a:off x="4360" y="2634"/>
              <a:ext cx="301" cy="84"/>
            </a:xfrm>
            <a:custGeom>
              <a:avLst/>
              <a:gdLst>
                <a:gd name="T0" fmla="*/ 295 w 301"/>
                <a:gd name="T1" fmla="*/ 78 h 84"/>
                <a:gd name="T2" fmla="*/ 295 w 301"/>
                <a:gd name="T3" fmla="*/ 72 h 84"/>
                <a:gd name="T4" fmla="*/ 12 w 301"/>
                <a:gd name="T5" fmla="*/ 72 h 84"/>
                <a:gd name="T6" fmla="*/ 12 w 301"/>
                <a:gd name="T7" fmla="*/ 12 h 84"/>
                <a:gd name="T8" fmla="*/ 289 w 301"/>
                <a:gd name="T9" fmla="*/ 12 h 84"/>
                <a:gd name="T10" fmla="*/ 289 w 301"/>
                <a:gd name="T11" fmla="*/ 78 h 84"/>
                <a:gd name="T12" fmla="*/ 295 w 301"/>
                <a:gd name="T13" fmla="*/ 78 h 84"/>
                <a:gd name="T14" fmla="*/ 295 w 301"/>
                <a:gd name="T15" fmla="*/ 72 h 84"/>
                <a:gd name="T16" fmla="*/ 295 w 301"/>
                <a:gd name="T17" fmla="*/ 78 h 84"/>
                <a:gd name="T18" fmla="*/ 301 w 301"/>
                <a:gd name="T19" fmla="*/ 78 h 84"/>
                <a:gd name="T20" fmla="*/ 301 w 301"/>
                <a:gd name="T21" fmla="*/ 0 h 84"/>
                <a:gd name="T22" fmla="*/ 0 w 301"/>
                <a:gd name="T23" fmla="*/ 0 h 84"/>
                <a:gd name="T24" fmla="*/ 0 w 301"/>
                <a:gd name="T25" fmla="*/ 84 h 84"/>
                <a:gd name="T26" fmla="*/ 301 w 301"/>
                <a:gd name="T27" fmla="*/ 84 h 84"/>
                <a:gd name="T28" fmla="*/ 301 w 301"/>
                <a:gd name="T29" fmla="*/ 78 h 84"/>
                <a:gd name="T30" fmla="*/ 295 w 301"/>
                <a:gd name="T31" fmla="*/ 78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01" h="84">
                  <a:moveTo>
                    <a:pt x="295" y="78"/>
                  </a:moveTo>
                  <a:lnTo>
                    <a:pt x="295" y="72"/>
                  </a:lnTo>
                  <a:lnTo>
                    <a:pt x="12" y="72"/>
                  </a:lnTo>
                  <a:lnTo>
                    <a:pt x="12" y="12"/>
                  </a:lnTo>
                  <a:lnTo>
                    <a:pt x="289" y="12"/>
                  </a:lnTo>
                  <a:lnTo>
                    <a:pt x="289" y="78"/>
                  </a:lnTo>
                  <a:lnTo>
                    <a:pt x="295" y="78"/>
                  </a:lnTo>
                  <a:lnTo>
                    <a:pt x="295" y="72"/>
                  </a:lnTo>
                  <a:lnTo>
                    <a:pt x="295" y="78"/>
                  </a:lnTo>
                  <a:lnTo>
                    <a:pt x="301" y="78"/>
                  </a:lnTo>
                  <a:lnTo>
                    <a:pt x="301" y="0"/>
                  </a:lnTo>
                  <a:lnTo>
                    <a:pt x="0" y="0"/>
                  </a:lnTo>
                  <a:lnTo>
                    <a:pt x="0" y="84"/>
                  </a:lnTo>
                  <a:lnTo>
                    <a:pt x="301" y="84"/>
                  </a:lnTo>
                  <a:lnTo>
                    <a:pt x="301" y="78"/>
                  </a:lnTo>
                  <a:lnTo>
                    <a:pt x="295" y="7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endParaRPr lang="en-US" sz="30499">
                <a:solidFill>
                  <a:srgbClr val="9ACD4C"/>
                </a:solidFill>
                <a:latin typeface="Helvetica" pitchFamily="-1" charset="0"/>
                <a:ea typeface="ＭＳ Ｐゴシック" pitchFamily="-1" charset="-128"/>
              </a:endParaRPr>
            </a:p>
          </p:txBody>
        </p:sp>
        <p:sp>
          <p:nvSpPr>
            <p:cNvPr id="8" name="Rectangle 207">
              <a:extLst>
                <a:ext uri="{FF2B5EF4-FFF2-40B4-BE49-F238E27FC236}">
                  <a16:creationId xmlns:a16="http://schemas.microsoft.com/office/drawing/2014/main" id="{B525F34D-0BAF-4899-914A-646212883E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01" y="1725"/>
              <a:ext cx="288" cy="72"/>
            </a:xfrm>
            <a:prstGeom prst="rect">
              <a:avLst/>
            </a:prstGeom>
            <a:solidFill>
              <a:srgbClr val="DDD5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endParaRPr lang="en-US" sz="30499">
                <a:solidFill>
                  <a:srgbClr val="9ACD4C"/>
                </a:solidFill>
                <a:latin typeface="Helvetica" pitchFamily="-1" charset="0"/>
                <a:ea typeface="ＭＳ Ｐゴシック" pitchFamily="-1" charset="-128"/>
              </a:endParaRPr>
            </a:p>
          </p:txBody>
        </p:sp>
        <p:sp>
          <p:nvSpPr>
            <p:cNvPr id="10" name="Freeform 208">
              <a:extLst>
                <a:ext uri="{FF2B5EF4-FFF2-40B4-BE49-F238E27FC236}">
                  <a16:creationId xmlns:a16="http://schemas.microsoft.com/office/drawing/2014/main" id="{07D68E4F-695F-4C7A-B9FD-9B0CE9D43ABD}"/>
                </a:ext>
              </a:extLst>
            </p:cNvPr>
            <p:cNvSpPr>
              <a:spLocks/>
            </p:cNvSpPr>
            <p:nvPr/>
          </p:nvSpPr>
          <p:spPr bwMode="auto">
            <a:xfrm>
              <a:off x="3495" y="1719"/>
              <a:ext cx="300" cy="84"/>
            </a:xfrm>
            <a:custGeom>
              <a:avLst/>
              <a:gdLst>
                <a:gd name="T0" fmla="*/ 294 w 300"/>
                <a:gd name="T1" fmla="*/ 78 h 84"/>
                <a:gd name="T2" fmla="*/ 294 w 300"/>
                <a:gd name="T3" fmla="*/ 72 h 84"/>
                <a:gd name="T4" fmla="*/ 12 w 300"/>
                <a:gd name="T5" fmla="*/ 72 h 84"/>
                <a:gd name="T6" fmla="*/ 12 w 300"/>
                <a:gd name="T7" fmla="*/ 12 h 84"/>
                <a:gd name="T8" fmla="*/ 288 w 300"/>
                <a:gd name="T9" fmla="*/ 12 h 84"/>
                <a:gd name="T10" fmla="*/ 288 w 300"/>
                <a:gd name="T11" fmla="*/ 78 h 84"/>
                <a:gd name="T12" fmla="*/ 294 w 300"/>
                <a:gd name="T13" fmla="*/ 78 h 84"/>
                <a:gd name="T14" fmla="*/ 294 w 300"/>
                <a:gd name="T15" fmla="*/ 72 h 84"/>
                <a:gd name="T16" fmla="*/ 294 w 300"/>
                <a:gd name="T17" fmla="*/ 78 h 84"/>
                <a:gd name="T18" fmla="*/ 300 w 300"/>
                <a:gd name="T19" fmla="*/ 78 h 84"/>
                <a:gd name="T20" fmla="*/ 300 w 300"/>
                <a:gd name="T21" fmla="*/ 0 h 84"/>
                <a:gd name="T22" fmla="*/ 0 w 300"/>
                <a:gd name="T23" fmla="*/ 0 h 84"/>
                <a:gd name="T24" fmla="*/ 0 w 300"/>
                <a:gd name="T25" fmla="*/ 84 h 84"/>
                <a:gd name="T26" fmla="*/ 300 w 300"/>
                <a:gd name="T27" fmla="*/ 84 h 84"/>
                <a:gd name="T28" fmla="*/ 300 w 300"/>
                <a:gd name="T29" fmla="*/ 78 h 84"/>
                <a:gd name="T30" fmla="*/ 294 w 300"/>
                <a:gd name="T31" fmla="*/ 78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00" h="84">
                  <a:moveTo>
                    <a:pt x="294" y="78"/>
                  </a:moveTo>
                  <a:lnTo>
                    <a:pt x="294" y="72"/>
                  </a:lnTo>
                  <a:lnTo>
                    <a:pt x="12" y="72"/>
                  </a:lnTo>
                  <a:lnTo>
                    <a:pt x="12" y="12"/>
                  </a:lnTo>
                  <a:lnTo>
                    <a:pt x="288" y="12"/>
                  </a:lnTo>
                  <a:lnTo>
                    <a:pt x="288" y="78"/>
                  </a:lnTo>
                  <a:lnTo>
                    <a:pt x="294" y="78"/>
                  </a:lnTo>
                  <a:lnTo>
                    <a:pt x="294" y="72"/>
                  </a:lnTo>
                  <a:lnTo>
                    <a:pt x="294" y="78"/>
                  </a:lnTo>
                  <a:lnTo>
                    <a:pt x="300" y="78"/>
                  </a:lnTo>
                  <a:lnTo>
                    <a:pt x="300" y="0"/>
                  </a:lnTo>
                  <a:lnTo>
                    <a:pt x="0" y="0"/>
                  </a:lnTo>
                  <a:lnTo>
                    <a:pt x="0" y="84"/>
                  </a:lnTo>
                  <a:lnTo>
                    <a:pt x="300" y="84"/>
                  </a:lnTo>
                  <a:lnTo>
                    <a:pt x="300" y="78"/>
                  </a:lnTo>
                  <a:lnTo>
                    <a:pt x="294" y="7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endParaRPr lang="en-US" sz="30499">
                <a:solidFill>
                  <a:srgbClr val="9ACD4C"/>
                </a:solidFill>
                <a:latin typeface="Helvetica" pitchFamily="-1" charset="0"/>
                <a:ea typeface="ＭＳ Ｐゴシック" pitchFamily="-1" charset="-128"/>
              </a:endParaRPr>
            </a:p>
          </p:txBody>
        </p:sp>
        <p:sp>
          <p:nvSpPr>
            <p:cNvPr id="11" name="Rectangle 209">
              <a:extLst>
                <a:ext uri="{FF2B5EF4-FFF2-40B4-BE49-F238E27FC236}">
                  <a16:creationId xmlns:a16="http://schemas.microsoft.com/office/drawing/2014/main" id="{FDB5973C-99D9-49C7-95B4-406B642618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9" y="1725"/>
              <a:ext cx="289" cy="72"/>
            </a:xfrm>
            <a:prstGeom prst="rect">
              <a:avLst/>
            </a:prstGeom>
            <a:solidFill>
              <a:srgbClr val="DDD5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endParaRPr lang="en-US" sz="30499">
                <a:solidFill>
                  <a:srgbClr val="9ACD4C"/>
                </a:solidFill>
                <a:latin typeface="Helvetica" pitchFamily="-1" charset="0"/>
                <a:ea typeface="ＭＳ Ｐゴシック" pitchFamily="-1" charset="-128"/>
              </a:endParaRPr>
            </a:p>
          </p:txBody>
        </p:sp>
        <p:sp>
          <p:nvSpPr>
            <p:cNvPr id="15" name="Freeform 210">
              <a:extLst>
                <a:ext uri="{FF2B5EF4-FFF2-40B4-BE49-F238E27FC236}">
                  <a16:creationId xmlns:a16="http://schemas.microsoft.com/office/drawing/2014/main" id="{10F64276-34B6-498D-BBE7-A5EA739F8B89}"/>
                </a:ext>
              </a:extLst>
            </p:cNvPr>
            <p:cNvSpPr>
              <a:spLocks/>
            </p:cNvSpPr>
            <p:nvPr/>
          </p:nvSpPr>
          <p:spPr bwMode="auto">
            <a:xfrm>
              <a:off x="3783" y="1719"/>
              <a:ext cx="301" cy="84"/>
            </a:xfrm>
            <a:custGeom>
              <a:avLst/>
              <a:gdLst>
                <a:gd name="T0" fmla="*/ 295 w 301"/>
                <a:gd name="T1" fmla="*/ 78 h 84"/>
                <a:gd name="T2" fmla="*/ 295 w 301"/>
                <a:gd name="T3" fmla="*/ 72 h 84"/>
                <a:gd name="T4" fmla="*/ 12 w 301"/>
                <a:gd name="T5" fmla="*/ 72 h 84"/>
                <a:gd name="T6" fmla="*/ 12 w 301"/>
                <a:gd name="T7" fmla="*/ 12 h 84"/>
                <a:gd name="T8" fmla="*/ 289 w 301"/>
                <a:gd name="T9" fmla="*/ 12 h 84"/>
                <a:gd name="T10" fmla="*/ 289 w 301"/>
                <a:gd name="T11" fmla="*/ 78 h 84"/>
                <a:gd name="T12" fmla="*/ 295 w 301"/>
                <a:gd name="T13" fmla="*/ 78 h 84"/>
                <a:gd name="T14" fmla="*/ 295 w 301"/>
                <a:gd name="T15" fmla="*/ 72 h 84"/>
                <a:gd name="T16" fmla="*/ 295 w 301"/>
                <a:gd name="T17" fmla="*/ 78 h 84"/>
                <a:gd name="T18" fmla="*/ 301 w 301"/>
                <a:gd name="T19" fmla="*/ 78 h 84"/>
                <a:gd name="T20" fmla="*/ 301 w 301"/>
                <a:gd name="T21" fmla="*/ 0 h 84"/>
                <a:gd name="T22" fmla="*/ 0 w 301"/>
                <a:gd name="T23" fmla="*/ 0 h 84"/>
                <a:gd name="T24" fmla="*/ 0 w 301"/>
                <a:gd name="T25" fmla="*/ 84 h 84"/>
                <a:gd name="T26" fmla="*/ 301 w 301"/>
                <a:gd name="T27" fmla="*/ 84 h 84"/>
                <a:gd name="T28" fmla="*/ 301 w 301"/>
                <a:gd name="T29" fmla="*/ 78 h 84"/>
                <a:gd name="T30" fmla="*/ 295 w 301"/>
                <a:gd name="T31" fmla="*/ 78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01" h="84">
                  <a:moveTo>
                    <a:pt x="295" y="78"/>
                  </a:moveTo>
                  <a:lnTo>
                    <a:pt x="295" y="72"/>
                  </a:lnTo>
                  <a:lnTo>
                    <a:pt x="12" y="72"/>
                  </a:lnTo>
                  <a:lnTo>
                    <a:pt x="12" y="12"/>
                  </a:lnTo>
                  <a:lnTo>
                    <a:pt x="289" y="12"/>
                  </a:lnTo>
                  <a:lnTo>
                    <a:pt x="289" y="78"/>
                  </a:lnTo>
                  <a:lnTo>
                    <a:pt x="295" y="78"/>
                  </a:lnTo>
                  <a:lnTo>
                    <a:pt x="295" y="72"/>
                  </a:lnTo>
                  <a:lnTo>
                    <a:pt x="295" y="78"/>
                  </a:lnTo>
                  <a:lnTo>
                    <a:pt x="301" y="78"/>
                  </a:lnTo>
                  <a:lnTo>
                    <a:pt x="301" y="0"/>
                  </a:lnTo>
                  <a:lnTo>
                    <a:pt x="0" y="0"/>
                  </a:lnTo>
                  <a:lnTo>
                    <a:pt x="0" y="84"/>
                  </a:lnTo>
                  <a:lnTo>
                    <a:pt x="301" y="84"/>
                  </a:lnTo>
                  <a:lnTo>
                    <a:pt x="301" y="78"/>
                  </a:lnTo>
                  <a:lnTo>
                    <a:pt x="295" y="7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endParaRPr lang="en-US" sz="30499">
                <a:solidFill>
                  <a:srgbClr val="9ACD4C"/>
                </a:solidFill>
                <a:latin typeface="Helvetica" pitchFamily="-1" charset="0"/>
                <a:ea typeface="ＭＳ Ｐゴシック" pitchFamily="-1" charset="-128"/>
              </a:endParaRPr>
            </a:p>
          </p:txBody>
        </p:sp>
        <p:sp>
          <p:nvSpPr>
            <p:cNvPr id="16" name="Rectangle 211">
              <a:extLst>
                <a:ext uri="{FF2B5EF4-FFF2-40B4-BE49-F238E27FC236}">
                  <a16:creationId xmlns:a16="http://schemas.microsoft.com/office/drawing/2014/main" id="{6CAA65D1-0CA1-4F05-9588-950E16EB6C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78" y="1725"/>
              <a:ext cx="288" cy="72"/>
            </a:xfrm>
            <a:prstGeom prst="rect">
              <a:avLst/>
            </a:prstGeom>
            <a:solidFill>
              <a:srgbClr val="DDD5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endParaRPr lang="en-US" sz="30499">
                <a:solidFill>
                  <a:srgbClr val="9ACD4C"/>
                </a:solidFill>
                <a:latin typeface="Helvetica" pitchFamily="-1" charset="0"/>
                <a:ea typeface="ＭＳ Ｐゴシック" pitchFamily="-1" charset="-128"/>
              </a:endParaRPr>
            </a:p>
          </p:txBody>
        </p:sp>
        <p:sp>
          <p:nvSpPr>
            <p:cNvPr id="17" name="Freeform 212">
              <a:extLst>
                <a:ext uri="{FF2B5EF4-FFF2-40B4-BE49-F238E27FC236}">
                  <a16:creationId xmlns:a16="http://schemas.microsoft.com/office/drawing/2014/main" id="{265C93A1-CD3B-4776-BD8C-DF906E49809A}"/>
                </a:ext>
              </a:extLst>
            </p:cNvPr>
            <p:cNvSpPr>
              <a:spLocks/>
            </p:cNvSpPr>
            <p:nvPr/>
          </p:nvSpPr>
          <p:spPr bwMode="auto">
            <a:xfrm>
              <a:off x="4072" y="1719"/>
              <a:ext cx="300" cy="84"/>
            </a:xfrm>
            <a:custGeom>
              <a:avLst/>
              <a:gdLst>
                <a:gd name="T0" fmla="*/ 294 w 300"/>
                <a:gd name="T1" fmla="*/ 78 h 84"/>
                <a:gd name="T2" fmla="*/ 294 w 300"/>
                <a:gd name="T3" fmla="*/ 72 h 84"/>
                <a:gd name="T4" fmla="*/ 12 w 300"/>
                <a:gd name="T5" fmla="*/ 72 h 84"/>
                <a:gd name="T6" fmla="*/ 12 w 300"/>
                <a:gd name="T7" fmla="*/ 12 h 84"/>
                <a:gd name="T8" fmla="*/ 288 w 300"/>
                <a:gd name="T9" fmla="*/ 12 h 84"/>
                <a:gd name="T10" fmla="*/ 288 w 300"/>
                <a:gd name="T11" fmla="*/ 78 h 84"/>
                <a:gd name="T12" fmla="*/ 294 w 300"/>
                <a:gd name="T13" fmla="*/ 78 h 84"/>
                <a:gd name="T14" fmla="*/ 294 w 300"/>
                <a:gd name="T15" fmla="*/ 72 h 84"/>
                <a:gd name="T16" fmla="*/ 294 w 300"/>
                <a:gd name="T17" fmla="*/ 78 h 84"/>
                <a:gd name="T18" fmla="*/ 300 w 300"/>
                <a:gd name="T19" fmla="*/ 78 h 84"/>
                <a:gd name="T20" fmla="*/ 300 w 300"/>
                <a:gd name="T21" fmla="*/ 0 h 84"/>
                <a:gd name="T22" fmla="*/ 0 w 300"/>
                <a:gd name="T23" fmla="*/ 0 h 84"/>
                <a:gd name="T24" fmla="*/ 0 w 300"/>
                <a:gd name="T25" fmla="*/ 84 h 84"/>
                <a:gd name="T26" fmla="*/ 300 w 300"/>
                <a:gd name="T27" fmla="*/ 84 h 84"/>
                <a:gd name="T28" fmla="*/ 300 w 300"/>
                <a:gd name="T29" fmla="*/ 78 h 84"/>
                <a:gd name="T30" fmla="*/ 294 w 300"/>
                <a:gd name="T31" fmla="*/ 78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00" h="84">
                  <a:moveTo>
                    <a:pt x="294" y="78"/>
                  </a:moveTo>
                  <a:lnTo>
                    <a:pt x="294" y="72"/>
                  </a:lnTo>
                  <a:lnTo>
                    <a:pt x="12" y="72"/>
                  </a:lnTo>
                  <a:lnTo>
                    <a:pt x="12" y="12"/>
                  </a:lnTo>
                  <a:lnTo>
                    <a:pt x="288" y="12"/>
                  </a:lnTo>
                  <a:lnTo>
                    <a:pt x="288" y="78"/>
                  </a:lnTo>
                  <a:lnTo>
                    <a:pt x="294" y="78"/>
                  </a:lnTo>
                  <a:lnTo>
                    <a:pt x="294" y="72"/>
                  </a:lnTo>
                  <a:lnTo>
                    <a:pt x="294" y="78"/>
                  </a:lnTo>
                  <a:lnTo>
                    <a:pt x="300" y="78"/>
                  </a:lnTo>
                  <a:lnTo>
                    <a:pt x="300" y="0"/>
                  </a:lnTo>
                  <a:lnTo>
                    <a:pt x="0" y="0"/>
                  </a:lnTo>
                  <a:lnTo>
                    <a:pt x="0" y="84"/>
                  </a:lnTo>
                  <a:lnTo>
                    <a:pt x="300" y="84"/>
                  </a:lnTo>
                  <a:lnTo>
                    <a:pt x="300" y="78"/>
                  </a:lnTo>
                  <a:lnTo>
                    <a:pt x="294" y="7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endParaRPr lang="en-US" sz="30499">
                <a:solidFill>
                  <a:srgbClr val="9ACD4C"/>
                </a:solidFill>
                <a:latin typeface="Helvetica" pitchFamily="-1" charset="0"/>
                <a:ea typeface="ＭＳ Ｐゴシック" pitchFamily="-1" charset="-128"/>
              </a:endParaRPr>
            </a:p>
          </p:txBody>
        </p:sp>
        <p:sp>
          <p:nvSpPr>
            <p:cNvPr id="18" name="Rectangle 213">
              <a:extLst>
                <a:ext uri="{FF2B5EF4-FFF2-40B4-BE49-F238E27FC236}">
                  <a16:creationId xmlns:a16="http://schemas.microsoft.com/office/drawing/2014/main" id="{B0361B57-8D75-42AE-B805-C8B618B38E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66" y="1725"/>
              <a:ext cx="289" cy="72"/>
            </a:xfrm>
            <a:prstGeom prst="rect">
              <a:avLst/>
            </a:prstGeom>
            <a:solidFill>
              <a:srgbClr val="DDD5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endParaRPr lang="en-US" sz="30499">
                <a:solidFill>
                  <a:srgbClr val="9ACD4C"/>
                </a:solidFill>
                <a:latin typeface="Helvetica" pitchFamily="-1" charset="0"/>
                <a:ea typeface="ＭＳ Ｐゴシック" pitchFamily="-1" charset="-128"/>
              </a:endParaRPr>
            </a:p>
          </p:txBody>
        </p:sp>
        <p:sp>
          <p:nvSpPr>
            <p:cNvPr id="19" name="Freeform 214">
              <a:extLst>
                <a:ext uri="{FF2B5EF4-FFF2-40B4-BE49-F238E27FC236}">
                  <a16:creationId xmlns:a16="http://schemas.microsoft.com/office/drawing/2014/main" id="{D3CFD715-8B0B-4474-8AA0-62114099942A}"/>
                </a:ext>
              </a:extLst>
            </p:cNvPr>
            <p:cNvSpPr>
              <a:spLocks/>
            </p:cNvSpPr>
            <p:nvPr/>
          </p:nvSpPr>
          <p:spPr bwMode="auto">
            <a:xfrm>
              <a:off x="4360" y="1719"/>
              <a:ext cx="301" cy="84"/>
            </a:xfrm>
            <a:custGeom>
              <a:avLst/>
              <a:gdLst>
                <a:gd name="T0" fmla="*/ 295 w 301"/>
                <a:gd name="T1" fmla="*/ 78 h 84"/>
                <a:gd name="T2" fmla="*/ 295 w 301"/>
                <a:gd name="T3" fmla="*/ 72 h 84"/>
                <a:gd name="T4" fmla="*/ 12 w 301"/>
                <a:gd name="T5" fmla="*/ 72 h 84"/>
                <a:gd name="T6" fmla="*/ 12 w 301"/>
                <a:gd name="T7" fmla="*/ 12 h 84"/>
                <a:gd name="T8" fmla="*/ 289 w 301"/>
                <a:gd name="T9" fmla="*/ 12 h 84"/>
                <a:gd name="T10" fmla="*/ 289 w 301"/>
                <a:gd name="T11" fmla="*/ 78 h 84"/>
                <a:gd name="T12" fmla="*/ 295 w 301"/>
                <a:gd name="T13" fmla="*/ 78 h 84"/>
                <a:gd name="T14" fmla="*/ 295 w 301"/>
                <a:gd name="T15" fmla="*/ 72 h 84"/>
                <a:gd name="T16" fmla="*/ 295 w 301"/>
                <a:gd name="T17" fmla="*/ 78 h 84"/>
                <a:gd name="T18" fmla="*/ 301 w 301"/>
                <a:gd name="T19" fmla="*/ 78 h 84"/>
                <a:gd name="T20" fmla="*/ 301 w 301"/>
                <a:gd name="T21" fmla="*/ 0 h 84"/>
                <a:gd name="T22" fmla="*/ 0 w 301"/>
                <a:gd name="T23" fmla="*/ 0 h 84"/>
                <a:gd name="T24" fmla="*/ 0 w 301"/>
                <a:gd name="T25" fmla="*/ 84 h 84"/>
                <a:gd name="T26" fmla="*/ 301 w 301"/>
                <a:gd name="T27" fmla="*/ 84 h 84"/>
                <a:gd name="T28" fmla="*/ 301 w 301"/>
                <a:gd name="T29" fmla="*/ 78 h 84"/>
                <a:gd name="T30" fmla="*/ 295 w 301"/>
                <a:gd name="T31" fmla="*/ 78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01" h="84">
                  <a:moveTo>
                    <a:pt x="295" y="78"/>
                  </a:moveTo>
                  <a:lnTo>
                    <a:pt x="295" y="72"/>
                  </a:lnTo>
                  <a:lnTo>
                    <a:pt x="12" y="72"/>
                  </a:lnTo>
                  <a:lnTo>
                    <a:pt x="12" y="12"/>
                  </a:lnTo>
                  <a:lnTo>
                    <a:pt x="289" y="12"/>
                  </a:lnTo>
                  <a:lnTo>
                    <a:pt x="289" y="78"/>
                  </a:lnTo>
                  <a:lnTo>
                    <a:pt x="295" y="78"/>
                  </a:lnTo>
                  <a:lnTo>
                    <a:pt x="295" y="72"/>
                  </a:lnTo>
                  <a:lnTo>
                    <a:pt x="295" y="78"/>
                  </a:lnTo>
                  <a:lnTo>
                    <a:pt x="301" y="78"/>
                  </a:lnTo>
                  <a:lnTo>
                    <a:pt x="301" y="0"/>
                  </a:lnTo>
                  <a:lnTo>
                    <a:pt x="0" y="0"/>
                  </a:lnTo>
                  <a:lnTo>
                    <a:pt x="0" y="84"/>
                  </a:lnTo>
                  <a:lnTo>
                    <a:pt x="301" y="84"/>
                  </a:lnTo>
                  <a:lnTo>
                    <a:pt x="301" y="78"/>
                  </a:lnTo>
                  <a:lnTo>
                    <a:pt x="295" y="7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endParaRPr lang="en-US" sz="30499">
                <a:solidFill>
                  <a:srgbClr val="9ACD4C"/>
                </a:solidFill>
                <a:latin typeface="Helvetica" pitchFamily="-1" charset="0"/>
                <a:ea typeface="ＭＳ Ｐゴシック" pitchFamily="-1" charset="-128"/>
              </a:endParaRPr>
            </a:p>
          </p:txBody>
        </p:sp>
        <p:sp>
          <p:nvSpPr>
            <p:cNvPr id="20" name="Rectangle 215">
              <a:extLst>
                <a:ext uri="{FF2B5EF4-FFF2-40B4-BE49-F238E27FC236}">
                  <a16:creationId xmlns:a16="http://schemas.microsoft.com/office/drawing/2014/main" id="{9E94FEDF-249B-42E5-B0EF-16C740F2D8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01" y="1797"/>
              <a:ext cx="288" cy="73"/>
            </a:xfrm>
            <a:prstGeom prst="rect">
              <a:avLst/>
            </a:prstGeom>
            <a:solidFill>
              <a:srgbClr val="DDD5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endParaRPr lang="en-US" sz="30499">
                <a:solidFill>
                  <a:srgbClr val="9ACD4C"/>
                </a:solidFill>
                <a:latin typeface="Helvetica" pitchFamily="-1" charset="0"/>
                <a:ea typeface="ＭＳ Ｐゴシック" pitchFamily="-1" charset="-128"/>
              </a:endParaRPr>
            </a:p>
          </p:txBody>
        </p:sp>
        <p:sp>
          <p:nvSpPr>
            <p:cNvPr id="21" name="Freeform 216">
              <a:extLst>
                <a:ext uri="{FF2B5EF4-FFF2-40B4-BE49-F238E27FC236}">
                  <a16:creationId xmlns:a16="http://schemas.microsoft.com/office/drawing/2014/main" id="{CFDD7285-00E3-4660-97BC-80D394943F14}"/>
                </a:ext>
              </a:extLst>
            </p:cNvPr>
            <p:cNvSpPr>
              <a:spLocks/>
            </p:cNvSpPr>
            <p:nvPr/>
          </p:nvSpPr>
          <p:spPr bwMode="auto">
            <a:xfrm>
              <a:off x="3495" y="1791"/>
              <a:ext cx="300" cy="85"/>
            </a:xfrm>
            <a:custGeom>
              <a:avLst/>
              <a:gdLst>
                <a:gd name="T0" fmla="*/ 294 w 300"/>
                <a:gd name="T1" fmla="*/ 79 h 85"/>
                <a:gd name="T2" fmla="*/ 294 w 300"/>
                <a:gd name="T3" fmla="*/ 73 h 85"/>
                <a:gd name="T4" fmla="*/ 12 w 300"/>
                <a:gd name="T5" fmla="*/ 73 h 85"/>
                <a:gd name="T6" fmla="*/ 12 w 300"/>
                <a:gd name="T7" fmla="*/ 12 h 85"/>
                <a:gd name="T8" fmla="*/ 288 w 300"/>
                <a:gd name="T9" fmla="*/ 12 h 85"/>
                <a:gd name="T10" fmla="*/ 288 w 300"/>
                <a:gd name="T11" fmla="*/ 79 h 85"/>
                <a:gd name="T12" fmla="*/ 294 w 300"/>
                <a:gd name="T13" fmla="*/ 79 h 85"/>
                <a:gd name="T14" fmla="*/ 294 w 300"/>
                <a:gd name="T15" fmla="*/ 73 h 85"/>
                <a:gd name="T16" fmla="*/ 294 w 300"/>
                <a:gd name="T17" fmla="*/ 79 h 85"/>
                <a:gd name="T18" fmla="*/ 300 w 300"/>
                <a:gd name="T19" fmla="*/ 79 h 85"/>
                <a:gd name="T20" fmla="*/ 300 w 300"/>
                <a:gd name="T21" fmla="*/ 0 h 85"/>
                <a:gd name="T22" fmla="*/ 0 w 300"/>
                <a:gd name="T23" fmla="*/ 0 h 85"/>
                <a:gd name="T24" fmla="*/ 0 w 300"/>
                <a:gd name="T25" fmla="*/ 85 h 85"/>
                <a:gd name="T26" fmla="*/ 300 w 300"/>
                <a:gd name="T27" fmla="*/ 85 h 85"/>
                <a:gd name="T28" fmla="*/ 300 w 300"/>
                <a:gd name="T29" fmla="*/ 79 h 85"/>
                <a:gd name="T30" fmla="*/ 294 w 300"/>
                <a:gd name="T31" fmla="*/ 79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00" h="85">
                  <a:moveTo>
                    <a:pt x="294" y="79"/>
                  </a:moveTo>
                  <a:lnTo>
                    <a:pt x="294" y="73"/>
                  </a:lnTo>
                  <a:lnTo>
                    <a:pt x="12" y="73"/>
                  </a:lnTo>
                  <a:lnTo>
                    <a:pt x="12" y="12"/>
                  </a:lnTo>
                  <a:lnTo>
                    <a:pt x="288" y="12"/>
                  </a:lnTo>
                  <a:lnTo>
                    <a:pt x="288" y="79"/>
                  </a:lnTo>
                  <a:lnTo>
                    <a:pt x="294" y="79"/>
                  </a:lnTo>
                  <a:lnTo>
                    <a:pt x="294" y="73"/>
                  </a:lnTo>
                  <a:lnTo>
                    <a:pt x="294" y="79"/>
                  </a:lnTo>
                  <a:lnTo>
                    <a:pt x="300" y="79"/>
                  </a:lnTo>
                  <a:lnTo>
                    <a:pt x="300" y="0"/>
                  </a:lnTo>
                  <a:lnTo>
                    <a:pt x="0" y="0"/>
                  </a:lnTo>
                  <a:lnTo>
                    <a:pt x="0" y="85"/>
                  </a:lnTo>
                  <a:lnTo>
                    <a:pt x="300" y="85"/>
                  </a:lnTo>
                  <a:lnTo>
                    <a:pt x="300" y="79"/>
                  </a:lnTo>
                  <a:lnTo>
                    <a:pt x="294" y="7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endParaRPr lang="en-US" sz="30499">
                <a:solidFill>
                  <a:srgbClr val="9ACD4C"/>
                </a:solidFill>
                <a:latin typeface="Helvetica" pitchFamily="-1" charset="0"/>
                <a:ea typeface="ＭＳ Ｐゴシック" pitchFamily="-1" charset="-128"/>
              </a:endParaRPr>
            </a:p>
          </p:txBody>
        </p:sp>
        <p:sp>
          <p:nvSpPr>
            <p:cNvPr id="22" name="Rectangle 217">
              <a:extLst>
                <a:ext uri="{FF2B5EF4-FFF2-40B4-BE49-F238E27FC236}">
                  <a16:creationId xmlns:a16="http://schemas.microsoft.com/office/drawing/2014/main" id="{9537951B-0A34-4107-B09C-01E8FD86CE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9" y="1797"/>
              <a:ext cx="289" cy="73"/>
            </a:xfrm>
            <a:prstGeom prst="rect">
              <a:avLst/>
            </a:prstGeom>
            <a:solidFill>
              <a:srgbClr val="DDD5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endParaRPr lang="en-US" sz="30499">
                <a:solidFill>
                  <a:srgbClr val="9ACD4C"/>
                </a:solidFill>
                <a:latin typeface="Helvetica" pitchFamily="-1" charset="0"/>
                <a:ea typeface="ＭＳ Ｐゴシック" pitchFamily="-1" charset="-128"/>
              </a:endParaRPr>
            </a:p>
          </p:txBody>
        </p:sp>
        <p:sp>
          <p:nvSpPr>
            <p:cNvPr id="23" name="Freeform 218">
              <a:extLst>
                <a:ext uri="{FF2B5EF4-FFF2-40B4-BE49-F238E27FC236}">
                  <a16:creationId xmlns:a16="http://schemas.microsoft.com/office/drawing/2014/main" id="{881DD147-229B-40D4-808B-981AB909459D}"/>
                </a:ext>
              </a:extLst>
            </p:cNvPr>
            <p:cNvSpPr>
              <a:spLocks/>
            </p:cNvSpPr>
            <p:nvPr/>
          </p:nvSpPr>
          <p:spPr bwMode="auto">
            <a:xfrm>
              <a:off x="3783" y="1791"/>
              <a:ext cx="301" cy="85"/>
            </a:xfrm>
            <a:custGeom>
              <a:avLst/>
              <a:gdLst>
                <a:gd name="T0" fmla="*/ 295 w 301"/>
                <a:gd name="T1" fmla="*/ 79 h 85"/>
                <a:gd name="T2" fmla="*/ 295 w 301"/>
                <a:gd name="T3" fmla="*/ 73 h 85"/>
                <a:gd name="T4" fmla="*/ 12 w 301"/>
                <a:gd name="T5" fmla="*/ 73 h 85"/>
                <a:gd name="T6" fmla="*/ 12 w 301"/>
                <a:gd name="T7" fmla="*/ 12 h 85"/>
                <a:gd name="T8" fmla="*/ 289 w 301"/>
                <a:gd name="T9" fmla="*/ 12 h 85"/>
                <a:gd name="T10" fmla="*/ 289 w 301"/>
                <a:gd name="T11" fmla="*/ 79 h 85"/>
                <a:gd name="T12" fmla="*/ 295 w 301"/>
                <a:gd name="T13" fmla="*/ 79 h 85"/>
                <a:gd name="T14" fmla="*/ 295 w 301"/>
                <a:gd name="T15" fmla="*/ 73 h 85"/>
                <a:gd name="T16" fmla="*/ 295 w 301"/>
                <a:gd name="T17" fmla="*/ 79 h 85"/>
                <a:gd name="T18" fmla="*/ 301 w 301"/>
                <a:gd name="T19" fmla="*/ 79 h 85"/>
                <a:gd name="T20" fmla="*/ 301 w 301"/>
                <a:gd name="T21" fmla="*/ 0 h 85"/>
                <a:gd name="T22" fmla="*/ 0 w 301"/>
                <a:gd name="T23" fmla="*/ 0 h 85"/>
                <a:gd name="T24" fmla="*/ 0 w 301"/>
                <a:gd name="T25" fmla="*/ 85 h 85"/>
                <a:gd name="T26" fmla="*/ 301 w 301"/>
                <a:gd name="T27" fmla="*/ 85 h 85"/>
                <a:gd name="T28" fmla="*/ 301 w 301"/>
                <a:gd name="T29" fmla="*/ 79 h 85"/>
                <a:gd name="T30" fmla="*/ 295 w 301"/>
                <a:gd name="T31" fmla="*/ 79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01" h="85">
                  <a:moveTo>
                    <a:pt x="295" y="79"/>
                  </a:moveTo>
                  <a:lnTo>
                    <a:pt x="295" y="73"/>
                  </a:lnTo>
                  <a:lnTo>
                    <a:pt x="12" y="73"/>
                  </a:lnTo>
                  <a:lnTo>
                    <a:pt x="12" y="12"/>
                  </a:lnTo>
                  <a:lnTo>
                    <a:pt x="289" y="12"/>
                  </a:lnTo>
                  <a:lnTo>
                    <a:pt x="289" y="79"/>
                  </a:lnTo>
                  <a:lnTo>
                    <a:pt x="295" y="79"/>
                  </a:lnTo>
                  <a:lnTo>
                    <a:pt x="295" y="73"/>
                  </a:lnTo>
                  <a:lnTo>
                    <a:pt x="295" y="79"/>
                  </a:lnTo>
                  <a:lnTo>
                    <a:pt x="301" y="79"/>
                  </a:lnTo>
                  <a:lnTo>
                    <a:pt x="301" y="0"/>
                  </a:lnTo>
                  <a:lnTo>
                    <a:pt x="0" y="0"/>
                  </a:lnTo>
                  <a:lnTo>
                    <a:pt x="0" y="85"/>
                  </a:lnTo>
                  <a:lnTo>
                    <a:pt x="301" y="85"/>
                  </a:lnTo>
                  <a:lnTo>
                    <a:pt x="301" y="79"/>
                  </a:lnTo>
                  <a:lnTo>
                    <a:pt x="295" y="7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endParaRPr lang="en-US" sz="30499">
                <a:solidFill>
                  <a:srgbClr val="9ACD4C"/>
                </a:solidFill>
                <a:latin typeface="Helvetica" pitchFamily="-1" charset="0"/>
                <a:ea typeface="ＭＳ Ｐゴシック" pitchFamily="-1" charset="-128"/>
              </a:endParaRPr>
            </a:p>
          </p:txBody>
        </p:sp>
        <p:sp>
          <p:nvSpPr>
            <p:cNvPr id="24" name="Rectangle 219">
              <a:extLst>
                <a:ext uri="{FF2B5EF4-FFF2-40B4-BE49-F238E27FC236}">
                  <a16:creationId xmlns:a16="http://schemas.microsoft.com/office/drawing/2014/main" id="{C3C77BB5-25E1-4F5F-B812-648B5D8D05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78" y="1797"/>
              <a:ext cx="288" cy="73"/>
            </a:xfrm>
            <a:prstGeom prst="rect">
              <a:avLst/>
            </a:prstGeom>
            <a:solidFill>
              <a:srgbClr val="DDD5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endParaRPr lang="en-US" sz="30499">
                <a:solidFill>
                  <a:srgbClr val="9ACD4C"/>
                </a:solidFill>
                <a:latin typeface="Helvetica" pitchFamily="-1" charset="0"/>
                <a:ea typeface="ＭＳ Ｐゴシック" pitchFamily="-1" charset="-128"/>
              </a:endParaRPr>
            </a:p>
          </p:txBody>
        </p:sp>
        <p:sp>
          <p:nvSpPr>
            <p:cNvPr id="25" name="Freeform 220">
              <a:extLst>
                <a:ext uri="{FF2B5EF4-FFF2-40B4-BE49-F238E27FC236}">
                  <a16:creationId xmlns:a16="http://schemas.microsoft.com/office/drawing/2014/main" id="{2BE5B507-18CD-4643-ABBB-584B9C2F61F3}"/>
                </a:ext>
              </a:extLst>
            </p:cNvPr>
            <p:cNvSpPr>
              <a:spLocks/>
            </p:cNvSpPr>
            <p:nvPr/>
          </p:nvSpPr>
          <p:spPr bwMode="auto">
            <a:xfrm>
              <a:off x="4072" y="1791"/>
              <a:ext cx="300" cy="85"/>
            </a:xfrm>
            <a:custGeom>
              <a:avLst/>
              <a:gdLst>
                <a:gd name="T0" fmla="*/ 294 w 300"/>
                <a:gd name="T1" fmla="*/ 79 h 85"/>
                <a:gd name="T2" fmla="*/ 294 w 300"/>
                <a:gd name="T3" fmla="*/ 73 h 85"/>
                <a:gd name="T4" fmla="*/ 12 w 300"/>
                <a:gd name="T5" fmla="*/ 73 h 85"/>
                <a:gd name="T6" fmla="*/ 12 w 300"/>
                <a:gd name="T7" fmla="*/ 12 h 85"/>
                <a:gd name="T8" fmla="*/ 288 w 300"/>
                <a:gd name="T9" fmla="*/ 12 h 85"/>
                <a:gd name="T10" fmla="*/ 288 w 300"/>
                <a:gd name="T11" fmla="*/ 79 h 85"/>
                <a:gd name="T12" fmla="*/ 294 w 300"/>
                <a:gd name="T13" fmla="*/ 79 h 85"/>
                <a:gd name="T14" fmla="*/ 294 w 300"/>
                <a:gd name="T15" fmla="*/ 73 h 85"/>
                <a:gd name="T16" fmla="*/ 294 w 300"/>
                <a:gd name="T17" fmla="*/ 79 h 85"/>
                <a:gd name="T18" fmla="*/ 300 w 300"/>
                <a:gd name="T19" fmla="*/ 79 h 85"/>
                <a:gd name="T20" fmla="*/ 300 w 300"/>
                <a:gd name="T21" fmla="*/ 0 h 85"/>
                <a:gd name="T22" fmla="*/ 0 w 300"/>
                <a:gd name="T23" fmla="*/ 0 h 85"/>
                <a:gd name="T24" fmla="*/ 0 w 300"/>
                <a:gd name="T25" fmla="*/ 85 h 85"/>
                <a:gd name="T26" fmla="*/ 300 w 300"/>
                <a:gd name="T27" fmla="*/ 85 h 85"/>
                <a:gd name="T28" fmla="*/ 300 w 300"/>
                <a:gd name="T29" fmla="*/ 79 h 85"/>
                <a:gd name="T30" fmla="*/ 294 w 300"/>
                <a:gd name="T31" fmla="*/ 79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00" h="85">
                  <a:moveTo>
                    <a:pt x="294" y="79"/>
                  </a:moveTo>
                  <a:lnTo>
                    <a:pt x="294" y="73"/>
                  </a:lnTo>
                  <a:lnTo>
                    <a:pt x="12" y="73"/>
                  </a:lnTo>
                  <a:lnTo>
                    <a:pt x="12" y="12"/>
                  </a:lnTo>
                  <a:lnTo>
                    <a:pt x="288" y="12"/>
                  </a:lnTo>
                  <a:lnTo>
                    <a:pt x="288" y="79"/>
                  </a:lnTo>
                  <a:lnTo>
                    <a:pt x="294" y="79"/>
                  </a:lnTo>
                  <a:lnTo>
                    <a:pt x="294" y="73"/>
                  </a:lnTo>
                  <a:lnTo>
                    <a:pt x="294" y="79"/>
                  </a:lnTo>
                  <a:lnTo>
                    <a:pt x="300" y="79"/>
                  </a:lnTo>
                  <a:lnTo>
                    <a:pt x="300" y="0"/>
                  </a:lnTo>
                  <a:lnTo>
                    <a:pt x="0" y="0"/>
                  </a:lnTo>
                  <a:lnTo>
                    <a:pt x="0" y="85"/>
                  </a:lnTo>
                  <a:lnTo>
                    <a:pt x="300" y="85"/>
                  </a:lnTo>
                  <a:lnTo>
                    <a:pt x="300" y="79"/>
                  </a:lnTo>
                  <a:lnTo>
                    <a:pt x="294" y="7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endParaRPr lang="en-US" sz="30499">
                <a:solidFill>
                  <a:srgbClr val="9ACD4C"/>
                </a:solidFill>
                <a:latin typeface="Helvetica" pitchFamily="-1" charset="0"/>
                <a:ea typeface="ＭＳ Ｐゴシック" pitchFamily="-1" charset="-128"/>
              </a:endParaRPr>
            </a:p>
          </p:txBody>
        </p:sp>
        <p:sp>
          <p:nvSpPr>
            <p:cNvPr id="26" name="Rectangle 221">
              <a:extLst>
                <a:ext uri="{FF2B5EF4-FFF2-40B4-BE49-F238E27FC236}">
                  <a16:creationId xmlns:a16="http://schemas.microsoft.com/office/drawing/2014/main" id="{83756B5D-815D-4440-9D31-492BCA5DFF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66" y="1797"/>
              <a:ext cx="289" cy="73"/>
            </a:xfrm>
            <a:prstGeom prst="rect">
              <a:avLst/>
            </a:prstGeom>
            <a:solidFill>
              <a:srgbClr val="DDD5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endParaRPr lang="en-US" sz="30499">
                <a:solidFill>
                  <a:srgbClr val="9ACD4C"/>
                </a:solidFill>
                <a:latin typeface="Helvetica" pitchFamily="-1" charset="0"/>
                <a:ea typeface="ＭＳ Ｐゴシック" pitchFamily="-1" charset="-128"/>
              </a:endParaRPr>
            </a:p>
          </p:txBody>
        </p:sp>
        <p:sp>
          <p:nvSpPr>
            <p:cNvPr id="27" name="Freeform 222">
              <a:extLst>
                <a:ext uri="{FF2B5EF4-FFF2-40B4-BE49-F238E27FC236}">
                  <a16:creationId xmlns:a16="http://schemas.microsoft.com/office/drawing/2014/main" id="{75EB0903-B63D-42FA-B918-9035E834C9D3}"/>
                </a:ext>
              </a:extLst>
            </p:cNvPr>
            <p:cNvSpPr>
              <a:spLocks/>
            </p:cNvSpPr>
            <p:nvPr/>
          </p:nvSpPr>
          <p:spPr bwMode="auto">
            <a:xfrm>
              <a:off x="4360" y="1791"/>
              <a:ext cx="301" cy="85"/>
            </a:xfrm>
            <a:custGeom>
              <a:avLst/>
              <a:gdLst>
                <a:gd name="T0" fmla="*/ 295 w 301"/>
                <a:gd name="T1" fmla="*/ 79 h 85"/>
                <a:gd name="T2" fmla="*/ 295 w 301"/>
                <a:gd name="T3" fmla="*/ 73 h 85"/>
                <a:gd name="T4" fmla="*/ 12 w 301"/>
                <a:gd name="T5" fmla="*/ 73 h 85"/>
                <a:gd name="T6" fmla="*/ 12 w 301"/>
                <a:gd name="T7" fmla="*/ 12 h 85"/>
                <a:gd name="T8" fmla="*/ 289 w 301"/>
                <a:gd name="T9" fmla="*/ 12 h 85"/>
                <a:gd name="T10" fmla="*/ 289 w 301"/>
                <a:gd name="T11" fmla="*/ 79 h 85"/>
                <a:gd name="T12" fmla="*/ 295 w 301"/>
                <a:gd name="T13" fmla="*/ 79 h 85"/>
                <a:gd name="T14" fmla="*/ 295 w 301"/>
                <a:gd name="T15" fmla="*/ 73 h 85"/>
                <a:gd name="T16" fmla="*/ 295 w 301"/>
                <a:gd name="T17" fmla="*/ 79 h 85"/>
                <a:gd name="T18" fmla="*/ 301 w 301"/>
                <a:gd name="T19" fmla="*/ 79 h 85"/>
                <a:gd name="T20" fmla="*/ 301 w 301"/>
                <a:gd name="T21" fmla="*/ 0 h 85"/>
                <a:gd name="T22" fmla="*/ 0 w 301"/>
                <a:gd name="T23" fmla="*/ 0 h 85"/>
                <a:gd name="T24" fmla="*/ 0 w 301"/>
                <a:gd name="T25" fmla="*/ 85 h 85"/>
                <a:gd name="T26" fmla="*/ 301 w 301"/>
                <a:gd name="T27" fmla="*/ 85 h 85"/>
                <a:gd name="T28" fmla="*/ 301 w 301"/>
                <a:gd name="T29" fmla="*/ 79 h 85"/>
                <a:gd name="T30" fmla="*/ 295 w 301"/>
                <a:gd name="T31" fmla="*/ 79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01" h="85">
                  <a:moveTo>
                    <a:pt x="295" y="79"/>
                  </a:moveTo>
                  <a:lnTo>
                    <a:pt x="295" y="73"/>
                  </a:lnTo>
                  <a:lnTo>
                    <a:pt x="12" y="73"/>
                  </a:lnTo>
                  <a:lnTo>
                    <a:pt x="12" y="12"/>
                  </a:lnTo>
                  <a:lnTo>
                    <a:pt x="289" y="12"/>
                  </a:lnTo>
                  <a:lnTo>
                    <a:pt x="289" y="79"/>
                  </a:lnTo>
                  <a:lnTo>
                    <a:pt x="295" y="79"/>
                  </a:lnTo>
                  <a:lnTo>
                    <a:pt x="295" y="73"/>
                  </a:lnTo>
                  <a:lnTo>
                    <a:pt x="295" y="79"/>
                  </a:lnTo>
                  <a:lnTo>
                    <a:pt x="301" y="79"/>
                  </a:lnTo>
                  <a:lnTo>
                    <a:pt x="301" y="0"/>
                  </a:lnTo>
                  <a:lnTo>
                    <a:pt x="0" y="0"/>
                  </a:lnTo>
                  <a:lnTo>
                    <a:pt x="0" y="85"/>
                  </a:lnTo>
                  <a:lnTo>
                    <a:pt x="301" y="85"/>
                  </a:lnTo>
                  <a:lnTo>
                    <a:pt x="301" y="79"/>
                  </a:lnTo>
                  <a:lnTo>
                    <a:pt x="295" y="7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endParaRPr lang="en-US" sz="30499">
                <a:solidFill>
                  <a:srgbClr val="9ACD4C"/>
                </a:solidFill>
                <a:latin typeface="Helvetica" pitchFamily="-1" charset="0"/>
                <a:ea typeface="ＭＳ Ｐゴシック" pitchFamily="-1" charset="-128"/>
              </a:endParaRPr>
            </a:p>
          </p:txBody>
        </p:sp>
        <p:sp>
          <p:nvSpPr>
            <p:cNvPr id="28" name="Rectangle 223">
              <a:extLst>
                <a:ext uri="{FF2B5EF4-FFF2-40B4-BE49-F238E27FC236}">
                  <a16:creationId xmlns:a16="http://schemas.microsoft.com/office/drawing/2014/main" id="{3764BC6D-39B0-4B7F-A256-8D957A5720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01" y="1870"/>
              <a:ext cx="288" cy="72"/>
            </a:xfrm>
            <a:prstGeom prst="rect">
              <a:avLst/>
            </a:prstGeom>
            <a:solidFill>
              <a:srgbClr val="DDD5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endParaRPr lang="en-US" sz="30499">
                <a:solidFill>
                  <a:srgbClr val="9ACD4C"/>
                </a:solidFill>
                <a:latin typeface="Helvetica" pitchFamily="-1" charset="0"/>
                <a:ea typeface="ＭＳ Ｐゴシック" pitchFamily="-1" charset="-128"/>
              </a:endParaRPr>
            </a:p>
          </p:txBody>
        </p:sp>
        <p:sp>
          <p:nvSpPr>
            <p:cNvPr id="29" name="Freeform 224">
              <a:extLst>
                <a:ext uri="{FF2B5EF4-FFF2-40B4-BE49-F238E27FC236}">
                  <a16:creationId xmlns:a16="http://schemas.microsoft.com/office/drawing/2014/main" id="{4DD9E360-6BE3-4652-BC93-977E7CE6C391}"/>
                </a:ext>
              </a:extLst>
            </p:cNvPr>
            <p:cNvSpPr>
              <a:spLocks/>
            </p:cNvSpPr>
            <p:nvPr/>
          </p:nvSpPr>
          <p:spPr bwMode="auto">
            <a:xfrm>
              <a:off x="3495" y="1864"/>
              <a:ext cx="300" cy="84"/>
            </a:xfrm>
            <a:custGeom>
              <a:avLst/>
              <a:gdLst>
                <a:gd name="T0" fmla="*/ 294 w 300"/>
                <a:gd name="T1" fmla="*/ 78 h 84"/>
                <a:gd name="T2" fmla="*/ 294 w 300"/>
                <a:gd name="T3" fmla="*/ 72 h 84"/>
                <a:gd name="T4" fmla="*/ 12 w 300"/>
                <a:gd name="T5" fmla="*/ 72 h 84"/>
                <a:gd name="T6" fmla="*/ 12 w 300"/>
                <a:gd name="T7" fmla="*/ 12 h 84"/>
                <a:gd name="T8" fmla="*/ 288 w 300"/>
                <a:gd name="T9" fmla="*/ 12 h 84"/>
                <a:gd name="T10" fmla="*/ 288 w 300"/>
                <a:gd name="T11" fmla="*/ 78 h 84"/>
                <a:gd name="T12" fmla="*/ 294 w 300"/>
                <a:gd name="T13" fmla="*/ 78 h 84"/>
                <a:gd name="T14" fmla="*/ 294 w 300"/>
                <a:gd name="T15" fmla="*/ 72 h 84"/>
                <a:gd name="T16" fmla="*/ 294 w 300"/>
                <a:gd name="T17" fmla="*/ 78 h 84"/>
                <a:gd name="T18" fmla="*/ 300 w 300"/>
                <a:gd name="T19" fmla="*/ 78 h 84"/>
                <a:gd name="T20" fmla="*/ 300 w 300"/>
                <a:gd name="T21" fmla="*/ 0 h 84"/>
                <a:gd name="T22" fmla="*/ 0 w 300"/>
                <a:gd name="T23" fmla="*/ 0 h 84"/>
                <a:gd name="T24" fmla="*/ 0 w 300"/>
                <a:gd name="T25" fmla="*/ 84 h 84"/>
                <a:gd name="T26" fmla="*/ 300 w 300"/>
                <a:gd name="T27" fmla="*/ 84 h 84"/>
                <a:gd name="T28" fmla="*/ 300 w 300"/>
                <a:gd name="T29" fmla="*/ 78 h 84"/>
                <a:gd name="T30" fmla="*/ 294 w 300"/>
                <a:gd name="T31" fmla="*/ 78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00" h="84">
                  <a:moveTo>
                    <a:pt x="294" y="78"/>
                  </a:moveTo>
                  <a:lnTo>
                    <a:pt x="294" y="72"/>
                  </a:lnTo>
                  <a:lnTo>
                    <a:pt x="12" y="72"/>
                  </a:lnTo>
                  <a:lnTo>
                    <a:pt x="12" y="12"/>
                  </a:lnTo>
                  <a:lnTo>
                    <a:pt x="288" y="12"/>
                  </a:lnTo>
                  <a:lnTo>
                    <a:pt x="288" y="78"/>
                  </a:lnTo>
                  <a:lnTo>
                    <a:pt x="294" y="78"/>
                  </a:lnTo>
                  <a:lnTo>
                    <a:pt x="294" y="72"/>
                  </a:lnTo>
                  <a:lnTo>
                    <a:pt x="294" y="78"/>
                  </a:lnTo>
                  <a:lnTo>
                    <a:pt x="300" y="78"/>
                  </a:lnTo>
                  <a:lnTo>
                    <a:pt x="300" y="0"/>
                  </a:lnTo>
                  <a:lnTo>
                    <a:pt x="0" y="0"/>
                  </a:lnTo>
                  <a:lnTo>
                    <a:pt x="0" y="84"/>
                  </a:lnTo>
                  <a:lnTo>
                    <a:pt x="300" y="84"/>
                  </a:lnTo>
                  <a:lnTo>
                    <a:pt x="300" y="78"/>
                  </a:lnTo>
                  <a:lnTo>
                    <a:pt x="294" y="7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endParaRPr lang="en-US" sz="30499">
                <a:solidFill>
                  <a:srgbClr val="9ACD4C"/>
                </a:solidFill>
                <a:latin typeface="Helvetica" pitchFamily="-1" charset="0"/>
                <a:ea typeface="ＭＳ Ｐゴシック" pitchFamily="-1" charset="-128"/>
              </a:endParaRPr>
            </a:p>
          </p:txBody>
        </p:sp>
        <p:sp>
          <p:nvSpPr>
            <p:cNvPr id="30" name="Rectangle 225">
              <a:extLst>
                <a:ext uri="{FF2B5EF4-FFF2-40B4-BE49-F238E27FC236}">
                  <a16:creationId xmlns:a16="http://schemas.microsoft.com/office/drawing/2014/main" id="{AD195313-BBF8-4686-BD08-2FCA684FFB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9" y="1870"/>
              <a:ext cx="289" cy="72"/>
            </a:xfrm>
            <a:prstGeom prst="rect">
              <a:avLst/>
            </a:prstGeom>
            <a:solidFill>
              <a:srgbClr val="DDD5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endParaRPr lang="en-US" sz="30499">
                <a:solidFill>
                  <a:srgbClr val="9ACD4C"/>
                </a:solidFill>
                <a:latin typeface="Helvetica" pitchFamily="-1" charset="0"/>
                <a:ea typeface="ＭＳ Ｐゴシック" pitchFamily="-1" charset="-128"/>
              </a:endParaRPr>
            </a:p>
          </p:txBody>
        </p:sp>
        <p:sp>
          <p:nvSpPr>
            <p:cNvPr id="31" name="Freeform 226">
              <a:extLst>
                <a:ext uri="{FF2B5EF4-FFF2-40B4-BE49-F238E27FC236}">
                  <a16:creationId xmlns:a16="http://schemas.microsoft.com/office/drawing/2014/main" id="{792A2954-679F-455A-86E5-7A6319CAC45B}"/>
                </a:ext>
              </a:extLst>
            </p:cNvPr>
            <p:cNvSpPr>
              <a:spLocks/>
            </p:cNvSpPr>
            <p:nvPr/>
          </p:nvSpPr>
          <p:spPr bwMode="auto">
            <a:xfrm>
              <a:off x="3783" y="1864"/>
              <a:ext cx="301" cy="84"/>
            </a:xfrm>
            <a:custGeom>
              <a:avLst/>
              <a:gdLst>
                <a:gd name="T0" fmla="*/ 295 w 301"/>
                <a:gd name="T1" fmla="*/ 78 h 84"/>
                <a:gd name="T2" fmla="*/ 295 w 301"/>
                <a:gd name="T3" fmla="*/ 72 h 84"/>
                <a:gd name="T4" fmla="*/ 12 w 301"/>
                <a:gd name="T5" fmla="*/ 72 h 84"/>
                <a:gd name="T6" fmla="*/ 12 w 301"/>
                <a:gd name="T7" fmla="*/ 12 h 84"/>
                <a:gd name="T8" fmla="*/ 289 w 301"/>
                <a:gd name="T9" fmla="*/ 12 h 84"/>
                <a:gd name="T10" fmla="*/ 289 w 301"/>
                <a:gd name="T11" fmla="*/ 78 h 84"/>
                <a:gd name="T12" fmla="*/ 295 w 301"/>
                <a:gd name="T13" fmla="*/ 78 h 84"/>
                <a:gd name="T14" fmla="*/ 295 w 301"/>
                <a:gd name="T15" fmla="*/ 72 h 84"/>
                <a:gd name="T16" fmla="*/ 295 w 301"/>
                <a:gd name="T17" fmla="*/ 78 h 84"/>
                <a:gd name="T18" fmla="*/ 301 w 301"/>
                <a:gd name="T19" fmla="*/ 78 h 84"/>
                <a:gd name="T20" fmla="*/ 301 w 301"/>
                <a:gd name="T21" fmla="*/ 0 h 84"/>
                <a:gd name="T22" fmla="*/ 0 w 301"/>
                <a:gd name="T23" fmla="*/ 0 h 84"/>
                <a:gd name="T24" fmla="*/ 0 w 301"/>
                <a:gd name="T25" fmla="*/ 84 h 84"/>
                <a:gd name="T26" fmla="*/ 301 w 301"/>
                <a:gd name="T27" fmla="*/ 84 h 84"/>
                <a:gd name="T28" fmla="*/ 301 w 301"/>
                <a:gd name="T29" fmla="*/ 78 h 84"/>
                <a:gd name="T30" fmla="*/ 295 w 301"/>
                <a:gd name="T31" fmla="*/ 78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01" h="84">
                  <a:moveTo>
                    <a:pt x="295" y="78"/>
                  </a:moveTo>
                  <a:lnTo>
                    <a:pt x="295" y="72"/>
                  </a:lnTo>
                  <a:lnTo>
                    <a:pt x="12" y="72"/>
                  </a:lnTo>
                  <a:lnTo>
                    <a:pt x="12" y="12"/>
                  </a:lnTo>
                  <a:lnTo>
                    <a:pt x="289" y="12"/>
                  </a:lnTo>
                  <a:lnTo>
                    <a:pt x="289" y="78"/>
                  </a:lnTo>
                  <a:lnTo>
                    <a:pt x="295" y="78"/>
                  </a:lnTo>
                  <a:lnTo>
                    <a:pt x="295" y="72"/>
                  </a:lnTo>
                  <a:lnTo>
                    <a:pt x="295" y="78"/>
                  </a:lnTo>
                  <a:lnTo>
                    <a:pt x="301" y="78"/>
                  </a:lnTo>
                  <a:lnTo>
                    <a:pt x="301" y="0"/>
                  </a:lnTo>
                  <a:lnTo>
                    <a:pt x="0" y="0"/>
                  </a:lnTo>
                  <a:lnTo>
                    <a:pt x="0" y="84"/>
                  </a:lnTo>
                  <a:lnTo>
                    <a:pt x="301" y="84"/>
                  </a:lnTo>
                  <a:lnTo>
                    <a:pt x="301" y="78"/>
                  </a:lnTo>
                  <a:lnTo>
                    <a:pt x="295" y="7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endParaRPr lang="en-US" sz="30499">
                <a:solidFill>
                  <a:srgbClr val="9ACD4C"/>
                </a:solidFill>
                <a:latin typeface="Helvetica" pitchFamily="-1" charset="0"/>
                <a:ea typeface="ＭＳ Ｐゴシック" pitchFamily="-1" charset="-128"/>
              </a:endParaRPr>
            </a:p>
          </p:txBody>
        </p:sp>
        <p:sp>
          <p:nvSpPr>
            <p:cNvPr id="32" name="Rectangle 227">
              <a:extLst>
                <a:ext uri="{FF2B5EF4-FFF2-40B4-BE49-F238E27FC236}">
                  <a16:creationId xmlns:a16="http://schemas.microsoft.com/office/drawing/2014/main" id="{6C0D3E90-EE06-491C-B40A-BDF562EBBF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78" y="1870"/>
              <a:ext cx="288" cy="72"/>
            </a:xfrm>
            <a:prstGeom prst="rect">
              <a:avLst/>
            </a:prstGeom>
            <a:solidFill>
              <a:srgbClr val="DDD5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endParaRPr lang="en-US" sz="30499">
                <a:solidFill>
                  <a:srgbClr val="9ACD4C"/>
                </a:solidFill>
                <a:latin typeface="Helvetica" pitchFamily="-1" charset="0"/>
                <a:ea typeface="ＭＳ Ｐゴシック" pitchFamily="-1" charset="-128"/>
              </a:endParaRPr>
            </a:p>
          </p:txBody>
        </p:sp>
        <p:sp>
          <p:nvSpPr>
            <p:cNvPr id="33" name="Freeform 228">
              <a:extLst>
                <a:ext uri="{FF2B5EF4-FFF2-40B4-BE49-F238E27FC236}">
                  <a16:creationId xmlns:a16="http://schemas.microsoft.com/office/drawing/2014/main" id="{E1036CF2-AFD2-45E2-9F75-DCEE986192DB}"/>
                </a:ext>
              </a:extLst>
            </p:cNvPr>
            <p:cNvSpPr>
              <a:spLocks/>
            </p:cNvSpPr>
            <p:nvPr/>
          </p:nvSpPr>
          <p:spPr bwMode="auto">
            <a:xfrm>
              <a:off x="4072" y="1864"/>
              <a:ext cx="300" cy="84"/>
            </a:xfrm>
            <a:custGeom>
              <a:avLst/>
              <a:gdLst>
                <a:gd name="T0" fmla="*/ 294 w 300"/>
                <a:gd name="T1" fmla="*/ 78 h 84"/>
                <a:gd name="T2" fmla="*/ 294 w 300"/>
                <a:gd name="T3" fmla="*/ 72 h 84"/>
                <a:gd name="T4" fmla="*/ 12 w 300"/>
                <a:gd name="T5" fmla="*/ 72 h 84"/>
                <a:gd name="T6" fmla="*/ 12 w 300"/>
                <a:gd name="T7" fmla="*/ 12 h 84"/>
                <a:gd name="T8" fmla="*/ 288 w 300"/>
                <a:gd name="T9" fmla="*/ 12 h 84"/>
                <a:gd name="T10" fmla="*/ 288 w 300"/>
                <a:gd name="T11" fmla="*/ 78 h 84"/>
                <a:gd name="T12" fmla="*/ 294 w 300"/>
                <a:gd name="T13" fmla="*/ 78 h 84"/>
                <a:gd name="T14" fmla="*/ 294 w 300"/>
                <a:gd name="T15" fmla="*/ 72 h 84"/>
                <a:gd name="T16" fmla="*/ 294 w 300"/>
                <a:gd name="T17" fmla="*/ 78 h 84"/>
                <a:gd name="T18" fmla="*/ 300 w 300"/>
                <a:gd name="T19" fmla="*/ 78 h 84"/>
                <a:gd name="T20" fmla="*/ 300 w 300"/>
                <a:gd name="T21" fmla="*/ 0 h 84"/>
                <a:gd name="T22" fmla="*/ 0 w 300"/>
                <a:gd name="T23" fmla="*/ 0 h 84"/>
                <a:gd name="T24" fmla="*/ 0 w 300"/>
                <a:gd name="T25" fmla="*/ 84 h 84"/>
                <a:gd name="T26" fmla="*/ 300 w 300"/>
                <a:gd name="T27" fmla="*/ 84 h 84"/>
                <a:gd name="T28" fmla="*/ 300 w 300"/>
                <a:gd name="T29" fmla="*/ 78 h 84"/>
                <a:gd name="T30" fmla="*/ 294 w 300"/>
                <a:gd name="T31" fmla="*/ 78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00" h="84">
                  <a:moveTo>
                    <a:pt x="294" y="78"/>
                  </a:moveTo>
                  <a:lnTo>
                    <a:pt x="294" y="72"/>
                  </a:lnTo>
                  <a:lnTo>
                    <a:pt x="12" y="72"/>
                  </a:lnTo>
                  <a:lnTo>
                    <a:pt x="12" y="12"/>
                  </a:lnTo>
                  <a:lnTo>
                    <a:pt x="288" y="12"/>
                  </a:lnTo>
                  <a:lnTo>
                    <a:pt x="288" y="78"/>
                  </a:lnTo>
                  <a:lnTo>
                    <a:pt x="294" y="78"/>
                  </a:lnTo>
                  <a:lnTo>
                    <a:pt x="294" y="72"/>
                  </a:lnTo>
                  <a:lnTo>
                    <a:pt x="294" y="78"/>
                  </a:lnTo>
                  <a:lnTo>
                    <a:pt x="300" y="78"/>
                  </a:lnTo>
                  <a:lnTo>
                    <a:pt x="300" y="0"/>
                  </a:lnTo>
                  <a:lnTo>
                    <a:pt x="0" y="0"/>
                  </a:lnTo>
                  <a:lnTo>
                    <a:pt x="0" y="84"/>
                  </a:lnTo>
                  <a:lnTo>
                    <a:pt x="300" y="84"/>
                  </a:lnTo>
                  <a:lnTo>
                    <a:pt x="300" y="78"/>
                  </a:lnTo>
                  <a:lnTo>
                    <a:pt x="294" y="7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endParaRPr lang="en-US" sz="30499">
                <a:solidFill>
                  <a:srgbClr val="9ACD4C"/>
                </a:solidFill>
                <a:latin typeface="Helvetica" pitchFamily="-1" charset="0"/>
                <a:ea typeface="ＭＳ Ｐゴシック" pitchFamily="-1" charset="-128"/>
              </a:endParaRPr>
            </a:p>
          </p:txBody>
        </p:sp>
        <p:sp>
          <p:nvSpPr>
            <p:cNvPr id="34" name="Rectangle 229">
              <a:extLst>
                <a:ext uri="{FF2B5EF4-FFF2-40B4-BE49-F238E27FC236}">
                  <a16:creationId xmlns:a16="http://schemas.microsoft.com/office/drawing/2014/main" id="{D2EF3BDE-031B-4329-A1AD-739300261A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66" y="1870"/>
              <a:ext cx="289" cy="72"/>
            </a:xfrm>
            <a:prstGeom prst="rect">
              <a:avLst/>
            </a:prstGeom>
            <a:solidFill>
              <a:srgbClr val="DDD5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endParaRPr lang="en-US" sz="30499">
                <a:solidFill>
                  <a:srgbClr val="9ACD4C"/>
                </a:solidFill>
                <a:latin typeface="Helvetica" pitchFamily="-1" charset="0"/>
                <a:ea typeface="ＭＳ Ｐゴシック" pitchFamily="-1" charset="-128"/>
              </a:endParaRPr>
            </a:p>
          </p:txBody>
        </p:sp>
        <p:sp>
          <p:nvSpPr>
            <p:cNvPr id="35" name="Freeform 230">
              <a:extLst>
                <a:ext uri="{FF2B5EF4-FFF2-40B4-BE49-F238E27FC236}">
                  <a16:creationId xmlns:a16="http://schemas.microsoft.com/office/drawing/2014/main" id="{9527EA61-2409-4A0A-BDDF-F504BFB51835}"/>
                </a:ext>
              </a:extLst>
            </p:cNvPr>
            <p:cNvSpPr>
              <a:spLocks/>
            </p:cNvSpPr>
            <p:nvPr/>
          </p:nvSpPr>
          <p:spPr bwMode="auto">
            <a:xfrm>
              <a:off x="4360" y="1864"/>
              <a:ext cx="301" cy="84"/>
            </a:xfrm>
            <a:custGeom>
              <a:avLst/>
              <a:gdLst>
                <a:gd name="T0" fmla="*/ 295 w 301"/>
                <a:gd name="T1" fmla="*/ 78 h 84"/>
                <a:gd name="T2" fmla="*/ 295 w 301"/>
                <a:gd name="T3" fmla="*/ 72 h 84"/>
                <a:gd name="T4" fmla="*/ 12 w 301"/>
                <a:gd name="T5" fmla="*/ 72 h 84"/>
                <a:gd name="T6" fmla="*/ 12 w 301"/>
                <a:gd name="T7" fmla="*/ 12 h 84"/>
                <a:gd name="T8" fmla="*/ 289 w 301"/>
                <a:gd name="T9" fmla="*/ 12 h 84"/>
                <a:gd name="T10" fmla="*/ 289 w 301"/>
                <a:gd name="T11" fmla="*/ 78 h 84"/>
                <a:gd name="T12" fmla="*/ 295 w 301"/>
                <a:gd name="T13" fmla="*/ 78 h 84"/>
                <a:gd name="T14" fmla="*/ 295 w 301"/>
                <a:gd name="T15" fmla="*/ 72 h 84"/>
                <a:gd name="T16" fmla="*/ 295 w 301"/>
                <a:gd name="T17" fmla="*/ 78 h 84"/>
                <a:gd name="T18" fmla="*/ 301 w 301"/>
                <a:gd name="T19" fmla="*/ 78 h 84"/>
                <a:gd name="T20" fmla="*/ 301 w 301"/>
                <a:gd name="T21" fmla="*/ 0 h 84"/>
                <a:gd name="T22" fmla="*/ 0 w 301"/>
                <a:gd name="T23" fmla="*/ 0 h 84"/>
                <a:gd name="T24" fmla="*/ 0 w 301"/>
                <a:gd name="T25" fmla="*/ 84 h 84"/>
                <a:gd name="T26" fmla="*/ 301 w 301"/>
                <a:gd name="T27" fmla="*/ 84 h 84"/>
                <a:gd name="T28" fmla="*/ 301 w 301"/>
                <a:gd name="T29" fmla="*/ 78 h 84"/>
                <a:gd name="T30" fmla="*/ 295 w 301"/>
                <a:gd name="T31" fmla="*/ 78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01" h="84">
                  <a:moveTo>
                    <a:pt x="295" y="78"/>
                  </a:moveTo>
                  <a:lnTo>
                    <a:pt x="295" y="72"/>
                  </a:lnTo>
                  <a:lnTo>
                    <a:pt x="12" y="72"/>
                  </a:lnTo>
                  <a:lnTo>
                    <a:pt x="12" y="12"/>
                  </a:lnTo>
                  <a:lnTo>
                    <a:pt x="289" y="12"/>
                  </a:lnTo>
                  <a:lnTo>
                    <a:pt x="289" y="78"/>
                  </a:lnTo>
                  <a:lnTo>
                    <a:pt x="295" y="78"/>
                  </a:lnTo>
                  <a:lnTo>
                    <a:pt x="295" y="72"/>
                  </a:lnTo>
                  <a:lnTo>
                    <a:pt x="295" y="78"/>
                  </a:lnTo>
                  <a:lnTo>
                    <a:pt x="301" y="78"/>
                  </a:lnTo>
                  <a:lnTo>
                    <a:pt x="301" y="0"/>
                  </a:lnTo>
                  <a:lnTo>
                    <a:pt x="0" y="0"/>
                  </a:lnTo>
                  <a:lnTo>
                    <a:pt x="0" y="84"/>
                  </a:lnTo>
                  <a:lnTo>
                    <a:pt x="301" y="84"/>
                  </a:lnTo>
                  <a:lnTo>
                    <a:pt x="301" y="78"/>
                  </a:lnTo>
                  <a:lnTo>
                    <a:pt x="295" y="7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endParaRPr lang="en-US" sz="30499">
                <a:solidFill>
                  <a:srgbClr val="9ACD4C"/>
                </a:solidFill>
                <a:latin typeface="Helvetica" pitchFamily="-1" charset="0"/>
                <a:ea typeface="ＭＳ Ｐゴシック" pitchFamily="-1" charset="-128"/>
              </a:endParaRPr>
            </a:p>
          </p:txBody>
        </p:sp>
        <p:sp>
          <p:nvSpPr>
            <p:cNvPr id="36" name="Oval 231">
              <a:extLst>
                <a:ext uri="{FF2B5EF4-FFF2-40B4-BE49-F238E27FC236}">
                  <a16:creationId xmlns:a16="http://schemas.microsoft.com/office/drawing/2014/main" id="{8747A9D6-3986-4ABE-B65D-1539F6896F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78" y="1150"/>
              <a:ext cx="10" cy="8"/>
            </a:xfrm>
            <a:prstGeom prst="ellipse">
              <a:avLst/>
            </a:prstGeom>
            <a:solidFill>
              <a:srgbClr val="DDD5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endParaRPr lang="en-US" sz="30499">
                <a:solidFill>
                  <a:srgbClr val="9ACD4C"/>
                </a:solidFill>
                <a:latin typeface="Helvetica" pitchFamily="-1" charset="0"/>
                <a:ea typeface="ＭＳ Ｐゴシック" pitchFamily="-1" charset="-128"/>
              </a:endParaRPr>
            </a:p>
          </p:txBody>
        </p:sp>
        <p:sp>
          <p:nvSpPr>
            <p:cNvPr id="37" name="Freeform 232">
              <a:extLst>
                <a:ext uri="{FF2B5EF4-FFF2-40B4-BE49-F238E27FC236}">
                  <a16:creationId xmlns:a16="http://schemas.microsoft.com/office/drawing/2014/main" id="{138E0B02-7100-430E-8FEF-2A55F46A2914}"/>
                </a:ext>
              </a:extLst>
            </p:cNvPr>
            <p:cNvSpPr>
              <a:spLocks/>
            </p:cNvSpPr>
            <p:nvPr/>
          </p:nvSpPr>
          <p:spPr bwMode="auto">
            <a:xfrm>
              <a:off x="4072" y="1144"/>
              <a:ext cx="20" cy="20"/>
            </a:xfrm>
            <a:custGeom>
              <a:avLst/>
              <a:gdLst>
                <a:gd name="T0" fmla="*/ 8 w 10"/>
                <a:gd name="T1" fmla="*/ 5 h 10"/>
                <a:gd name="T2" fmla="*/ 5 w 10"/>
                <a:gd name="T3" fmla="*/ 5 h 10"/>
                <a:gd name="T4" fmla="*/ 5 w 10"/>
                <a:gd name="T5" fmla="*/ 5 h 10"/>
                <a:gd name="T6" fmla="*/ 5 w 10"/>
                <a:gd name="T7" fmla="*/ 4 h 10"/>
                <a:gd name="T8" fmla="*/ 5 w 10"/>
                <a:gd name="T9" fmla="*/ 5 h 10"/>
                <a:gd name="T10" fmla="*/ 5 w 10"/>
                <a:gd name="T11" fmla="*/ 5 h 10"/>
                <a:gd name="T12" fmla="*/ 5 w 10"/>
                <a:gd name="T13" fmla="*/ 4 h 10"/>
                <a:gd name="T14" fmla="*/ 5 w 10"/>
                <a:gd name="T15" fmla="*/ 5 h 10"/>
                <a:gd name="T16" fmla="*/ 6 w 10"/>
                <a:gd name="T17" fmla="*/ 5 h 10"/>
                <a:gd name="T18" fmla="*/ 5 w 10"/>
                <a:gd name="T19" fmla="*/ 4 h 10"/>
                <a:gd name="T20" fmla="*/ 5 w 10"/>
                <a:gd name="T21" fmla="*/ 5 h 10"/>
                <a:gd name="T22" fmla="*/ 6 w 10"/>
                <a:gd name="T23" fmla="*/ 5 h 10"/>
                <a:gd name="T24" fmla="*/ 5 w 10"/>
                <a:gd name="T25" fmla="*/ 5 h 10"/>
                <a:gd name="T26" fmla="*/ 5 w 10"/>
                <a:gd name="T27" fmla="*/ 5 h 10"/>
                <a:gd name="T28" fmla="*/ 6 w 10"/>
                <a:gd name="T29" fmla="*/ 5 h 10"/>
                <a:gd name="T30" fmla="*/ 5 w 10"/>
                <a:gd name="T31" fmla="*/ 5 h 10"/>
                <a:gd name="T32" fmla="*/ 5 w 10"/>
                <a:gd name="T33" fmla="*/ 5 h 10"/>
                <a:gd name="T34" fmla="*/ 5 w 10"/>
                <a:gd name="T35" fmla="*/ 5 h 10"/>
                <a:gd name="T36" fmla="*/ 5 w 10"/>
                <a:gd name="T37" fmla="*/ 5 h 10"/>
                <a:gd name="T38" fmla="*/ 5 w 10"/>
                <a:gd name="T39" fmla="*/ 5 h 10"/>
                <a:gd name="T40" fmla="*/ 5 w 10"/>
                <a:gd name="T41" fmla="*/ 5 h 10"/>
                <a:gd name="T42" fmla="*/ 5 w 10"/>
                <a:gd name="T43" fmla="*/ 5 h 10"/>
                <a:gd name="T44" fmla="*/ 8 w 10"/>
                <a:gd name="T45" fmla="*/ 5 h 10"/>
                <a:gd name="T46" fmla="*/ 10 w 10"/>
                <a:gd name="T47" fmla="*/ 5 h 10"/>
                <a:gd name="T48" fmla="*/ 5 w 10"/>
                <a:gd name="T49" fmla="*/ 0 h 10"/>
                <a:gd name="T50" fmla="*/ 0 w 10"/>
                <a:gd name="T51" fmla="*/ 5 h 10"/>
                <a:gd name="T52" fmla="*/ 5 w 10"/>
                <a:gd name="T53" fmla="*/ 10 h 10"/>
                <a:gd name="T54" fmla="*/ 10 w 10"/>
                <a:gd name="T55" fmla="*/ 5 h 10"/>
                <a:gd name="T56" fmla="*/ 8 w 10"/>
                <a:gd name="T57" fmla="*/ 5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0" h="10">
                  <a:moveTo>
                    <a:pt x="8" y="5"/>
                  </a:moveTo>
                  <a:cubicBezTo>
                    <a:pt x="5" y="5"/>
                    <a:pt x="5" y="5"/>
                    <a:pt x="5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4"/>
                    <a:pt x="6" y="4"/>
                    <a:pt x="5" y="4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2"/>
                    <a:pt x="8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8"/>
                    <a:pt x="2" y="10"/>
                    <a:pt x="5" y="10"/>
                  </a:cubicBezTo>
                  <a:cubicBezTo>
                    <a:pt x="8" y="10"/>
                    <a:pt x="10" y="8"/>
                    <a:pt x="10" y="5"/>
                  </a:cubicBezTo>
                  <a:lnTo>
                    <a:pt x="8" y="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endParaRPr lang="en-US" sz="30499">
                <a:solidFill>
                  <a:srgbClr val="9ACD4C"/>
                </a:solidFill>
                <a:latin typeface="Helvetica" pitchFamily="-1" charset="0"/>
                <a:ea typeface="ＭＳ Ｐゴシック" pitchFamily="-1" charset="-128"/>
              </a:endParaRPr>
            </a:p>
          </p:txBody>
        </p:sp>
        <p:sp>
          <p:nvSpPr>
            <p:cNvPr id="38" name="Oval 233">
              <a:extLst>
                <a:ext uri="{FF2B5EF4-FFF2-40B4-BE49-F238E27FC236}">
                  <a16:creationId xmlns:a16="http://schemas.microsoft.com/office/drawing/2014/main" id="{A6E5C535-56F0-4BCC-9113-533FEEB08C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78" y="1118"/>
              <a:ext cx="10" cy="10"/>
            </a:xfrm>
            <a:prstGeom prst="ellipse">
              <a:avLst/>
            </a:prstGeom>
            <a:solidFill>
              <a:srgbClr val="DDD5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endParaRPr lang="en-US" sz="30499">
                <a:solidFill>
                  <a:srgbClr val="9ACD4C"/>
                </a:solidFill>
                <a:latin typeface="Helvetica" pitchFamily="-1" charset="0"/>
                <a:ea typeface="ＭＳ Ｐゴシック" pitchFamily="-1" charset="-128"/>
              </a:endParaRPr>
            </a:p>
          </p:txBody>
        </p:sp>
        <p:sp>
          <p:nvSpPr>
            <p:cNvPr id="39" name="Freeform 234">
              <a:extLst>
                <a:ext uri="{FF2B5EF4-FFF2-40B4-BE49-F238E27FC236}">
                  <a16:creationId xmlns:a16="http://schemas.microsoft.com/office/drawing/2014/main" id="{90425A25-13F9-4DBF-8A5E-489AFEC089BF}"/>
                </a:ext>
              </a:extLst>
            </p:cNvPr>
            <p:cNvSpPr>
              <a:spLocks/>
            </p:cNvSpPr>
            <p:nvPr/>
          </p:nvSpPr>
          <p:spPr bwMode="auto">
            <a:xfrm>
              <a:off x="4072" y="1112"/>
              <a:ext cx="22" cy="22"/>
            </a:xfrm>
            <a:custGeom>
              <a:avLst/>
              <a:gdLst>
                <a:gd name="T0" fmla="*/ 8 w 11"/>
                <a:gd name="T1" fmla="*/ 6 h 11"/>
                <a:gd name="T2" fmla="*/ 5 w 11"/>
                <a:gd name="T3" fmla="*/ 6 h 11"/>
                <a:gd name="T4" fmla="*/ 6 w 11"/>
                <a:gd name="T5" fmla="*/ 6 h 11"/>
                <a:gd name="T6" fmla="*/ 6 w 11"/>
                <a:gd name="T7" fmla="*/ 5 h 11"/>
                <a:gd name="T8" fmla="*/ 5 w 11"/>
                <a:gd name="T9" fmla="*/ 6 h 11"/>
                <a:gd name="T10" fmla="*/ 6 w 11"/>
                <a:gd name="T11" fmla="*/ 6 h 11"/>
                <a:gd name="T12" fmla="*/ 6 w 11"/>
                <a:gd name="T13" fmla="*/ 5 h 11"/>
                <a:gd name="T14" fmla="*/ 6 w 11"/>
                <a:gd name="T15" fmla="*/ 6 h 11"/>
                <a:gd name="T16" fmla="*/ 6 w 11"/>
                <a:gd name="T17" fmla="*/ 6 h 11"/>
                <a:gd name="T18" fmla="*/ 6 w 11"/>
                <a:gd name="T19" fmla="*/ 5 h 11"/>
                <a:gd name="T20" fmla="*/ 6 w 11"/>
                <a:gd name="T21" fmla="*/ 6 h 11"/>
                <a:gd name="T22" fmla="*/ 6 w 11"/>
                <a:gd name="T23" fmla="*/ 6 h 11"/>
                <a:gd name="T24" fmla="*/ 6 w 11"/>
                <a:gd name="T25" fmla="*/ 6 h 11"/>
                <a:gd name="T26" fmla="*/ 6 w 11"/>
                <a:gd name="T27" fmla="*/ 6 h 11"/>
                <a:gd name="T28" fmla="*/ 6 w 11"/>
                <a:gd name="T29" fmla="*/ 6 h 11"/>
                <a:gd name="T30" fmla="*/ 6 w 11"/>
                <a:gd name="T31" fmla="*/ 6 h 11"/>
                <a:gd name="T32" fmla="*/ 6 w 11"/>
                <a:gd name="T33" fmla="*/ 6 h 11"/>
                <a:gd name="T34" fmla="*/ 6 w 11"/>
                <a:gd name="T35" fmla="*/ 6 h 11"/>
                <a:gd name="T36" fmla="*/ 5 w 11"/>
                <a:gd name="T37" fmla="*/ 6 h 11"/>
                <a:gd name="T38" fmla="*/ 6 w 11"/>
                <a:gd name="T39" fmla="*/ 6 h 11"/>
                <a:gd name="T40" fmla="*/ 6 w 11"/>
                <a:gd name="T41" fmla="*/ 6 h 11"/>
                <a:gd name="T42" fmla="*/ 5 w 11"/>
                <a:gd name="T43" fmla="*/ 6 h 11"/>
                <a:gd name="T44" fmla="*/ 8 w 11"/>
                <a:gd name="T45" fmla="*/ 6 h 11"/>
                <a:gd name="T46" fmla="*/ 11 w 11"/>
                <a:gd name="T47" fmla="*/ 6 h 11"/>
                <a:gd name="T48" fmla="*/ 6 w 11"/>
                <a:gd name="T49" fmla="*/ 0 h 11"/>
                <a:gd name="T50" fmla="*/ 0 w 11"/>
                <a:gd name="T51" fmla="*/ 6 h 11"/>
                <a:gd name="T52" fmla="*/ 6 w 11"/>
                <a:gd name="T53" fmla="*/ 11 h 11"/>
                <a:gd name="T54" fmla="*/ 11 w 11"/>
                <a:gd name="T55" fmla="*/ 6 h 11"/>
                <a:gd name="T56" fmla="*/ 8 w 11"/>
                <a:gd name="T57" fmla="*/ 6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1" h="11">
                  <a:moveTo>
                    <a:pt x="8" y="6"/>
                  </a:moveTo>
                  <a:cubicBezTo>
                    <a:pt x="5" y="6"/>
                    <a:pt x="5" y="6"/>
                    <a:pt x="5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5" y="5"/>
                    <a:pt x="5" y="5"/>
                    <a:pt x="5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6"/>
                    <a:pt x="5" y="6"/>
                    <a:pt x="6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3"/>
                    <a:pt x="9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8"/>
                    <a:pt x="3" y="11"/>
                    <a:pt x="6" y="11"/>
                  </a:cubicBezTo>
                  <a:cubicBezTo>
                    <a:pt x="9" y="11"/>
                    <a:pt x="11" y="8"/>
                    <a:pt x="11" y="6"/>
                  </a:cubicBezTo>
                  <a:lnTo>
                    <a:pt x="8" y="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endParaRPr lang="en-US" sz="30499">
                <a:solidFill>
                  <a:srgbClr val="9ACD4C"/>
                </a:solidFill>
                <a:latin typeface="Helvetica" pitchFamily="-1" charset="0"/>
                <a:ea typeface="ＭＳ Ｐゴシック" pitchFamily="-1" charset="-128"/>
              </a:endParaRPr>
            </a:p>
          </p:txBody>
        </p:sp>
        <p:sp>
          <p:nvSpPr>
            <p:cNvPr id="40" name="Oval 235">
              <a:extLst>
                <a:ext uri="{FF2B5EF4-FFF2-40B4-BE49-F238E27FC236}">
                  <a16:creationId xmlns:a16="http://schemas.microsoft.com/office/drawing/2014/main" id="{328CD4AD-7396-48EC-B44E-2739AB5B94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78" y="1182"/>
              <a:ext cx="10" cy="10"/>
            </a:xfrm>
            <a:prstGeom prst="ellipse">
              <a:avLst/>
            </a:prstGeom>
            <a:solidFill>
              <a:srgbClr val="DDD5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endParaRPr lang="en-US" sz="30499">
                <a:solidFill>
                  <a:srgbClr val="9ACD4C"/>
                </a:solidFill>
                <a:latin typeface="Helvetica" pitchFamily="-1" charset="0"/>
                <a:ea typeface="ＭＳ Ｐゴシック" pitchFamily="-1" charset="-128"/>
              </a:endParaRPr>
            </a:p>
          </p:txBody>
        </p:sp>
        <p:sp>
          <p:nvSpPr>
            <p:cNvPr id="41" name="Freeform 236">
              <a:extLst>
                <a:ext uri="{FF2B5EF4-FFF2-40B4-BE49-F238E27FC236}">
                  <a16:creationId xmlns:a16="http://schemas.microsoft.com/office/drawing/2014/main" id="{E0E0C4B0-CF93-4A4A-B10A-B9714BA777A9}"/>
                </a:ext>
              </a:extLst>
            </p:cNvPr>
            <p:cNvSpPr>
              <a:spLocks/>
            </p:cNvSpPr>
            <p:nvPr/>
          </p:nvSpPr>
          <p:spPr bwMode="auto">
            <a:xfrm>
              <a:off x="4072" y="1176"/>
              <a:ext cx="22" cy="22"/>
            </a:xfrm>
            <a:custGeom>
              <a:avLst/>
              <a:gdLst>
                <a:gd name="T0" fmla="*/ 8 w 11"/>
                <a:gd name="T1" fmla="*/ 6 h 11"/>
                <a:gd name="T2" fmla="*/ 5 w 11"/>
                <a:gd name="T3" fmla="*/ 6 h 11"/>
                <a:gd name="T4" fmla="*/ 6 w 11"/>
                <a:gd name="T5" fmla="*/ 6 h 11"/>
                <a:gd name="T6" fmla="*/ 6 w 11"/>
                <a:gd name="T7" fmla="*/ 5 h 11"/>
                <a:gd name="T8" fmla="*/ 5 w 11"/>
                <a:gd name="T9" fmla="*/ 6 h 11"/>
                <a:gd name="T10" fmla="*/ 6 w 11"/>
                <a:gd name="T11" fmla="*/ 6 h 11"/>
                <a:gd name="T12" fmla="*/ 6 w 11"/>
                <a:gd name="T13" fmla="*/ 5 h 11"/>
                <a:gd name="T14" fmla="*/ 6 w 11"/>
                <a:gd name="T15" fmla="*/ 6 h 11"/>
                <a:gd name="T16" fmla="*/ 6 w 11"/>
                <a:gd name="T17" fmla="*/ 6 h 11"/>
                <a:gd name="T18" fmla="*/ 6 w 11"/>
                <a:gd name="T19" fmla="*/ 5 h 11"/>
                <a:gd name="T20" fmla="*/ 6 w 11"/>
                <a:gd name="T21" fmla="*/ 6 h 11"/>
                <a:gd name="T22" fmla="*/ 6 w 11"/>
                <a:gd name="T23" fmla="*/ 6 h 11"/>
                <a:gd name="T24" fmla="*/ 6 w 11"/>
                <a:gd name="T25" fmla="*/ 6 h 11"/>
                <a:gd name="T26" fmla="*/ 6 w 11"/>
                <a:gd name="T27" fmla="*/ 6 h 11"/>
                <a:gd name="T28" fmla="*/ 6 w 11"/>
                <a:gd name="T29" fmla="*/ 6 h 11"/>
                <a:gd name="T30" fmla="*/ 6 w 11"/>
                <a:gd name="T31" fmla="*/ 6 h 11"/>
                <a:gd name="T32" fmla="*/ 6 w 11"/>
                <a:gd name="T33" fmla="*/ 6 h 11"/>
                <a:gd name="T34" fmla="*/ 6 w 11"/>
                <a:gd name="T35" fmla="*/ 6 h 11"/>
                <a:gd name="T36" fmla="*/ 5 w 11"/>
                <a:gd name="T37" fmla="*/ 6 h 11"/>
                <a:gd name="T38" fmla="*/ 6 w 11"/>
                <a:gd name="T39" fmla="*/ 6 h 11"/>
                <a:gd name="T40" fmla="*/ 6 w 11"/>
                <a:gd name="T41" fmla="*/ 6 h 11"/>
                <a:gd name="T42" fmla="*/ 5 w 11"/>
                <a:gd name="T43" fmla="*/ 6 h 11"/>
                <a:gd name="T44" fmla="*/ 8 w 11"/>
                <a:gd name="T45" fmla="*/ 6 h 11"/>
                <a:gd name="T46" fmla="*/ 11 w 11"/>
                <a:gd name="T47" fmla="*/ 6 h 11"/>
                <a:gd name="T48" fmla="*/ 6 w 11"/>
                <a:gd name="T49" fmla="*/ 0 h 11"/>
                <a:gd name="T50" fmla="*/ 0 w 11"/>
                <a:gd name="T51" fmla="*/ 6 h 11"/>
                <a:gd name="T52" fmla="*/ 6 w 11"/>
                <a:gd name="T53" fmla="*/ 11 h 11"/>
                <a:gd name="T54" fmla="*/ 11 w 11"/>
                <a:gd name="T55" fmla="*/ 6 h 11"/>
                <a:gd name="T56" fmla="*/ 8 w 11"/>
                <a:gd name="T57" fmla="*/ 6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1" h="11">
                  <a:moveTo>
                    <a:pt x="8" y="6"/>
                  </a:moveTo>
                  <a:cubicBezTo>
                    <a:pt x="5" y="6"/>
                    <a:pt x="5" y="6"/>
                    <a:pt x="5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5" y="5"/>
                    <a:pt x="5" y="5"/>
                    <a:pt x="5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6"/>
                    <a:pt x="5" y="6"/>
                    <a:pt x="6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3"/>
                    <a:pt x="9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8"/>
                    <a:pt x="3" y="11"/>
                    <a:pt x="6" y="11"/>
                  </a:cubicBezTo>
                  <a:cubicBezTo>
                    <a:pt x="9" y="11"/>
                    <a:pt x="11" y="8"/>
                    <a:pt x="11" y="6"/>
                  </a:cubicBezTo>
                  <a:lnTo>
                    <a:pt x="8" y="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endParaRPr lang="en-US" sz="30499">
                <a:solidFill>
                  <a:srgbClr val="9ACD4C"/>
                </a:solidFill>
                <a:latin typeface="Helvetica" pitchFamily="-1" charset="0"/>
                <a:ea typeface="ＭＳ Ｐゴシック" pitchFamily="-1" charset="-128"/>
              </a:endParaRPr>
            </a:p>
          </p:txBody>
        </p:sp>
        <p:sp>
          <p:nvSpPr>
            <p:cNvPr id="42" name="Oval 237">
              <a:extLst>
                <a:ext uri="{FF2B5EF4-FFF2-40B4-BE49-F238E27FC236}">
                  <a16:creationId xmlns:a16="http://schemas.microsoft.com/office/drawing/2014/main" id="{206D2C4C-C0D8-433F-886C-4FE13E036F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78" y="2016"/>
              <a:ext cx="10" cy="8"/>
            </a:xfrm>
            <a:prstGeom prst="ellipse">
              <a:avLst/>
            </a:prstGeom>
            <a:solidFill>
              <a:srgbClr val="DDD5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endParaRPr lang="en-US" sz="30499">
                <a:solidFill>
                  <a:srgbClr val="9ACD4C"/>
                </a:solidFill>
                <a:latin typeface="Helvetica" pitchFamily="-1" charset="0"/>
                <a:ea typeface="ＭＳ Ｐゴシック" pitchFamily="-1" charset="-128"/>
              </a:endParaRPr>
            </a:p>
          </p:txBody>
        </p:sp>
        <p:sp>
          <p:nvSpPr>
            <p:cNvPr id="43" name="Freeform 238">
              <a:extLst>
                <a:ext uri="{FF2B5EF4-FFF2-40B4-BE49-F238E27FC236}">
                  <a16:creationId xmlns:a16="http://schemas.microsoft.com/office/drawing/2014/main" id="{AAB2EAA2-D65F-46EC-A506-7FACBCD19C58}"/>
                </a:ext>
              </a:extLst>
            </p:cNvPr>
            <p:cNvSpPr>
              <a:spLocks/>
            </p:cNvSpPr>
            <p:nvPr/>
          </p:nvSpPr>
          <p:spPr bwMode="auto">
            <a:xfrm>
              <a:off x="4072" y="2010"/>
              <a:ext cx="22" cy="20"/>
            </a:xfrm>
            <a:custGeom>
              <a:avLst/>
              <a:gdLst>
                <a:gd name="T0" fmla="*/ 8 w 11"/>
                <a:gd name="T1" fmla="*/ 5 h 10"/>
                <a:gd name="T2" fmla="*/ 5 w 11"/>
                <a:gd name="T3" fmla="*/ 5 h 10"/>
                <a:gd name="T4" fmla="*/ 5 w 11"/>
                <a:gd name="T5" fmla="*/ 5 h 10"/>
                <a:gd name="T6" fmla="*/ 5 w 11"/>
                <a:gd name="T7" fmla="*/ 4 h 10"/>
                <a:gd name="T8" fmla="*/ 5 w 11"/>
                <a:gd name="T9" fmla="*/ 5 h 10"/>
                <a:gd name="T10" fmla="*/ 5 w 11"/>
                <a:gd name="T11" fmla="*/ 5 h 10"/>
                <a:gd name="T12" fmla="*/ 5 w 11"/>
                <a:gd name="T13" fmla="*/ 4 h 10"/>
                <a:gd name="T14" fmla="*/ 5 w 11"/>
                <a:gd name="T15" fmla="*/ 5 h 10"/>
                <a:gd name="T16" fmla="*/ 6 w 11"/>
                <a:gd name="T17" fmla="*/ 5 h 10"/>
                <a:gd name="T18" fmla="*/ 5 w 11"/>
                <a:gd name="T19" fmla="*/ 4 h 10"/>
                <a:gd name="T20" fmla="*/ 5 w 11"/>
                <a:gd name="T21" fmla="*/ 5 h 10"/>
                <a:gd name="T22" fmla="*/ 6 w 11"/>
                <a:gd name="T23" fmla="*/ 5 h 10"/>
                <a:gd name="T24" fmla="*/ 5 w 11"/>
                <a:gd name="T25" fmla="*/ 5 h 10"/>
                <a:gd name="T26" fmla="*/ 5 w 11"/>
                <a:gd name="T27" fmla="*/ 5 h 10"/>
                <a:gd name="T28" fmla="*/ 6 w 11"/>
                <a:gd name="T29" fmla="*/ 5 h 10"/>
                <a:gd name="T30" fmla="*/ 5 w 11"/>
                <a:gd name="T31" fmla="*/ 5 h 10"/>
                <a:gd name="T32" fmla="*/ 5 w 11"/>
                <a:gd name="T33" fmla="*/ 5 h 10"/>
                <a:gd name="T34" fmla="*/ 5 w 11"/>
                <a:gd name="T35" fmla="*/ 5 h 10"/>
                <a:gd name="T36" fmla="*/ 5 w 11"/>
                <a:gd name="T37" fmla="*/ 5 h 10"/>
                <a:gd name="T38" fmla="*/ 5 w 11"/>
                <a:gd name="T39" fmla="*/ 5 h 10"/>
                <a:gd name="T40" fmla="*/ 5 w 11"/>
                <a:gd name="T41" fmla="*/ 5 h 10"/>
                <a:gd name="T42" fmla="*/ 5 w 11"/>
                <a:gd name="T43" fmla="*/ 5 h 10"/>
                <a:gd name="T44" fmla="*/ 8 w 11"/>
                <a:gd name="T45" fmla="*/ 5 h 10"/>
                <a:gd name="T46" fmla="*/ 11 w 11"/>
                <a:gd name="T47" fmla="*/ 5 h 10"/>
                <a:gd name="T48" fmla="*/ 5 w 11"/>
                <a:gd name="T49" fmla="*/ 0 h 10"/>
                <a:gd name="T50" fmla="*/ 0 w 11"/>
                <a:gd name="T51" fmla="*/ 5 h 10"/>
                <a:gd name="T52" fmla="*/ 5 w 11"/>
                <a:gd name="T53" fmla="*/ 10 h 10"/>
                <a:gd name="T54" fmla="*/ 11 w 11"/>
                <a:gd name="T55" fmla="*/ 5 h 10"/>
                <a:gd name="T56" fmla="*/ 8 w 11"/>
                <a:gd name="T57" fmla="*/ 5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1" h="10">
                  <a:moveTo>
                    <a:pt x="8" y="5"/>
                  </a:moveTo>
                  <a:cubicBezTo>
                    <a:pt x="5" y="5"/>
                    <a:pt x="5" y="5"/>
                    <a:pt x="5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4"/>
                    <a:pt x="6" y="4"/>
                    <a:pt x="5" y="4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1" y="2"/>
                    <a:pt x="8" y="0"/>
                    <a:pt x="5" y="0"/>
                  </a:cubicBezTo>
                  <a:cubicBezTo>
                    <a:pt x="3" y="0"/>
                    <a:pt x="0" y="2"/>
                    <a:pt x="0" y="5"/>
                  </a:cubicBezTo>
                  <a:cubicBezTo>
                    <a:pt x="0" y="8"/>
                    <a:pt x="3" y="10"/>
                    <a:pt x="5" y="10"/>
                  </a:cubicBezTo>
                  <a:cubicBezTo>
                    <a:pt x="8" y="10"/>
                    <a:pt x="11" y="8"/>
                    <a:pt x="11" y="5"/>
                  </a:cubicBezTo>
                  <a:lnTo>
                    <a:pt x="8" y="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endParaRPr lang="en-US" sz="30499">
                <a:solidFill>
                  <a:srgbClr val="9ACD4C"/>
                </a:solidFill>
                <a:latin typeface="Helvetica" pitchFamily="-1" charset="0"/>
                <a:ea typeface="ＭＳ Ｐゴシック" pitchFamily="-1" charset="-128"/>
              </a:endParaRPr>
            </a:p>
          </p:txBody>
        </p:sp>
        <p:sp>
          <p:nvSpPr>
            <p:cNvPr id="44" name="Oval 239">
              <a:extLst>
                <a:ext uri="{FF2B5EF4-FFF2-40B4-BE49-F238E27FC236}">
                  <a16:creationId xmlns:a16="http://schemas.microsoft.com/office/drawing/2014/main" id="{4A66DEC8-ACE8-4265-B91F-45B983507A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80" y="2048"/>
              <a:ext cx="8" cy="10"/>
            </a:xfrm>
            <a:prstGeom prst="ellipse">
              <a:avLst/>
            </a:prstGeom>
            <a:solidFill>
              <a:srgbClr val="DDD5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endParaRPr lang="en-US" sz="30499">
                <a:solidFill>
                  <a:srgbClr val="9ACD4C"/>
                </a:solidFill>
                <a:latin typeface="Helvetica" pitchFamily="-1" charset="0"/>
                <a:ea typeface="ＭＳ Ｐゴシック" pitchFamily="-1" charset="-128"/>
              </a:endParaRPr>
            </a:p>
          </p:txBody>
        </p:sp>
        <p:sp>
          <p:nvSpPr>
            <p:cNvPr id="45" name="Freeform 240">
              <a:extLst>
                <a:ext uri="{FF2B5EF4-FFF2-40B4-BE49-F238E27FC236}">
                  <a16:creationId xmlns:a16="http://schemas.microsoft.com/office/drawing/2014/main" id="{A1ABAFC5-F98F-4550-A52B-6A12F3495ABF}"/>
                </a:ext>
              </a:extLst>
            </p:cNvPr>
            <p:cNvSpPr>
              <a:spLocks/>
            </p:cNvSpPr>
            <p:nvPr/>
          </p:nvSpPr>
          <p:spPr bwMode="auto">
            <a:xfrm>
              <a:off x="4074" y="2042"/>
              <a:ext cx="20" cy="22"/>
            </a:xfrm>
            <a:custGeom>
              <a:avLst/>
              <a:gdLst>
                <a:gd name="T0" fmla="*/ 7 w 10"/>
                <a:gd name="T1" fmla="*/ 6 h 11"/>
                <a:gd name="T2" fmla="*/ 4 w 10"/>
                <a:gd name="T3" fmla="*/ 6 h 11"/>
                <a:gd name="T4" fmla="*/ 5 w 10"/>
                <a:gd name="T5" fmla="*/ 6 h 11"/>
                <a:gd name="T6" fmla="*/ 5 w 10"/>
                <a:gd name="T7" fmla="*/ 5 h 11"/>
                <a:gd name="T8" fmla="*/ 4 w 10"/>
                <a:gd name="T9" fmla="*/ 6 h 11"/>
                <a:gd name="T10" fmla="*/ 5 w 10"/>
                <a:gd name="T11" fmla="*/ 6 h 11"/>
                <a:gd name="T12" fmla="*/ 5 w 10"/>
                <a:gd name="T13" fmla="*/ 5 h 11"/>
                <a:gd name="T14" fmla="*/ 5 w 10"/>
                <a:gd name="T15" fmla="*/ 6 h 11"/>
                <a:gd name="T16" fmla="*/ 6 w 10"/>
                <a:gd name="T17" fmla="*/ 6 h 11"/>
                <a:gd name="T18" fmla="*/ 5 w 10"/>
                <a:gd name="T19" fmla="*/ 5 h 11"/>
                <a:gd name="T20" fmla="*/ 5 w 10"/>
                <a:gd name="T21" fmla="*/ 6 h 11"/>
                <a:gd name="T22" fmla="*/ 6 w 10"/>
                <a:gd name="T23" fmla="*/ 6 h 11"/>
                <a:gd name="T24" fmla="*/ 5 w 10"/>
                <a:gd name="T25" fmla="*/ 6 h 11"/>
                <a:gd name="T26" fmla="*/ 5 w 10"/>
                <a:gd name="T27" fmla="*/ 6 h 11"/>
                <a:gd name="T28" fmla="*/ 6 w 10"/>
                <a:gd name="T29" fmla="*/ 6 h 11"/>
                <a:gd name="T30" fmla="*/ 5 w 10"/>
                <a:gd name="T31" fmla="*/ 6 h 11"/>
                <a:gd name="T32" fmla="*/ 5 w 10"/>
                <a:gd name="T33" fmla="*/ 6 h 11"/>
                <a:gd name="T34" fmla="*/ 5 w 10"/>
                <a:gd name="T35" fmla="*/ 6 h 11"/>
                <a:gd name="T36" fmla="*/ 4 w 10"/>
                <a:gd name="T37" fmla="*/ 6 h 11"/>
                <a:gd name="T38" fmla="*/ 5 w 10"/>
                <a:gd name="T39" fmla="*/ 6 h 11"/>
                <a:gd name="T40" fmla="*/ 5 w 10"/>
                <a:gd name="T41" fmla="*/ 6 h 11"/>
                <a:gd name="T42" fmla="*/ 4 w 10"/>
                <a:gd name="T43" fmla="*/ 6 h 11"/>
                <a:gd name="T44" fmla="*/ 7 w 10"/>
                <a:gd name="T45" fmla="*/ 6 h 11"/>
                <a:gd name="T46" fmla="*/ 10 w 10"/>
                <a:gd name="T47" fmla="*/ 6 h 11"/>
                <a:gd name="T48" fmla="*/ 5 w 10"/>
                <a:gd name="T49" fmla="*/ 0 h 11"/>
                <a:gd name="T50" fmla="*/ 0 w 10"/>
                <a:gd name="T51" fmla="*/ 6 h 11"/>
                <a:gd name="T52" fmla="*/ 5 w 10"/>
                <a:gd name="T53" fmla="*/ 11 h 11"/>
                <a:gd name="T54" fmla="*/ 10 w 10"/>
                <a:gd name="T55" fmla="*/ 6 h 11"/>
                <a:gd name="T56" fmla="*/ 7 w 10"/>
                <a:gd name="T57" fmla="*/ 6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0" h="11">
                  <a:moveTo>
                    <a:pt x="7" y="6"/>
                  </a:moveTo>
                  <a:cubicBezTo>
                    <a:pt x="4" y="6"/>
                    <a:pt x="4" y="6"/>
                    <a:pt x="4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4" y="5"/>
                    <a:pt x="4" y="5"/>
                    <a:pt x="4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5"/>
                    <a:pt x="5" y="5"/>
                    <a:pt x="5" y="5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6"/>
                    <a:pt x="6" y="6"/>
                    <a:pt x="6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5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3"/>
                    <a:pt x="8" y="0"/>
                    <a:pt x="5" y="0"/>
                  </a:cubicBezTo>
                  <a:cubicBezTo>
                    <a:pt x="2" y="0"/>
                    <a:pt x="0" y="3"/>
                    <a:pt x="0" y="6"/>
                  </a:cubicBezTo>
                  <a:cubicBezTo>
                    <a:pt x="0" y="8"/>
                    <a:pt x="2" y="11"/>
                    <a:pt x="5" y="11"/>
                  </a:cubicBezTo>
                  <a:cubicBezTo>
                    <a:pt x="8" y="11"/>
                    <a:pt x="10" y="8"/>
                    <a:pt x="10" y="6"/>
                  </a:cubicBezTo>
                  <a:lnTo>
                    <a:pt x="7" y="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endParaRPr lang="en-US" sz="30499">
                <a:solidFill>
                  <a:srgbClr val="9ACD4C"/>
                </a:solidFill>
                <a:latin typeface="Helvetica" pitchFamily="-1" charset="0"/>
                <a:ea typeface="ＭＳ Ｐゴシック" pitchFamily="-1" charset="-128"/>
              </a:endParaRPr>
            </a:p>
          </p:txBody>
        </p:sp>
        <p:sp>
          <p:nvSpPr>
            <p:cNvPr id="46" name="Rectangle 241">
              <a:extLst>
                <a:ext uri="{FF2B5EF4-FFF2-40B4-BE49-F238E27FC236}">
                  <a16:creationId xmlns:a16="http://schemas.microsoft.com/office/drawing/2014/main" id="{7E0F6336-9CA3-41B6-83BC-8448FCD48B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01" y="618"/>
              <a:ext cx="216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333">
                  <a:solidFill>
                    <a:srgbClr val="000000"/>
                  </a:solidFill>
                  <a:latin typeface="VAGRundschriftD" panose="00000500000000000000" charset="0"/>
                  <a:ea typeface="ＭＳ Ｐゴシック" pitchFamily="-1" charset="-128"/>
                </a:rPr>
                <a:t>Memo</a:t>
              </a:r>
              <a:endParaRPr lang="en-US" altLang="en-US" sz="2400">
                <a:solidFill>
                  <a:prstClr val="white"/>
                </a:solidFill>
                <a:ea typeface="ＭＳ Ｐゴシック" pitchFamily="-1" charset="-128"/>
              </a:endParaRPr>
            </a:p>
          </p:txBody>
        </p:sp>
        <p:sp>
          <p:nvSpPr>
            <p:cNvPr id="47" name="Rectangle 242">
              <a:extLst>
                <a:ext uri="{FF2B5EF4-FFF2-40B4-BE49-F238E27FC236}">
                  <a16:creationId xmlns:a16="http://schemas.microsoft.com/office/drawing/2014/main" id="{DAAC270E-FF90-4885-8FBE-07D5502A96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17" y="618"/>
              <a:ext cx="28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333">
                  <a:solidFill>
                    <a:srgbClr val="000000"/>
                  </a:solidFill>
                  <a:latin typeface="VAGRundschriftD" panose="00000500000000000000" charset="0"/>
                  <a:ea typeface="ＭＳ Ｐゴシック" pitchFamily="-1" charset="-128"/>
                </a:rPr>
                <a:t>r</a:t>
              </a:r>
              <a:endParaRPr lang="en-US" altLang="en-US" sz="2400">
                <a:solidFill>
                  <a:prstClr val="white"/>
                </a:solidFill>
                <a:ea typeface="ＭＳ Ｐゴシック" pitchFamily="-1" charset="-128"/>
              </a:endParaRPr>
            </a:p>
          </p:txBody>
        </p:sp>
        <p:sp>
          <p:nvSpPr>
            <p:cNvPr id="48" name="Rectangle 243">
              <a:extLst>
                <a:ext uri="{FF2B5EF4-FFF2-40B4-BE49-F238E27FC236}">
                  <a16:creationId xmlns:a16="http://schemas.microsoft.com/office/drawing/2014/main" id="{699788CE-811B-4F2E-A25A-744244699D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7" y="618"/>
              <a:ext cx="36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333">
                  <a:solidFill>
                    <a:srgbClr val="000000"/>
                  </a:solidFill>
                  <a:latin typeface="VAGRundschriftD" panose="00000500000000000000" charset="0"/>
                  <a:ea typeface="ＭＳ Ｐゴシック" pitchFamily="-1" charset="-128"/>
                </a:rPr>
                <a:t>y</a:t>
              </a:r>
              <a:endParaRPr lang="en-US" altLang="en-US" sz="2400">
                <a:solidFill>
                  <a:prstClr val="white"/>
                </a:solidFill>
                <a:ea typeface="ＭＳ Ｐゴシック" pitchFamily="-1" charset="-128"/>
              </a:endParaRPr>
            </a:p>
          </p:txBody>
        </p:sp>
        <p:sp>
          <p:nvSpPr>
            <p:cNvPr id="49" name="Freeform 244">
              <a:extLst>
                <a:ext uri="{FF2B5EF4-FFF2-40B4-BE49-F238E27FC236}">
                  <a16:creationId xmlns:a16="http://schemas.microsoft.com/office/drawing/2014/main" id="{8ADD10D0-CDBE-4750-A06C-365AFC7833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4" y="979"/>
              <a:ext cx="505" cy="0"/>
            </a:xfrm>
            <a:custGeom>
              <a:avLst/>
              <a:gdLst>
                <a:gd name="T0" fmla="*/ 0 w 505"/>
                <a:gd name="T1" fmla="*/ 505 w 505"/>
                <a:gd name="T2" fmla="*/ 0 w 50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505">
                  <a:moveTo>
                    <a:pt x="0" y="0"/>
                  </a:moveTo>
                  <a:lnTo>
                    <a:pt x="50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D5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endParaRPr lang="en-US" sz="30499">
                <a:solidFill>
                  <a:srgbClr val="9ACD4C"/>
                </a:solidFill>
                <a:latin typeface="Helvetica" pitchFamily="-1" charset="0"/>
                <a:ea typeface="ＭＳ Ｐゴシック" pitchFamily="-1" charset="-128"/>
              </a:endParaRPr>
            </a:p>
          </p:txBody>
        </p:sp>
        <p:sp>
          <p:nvSpPr>
            <p:cNvPr id="50" name="Line 245">
              <a:extLst>
                <a:ext uri="{FF2B5EF4-FFF2-40B4-BE49-F238E27FC236}">
                  <a16:creationId xmlns:a16="http://schemas.microsoft.com/office/drawing/2014/main" id="{5E9245CC-D0C7-49E3-9788-4594D13EE55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24" y="979"/>
              <a:ext cx="505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endParaRPr lang="en-US" sz="30499">
                <a:solidFill>
                  <a:srgbClr val="9ACD4C"/>
                </a:solidFill>
                <a:latin typeface="Helvetica" pitchFamily="-1" charset="0"/>
                <a:ea typeface="ＭＳ Ｐゴシック" pitchFamily="-1" charset="-128"/>
              </a:endParaRPr>
            </a:p>
          </p:txBody>
        </p:sp>
        <p:sp>
          <p:nvSpPr>
            <p:cNvPr id="51" name="Rectangle 246">
              <a:extLst>
                <a:ext uri="{FF2B5EF4-FFF2-40B4-BE49-F238E27FC236}">
                  <a16:creationId xmlns:a16="http://schemas.microsoft.com/office/drawing/2014/main" id="{621CE7EB-05E2-401F-88B4-9E4BF57F7F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24" y="975"/>
              <a:ext cx="457" cy="8"/>
            </a:xfrm>
            <a:prstGeom prst="rect">
              <a:avLst/>
            </a:prstGeom>
            <a:solidFill>
              <a:srgbClr val="DDD5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endParaRPr lang="en-US" sz="30499">
                <a:solidFill>
                  <a:srgbClr val="9ACD4C"/>
                </a:solidFill>
                <a:latin typeface="Helvetica" pitchFamily="-1" charset="0"/>
                <a:ea typeface="ＭＳ Ｐゴシック" pitchFamily="-1" charset="-128"/>
              </a:endParaRPr>
            </a:p>
          </p:txBody>
        </p:sp>
        <p:sp>
          <p:nvSpPr>
            <p:cNvPr id="52" name="Freeform 247">
              <a:extLst>
                <a:ext uri="{FF2B5EF4-FFF2-40B4-BE49-F238E27FC236}">
                  <a16:creationId xmlns:a16="http://schemas.microsoft.com/office/drawing/2014/main" id="{F5DD7B54-B164-4356-97DB-15DFD2AADDF2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4" y="975"/>
              <a:ext cx="457" cy="8"/>
            </a:xfrm>
            <a:custGeom>
              <a:avLst/>
              <a:gdLst>
                <a:gd name="T0" fmla="*/ 0 w 457"/>
                <a:gd name="T1" fmla="*/ 8 h 8"/>
                <a:gd name="T2" fmla="*/ 457 w 457"/>
                <a:gd name="T3" fmla="*/ 8 h 8"/>
                <a:gd name="T4" fmla="*/ 457 w 457"/>
                <a:gd name="T5" fmla="*/ 0 h 8"/>
                <a:gd name="T6" fmla="*/ 0 w 457"/>
                <a:gd name="T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7" h="8">
                  <a:moveTo>
                    <a:pt x="0" y="8"/>
                  </a:moveTo>
                  <a:lnTo>
                    <a:pt x="457" y="8"/>
                  </a:lnTo>
                  <a:lnTo>
                    <a:pt x="457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endParaRPr lang="en-US" sz="30499">
                <a:solidFill>
                  <a:srgbClr val="9ACD4C"/>
                </a:solidFill>
                <a:latin typeface="Helvetica" pitchFamily="-1" charset="0"/>
                <a:ea typeface="ＭＳ Ｐゴシック" pitchFamily="-1" charset="-128"/>
              </a:endParaRPr>
            </a:p>
          </p:txBody>
        </p:sp>
        <p:sp>
          <p:nvSpPr>
            <p:cNvPr id="53" name="Freeform 248">
              <a:extLst>
                <a:ext uri="{FF2B5EF4-FFF2-40B4-BE49-F238E27FC236}">
                  <a16:creationId xmlns:a16="http://schemas.microsoft.com/office/drawing/2014/main" id="{373B0A6C-2426-4B59-8BB4-A6D14364C6B3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9" y="949"/>
              <a:ext cx="70" cy="60"/>
            </a:xfrm>
            <a:custGeom>
              <a:avLst/>
              <a:gdLst>
                <a:gd name="T0" fmla="*/ 0 w 70"/>
                <a:gd name="T1" fmla="*/ 60 h 60"/>
                <a:gd name="T2" fmla="*/ 12 w 70"/>
                <a:gd name="T3" fmla="*/ 30 h 60"/>
                <a:gd name="T4" fmla="*/ 0 w 70"/>
                <a:gd name="T5" fmla="*/ 0 h 60"/>
                <a:gd name="T6" fmla="*/ 70 w 70"/>
                <a:gd name="T7" fmla="*/ 30 h 60"/>
                <a:gd name="T8" fmla="*/ 0 w 70"/>
                <a:gd name="T9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60">
                  <a:moveTo>
                    <a:pt x="0" y="60"/>
                  </a:moveTo>
                  <a:lnTo>
                    <a:pt x="12" y="30"/>
                  </a:lnTo>
                  <a:lnTo>
                    <a:pt x="0" y="0"/>
                  </a:lnTo>
                  <a:lnTo>
                    <a:pt x="70" y="30"/>
                  </a:lnTo>
                  <a:lnTo>
                    <a:pt x="0" y="60"/>
                  </a:lnTo>
                  <a:close/>
                </a:path>
              </a:pathLst>
            </a:custGeom>
            <a:solidFill>
              <a:srgbClr val="DDD5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endParaRPr lang="en-US" sz="30499">
                <a:solidFill>
                  <a:srgbClr val="9ACD4C"/>
                </a:solidFill>
                <a:latin typeface="Helvetica" pitchFamily="-1" charset="0"/>
                <a:ea typeface="ＭＳ Ｐゴシック" pitchFamily="-1" charset="-128"/>
              </a:endParaRPr>
            </a:p>
          </p:txBody>
        </p:sp>
        <p:sp>
          <p:nvSpPr>
            <p:cNvPr id="54" name="Freeform 249">
              <a:extLst>
                <a:ext uri="{FF2B5EF4-FFF2-40B4-BE49-F238E27FC236}">
                  <a16:creationId xmlns:a16="http://schemas.microsoft.com/office/drawing/2014/main" id="{F4BAF6F8-0DF4-43E2-A1AD-09DDA980F72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4" y="1412"/>
              <a:ext cx="505" cy="0"/>
            </a:xfrm>
            <a:custGeom>
              <a:avLst/>
              <a:gdLst>
                <a:gd name="T0" fmla="*/ 0 w 505"/>
                <a:gd name="T1" fmla="*/ 505 w 505"/>
                <a:gd name="T2" fmla="*/ 0 w 50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505">
                  <a:moveTo>
                    <a:pt x="0" y="0"/>
                  </a:moveTo>
                  <a:lnTo>
                    <a:pt x="50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D5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endParaRPr lang="en-US" sz="30499">
                <a:solidFill>
                  <a:srgbClr val="9ACD4C"/>
                </a:solidFill>
                <a:latin typeface="Helvetica" pitchFamily="-1" charset="0"/>
                <a:ea typeface="ＭＳ Ｐゴシック" pitchFamily="-1" charset="-128"/>
              </a:endParaRPr>
            </a:p>
          </p:txBody>
        </p:sp>
        <p:sp>
          <p:nvSpPr>
            <p:cNvPr id="55" name="Line 250">
              <a:extLst>
                <a:ext uri="{FF2B5EF4-FFF2-40B4-BE49-F238E27FC236}">
                  <a16:creationId xmlns:a16="http://schemas.microsoft.com/office/drawing/2014/main" id="{624AE7ED-B194-4798-A9B5-8CCF6AE3A4D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24" y="1412"/>
              <a:ext cx="505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endParaRPr lang="en-US" sz="30499">
                <a:solidFill>
                  <a:srgbClr val="9ACD4C"/>
                </a:solidFill>
                <a:latin typeface="Helvetica" pitchFamily="-1" charset="0"/>
                <a:ea typeface="ＭＳ Ｐゴシック" pitchFamily="-1" charset="-128"/>
              </a:endParaRPr>
            </a:p>
          </p:txBody>
        </p:sp>
        <p:sp>
          <p:nvSpPr>
            <p:cNvPr id="56" name="Rectangle 251">
              <a:extLst>
                <a:ext uri="{FF2B5EF4-FFF2-40B4-BE49-F238E27FC236}">
                  <a16:creationId xmlns:a16="http://schemas.microsoft.com/office/drawing/2014/main" id="{3B096D9E-90C0-45D3-AC49-4B3E691944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24" y="1408"/>
              <a:ext cx="457" cy="8"/>
            </a:xfrm>
            <a:prstGeom prst="rect">
              <a:avLst/>
            </a:prstGeom>
            <a:solidFill>
              <a:srgbClr val="DDD5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endParaRPr lang="en-US" sz="30499">
                <a:solidFill>
                  <a:srgbClr val="9ACD4C"/>
                </a:solidFill>
                <a:latin typeface="Helvetica" pitchFamily="-1" charset="0"/>
                <a:ea typeface="ＭＳ Ｐゴシック" pitchFamily="-1" charset="-128"/>
              </a:endParaRPr>
            </a:p>
          </p:txBody>
        </p:sp>
        <p:sp>
          <p:nvSpPr>
            <p:cNvPr id="57" name="Freeform 252">
              <a:extLst>
                <a:ext uri="{FF2B5EF4-FFF2-40B4-BE49-F238E27FC236}">
                  <a16:creationId xmlns:a16="http://schemas.microsoft.com/office/drawing/2014/main" id="{B6B70549-556C-4E4D-AA7B-E7FFD8EC6531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4" y="1408"/>
              <a:ext cx="457" cy="8"/>
            </a:xfrm>
            <a:custGeom>
              <a:avLst/>
              <a:gdLst>
                <a:gd name="T0" fmla="*/ 0 w 457"/>
                <a:gd name="T1" fmla="*/ 8 h 8"/>
                <a:gd name="T2" fmla="*/ 457 w 457"/>
                <a:gd name="T3" fmla="*/ 8 h 8"/>
                <a:gd name="T4" fmla="*/ 457 w 457"/>
                <a:gd name="T5" fmla="*/ 0 h 8"/>
                <a:gd name="T6" fmla="*/ 0 w 457"/>
                <a:gd name="T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7" h="8">
                  <a:moveTo>
                    <a:pt x="0" y="8"/>
                  </a:moveTo>
                  <a:lnTo>
                    <a:pt x="457" y="8"/>
                  </a:lnTo>
                  <a:lnTo>
                    <a:pt x="457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endParaRPr lang="en-US" sz="30499">
                <a:solidFill>
                  <a:srgbClr val="9ACD4C"/>
                </a:solidFill>
                <a:latin typeface="Helvetica" pitchFamily="-1" charset="0"/>
                <a:ea typeface="ＭＳ Ｐゴシック" pitchFamily="-1" charset="-128"/>
              </a:endParaRPr>
            </a:p>
          </p:txBody>
        </p:sp>
        <p:sp>
          <p:nvSpPr>
            <p:cNvPr id="58" name="Freeform 253">
              <a:extLst>
                <a:ext uri="{FF2B5EF4-FFF2-40B4-BE49-F238E27FC236}">
                  <a16:creationId xmlns:a16="http://schemas.microsoft.com/office/drawing/2014/main" id="{0F0C0F9B-D5B6-45C0-BEA2-A82FFD903514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9" y="1382"/>
              <a:ext cx="70" cy="60"/>
            </a:xfrm>
            <a:custGeom>
              <a:avLst/>
              <a:gdLst>
                <a:gd name="T0" fmla="*/ 0 w 70"/>
                <a:gd name="T1" fmla="*/ 60 h 60"/>
                <a:gd name="T2" fmla="*/ 12 w 70"/>
                <a:gd name="T3" fmla="*/ 30 h 60"/>
                <a:gd name="T4" fmla="*/ 0 w 70"/>
                <a:gd name="T5" fmla="*/ 0 h 60"/>
                <a:gd name="T6" fmla="*/ 70 w 70"/>
                <a:gd name="T7" fmla="*/ 30 h 60"/>
                <a:gd name="T8" fmla="*/ 0 w 70"/>
                <a:gd name="T9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60">
                  <a:moveTo>
                    <a:pt x="0" y="60"/>
                  </a:moveTo>
                  <a:lnTo>
                    <a:pt x="12" y="30"/>
                  </a:lnTo>
                  <a:lnTo>
                    <a:pt x="0" y="0"/>
                  </a:lnTo>
                  <a:lnTo>
                    <a:pt x="70" y="30"/>
                  </a:lnTo>
                  <a:lnTo>
                    <a:pt x="0" y="60"/>
                  </a:lnTo>
                  <a:close/>
                </a:path>
              </a:pathLst>
            </a:custGeom>
            <a:solidFill>
              <a:srgbClr val="DDD5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endParaRPr lang="en-US" sz="30499">
                <a:solidFill>
                  <a:srgbClr val="9ACD4C"/>
                </a:solidFill>
                <a:latin typeface="Helvetica" pitchFamily="-1" charset="0"/>
                <a:ea typeface="ＭＳ Ｐゴシック" pitchFamily="-1" charset="-128"/>
              </a:endParaRPr>
            </a:p>
          </p:txBody>
        </p:sp>
        <p:sp>
          <p:nvSpPr>
            <p:cNvPr id="59" name="Freeform 254">
              <a:extLst>
                <a:ext uri="{FF2B5EF4-FFF2-40B4-BE49-F238E27FC236}">
                  <a16:creationId xmlns:a16="http://schemas.microsoft.com/office/drawing/2014/main" id="{F85310A5-56C6-42C8-B403-43C9FDEA18A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4" y="2022"/>
              <a:ext cx="505" cy="0"/>
            </a:xfrm>
            <a:custGeom>
              <a:avLst/>
              <a:gdLst>
                <a:gd name="T0" fmla="*/ 0 w 505"/>
                <a:gd name="T1" fmla="*/ 505 w 505"/>
                <a:gd name="T2" fmla="*/ 0 w 50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505">
                  <a:moveTo>
                    <a:pt x="0" y="0"/>
                  </a:moveTo>
                  <a:lnTo>
                    <a:pt x="50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CB5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endParaRPr lang="en-US" sz="30499">
                <a:solidFill>
                  <a:srgbClr val="9ACD4C"/>
                </a:solidFill>
                <a:latin typeface="Helvetica" pitchFamily="-1" charset="0"/>
                <a:ea typeface="ＭＳ Ｐゴシック" pitchFamily="-1" charset="-128"/>
              </a:endParaRPr>
            </a:p>
          </p:txBody>
        </p:sp>
        <p:sp>
          <p:nvSpPr>
            <p:cNvPr id="60" name="Line 255">
              <a:extLst>
                <a:ext uri="{FF2B5EF4-FFF2-40B4-BE49-F238E27FC236}">
                  <a16:creationId xmlns:a16="http://schemas.microsoft.com/office/drawing/2014/main" id="{017D7DEE-40F5-4BC7-B8E5-32B07E93941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24" y="2022"/>
              <a:ext cx="505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endParaRPr lang="en-US" sz="30499">
                <a:solidFill>
                  <a:srgbClr val="9ACD4C"/>
                </a:solidFill>
                <a:latin typeface="Helvetica" pitchFamily="-1" charset="0"/>
                <a:ea typeface="ＭＳ Ｐゴシック" pitchFamily="-1" charset="-128"/>
              </a:endParaRPr>
            </a:p>
          </p:txBody>
        </p:sp>
        <p:sp>
          <p:nvSpPr>
            <p:cNvPr id="61" name="Rectangle 256">
              <a:extLst>
                <a:ext uri="{FF2B5EF4-FFF2-40B4-BE49-F238E27FC236}">
                  <a16:creationId xmlns:a16="http://schemas.microsoft.com/office/drawing/2014/main" id="{FC7C72CB-ED06-4754-B35B-AA944B247E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24" y="2018"/>
              <a:ext cx="457" cy="8"/>
            </a:xfrm>
            <a:prstGeom prst="rect">
              <a:avLst/>
            </a:prstGeom>
            <a:solidFill>
              <a:srgbClr val="DDD5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endParaRPr lang="en-US" sz="30499">
                <a:solidFill>
                  <a:srgbClr val="9ACD4C"/>
                </a:solidFill>
                <a:latin typeface="Helvetica" pitchFamily="-1" charset="0"/>
                <a:ea typeface="ＭＳ Ｐゴシック" pitchFamily="-1" charset="-128"/>
              </a:endParaRPr>
            </a:p>
          </p:txBody>
        </p:sp>
        <p:sp>
          <p:nvSpPr>
            <p:cNvPr id="62" name="Freeform 257">
              <a:extLst>
                <a:ext uri="{FF2B5EF4-FFF2-40B4-BE49-F238E27FC236}">
                  <a16:creationId xmlns:a16="http://schemas.microsoft.com/office/drawing/2014/main" id="{B2E750F2-CD4C-4DC8-9558-680D6D1785F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4" y="2018"/>
              <a:ext cx="457" cy="8"/>
            </a:xfrm>
            <a:custGeom>
              <a:avLst/>
              <a:gdLst>
                <a:gd name="T0" fmla="*/ 0 w 457"/>
                <a:gd name="T1" fmla="*/ 8 h 8"/>
                <a:gd name="T2" fmla="*/ 457 w 457"/>
                <a:gd name="T3" fmla="*/ 8 h 8"/>
                <a:gd name="T4" fmla="*/ 457 w 457"/>
                <a:gd name="T5" fmla="*/ 0 h 8"/>
                <a:gd name="T6" fmla="*/ 0 w 457"/>
                <a:gd name="T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7" h="8">
                  <a:moveTo>
                    <a:pt x="0" y="8"/>
                  </a:moveTo>
                  <a:lnTo>
                    <a:pt x="457" y="8"/>
                  </a:lnTo>
                  <a:lnTo>
                    <a:pt x="457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endParaRPr lang="en-US" sz="30499">
                <a:solidFill>
                  <a:srgbClr val="9ACD4C"/>
                </a:solidFill>
                <a:latin typeface="Helvetica" pitchFamily="-1" charset="0"/>
                <a:ea typeface="ＭＳ Ｐゴシック" pitchFamily="-1" charset="-128"/>
              </a:endParaRPr>
            </a:p>
          </p:txBody>
        </p:sp>
        <p:sp>
          <p:nvSpPr>
            <p:cNvPr id="63" name="Freeform 258">
              <a:extLst>
                <a:ext uri="{FF2B5EF4-FFF2-40B4-BE49-F238E27FC236}">
                  <a16:creationId xmlns:a16="http://schemas.microsoft.com/office/drawing/2014/main" id="{20510B35-0CBB-4A8B-81BF-EA4E9FBE3C60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9" y="1992"/>
              <a:ext cx="70" cy="60"/>
            </a:xfrm>
            <a:custGeom>
              <a:avLst/>
              <a:gdLst>
                <a:gd name="T0" fmla="*/ 0 w 70"/>
                <a:gd name="T1" fmla="*/ 60 h 60"/>
                <a:gd name="T2" fmla="*/ 12 w 70"/>
                <a:gd name="T3" fmla="*/ 30 h 60"/>
                <a:gd name="T4" fmla="*/ 0 w 70"/>
                <a:gd name="T5" fmla="*/ 0 h 60"/>
                <a:gd name="T6" fmla="*/ 70 w 70"/>
                <a:gd name="T7" fmla="*/ 30 h 60"/>
                <a:gd name="T8" fmla="*/ 0 w 70"/>
                <a:gd name="T9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60">
                  <a:moveTo>
                    <a:pt x="0" y="60"/>
                  </a:moveTo>
                  <a:lnTo>
                    <a:pt x="12" y="30"/>
                  </a:lnTo>
                  <a:lnTo>
                    <a:pt x="0" y="0"/>
                  </a:lnTo>
                  <a:lnTo>
                    <a:pt x="70" y="30"/>
                  </a:lnTo>
                  <a:lnTo>
                    <a:pt x="0" y="60"/>
                  </a:lnTo>
                  <a:close/>
                </a:path>
              </a:pathLst>
            </a:custGeom>
            <a:solidFill>
              <a:srgbClr val="DDD5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endParaRPr lang="en-US" sz="30499">
                <a:solidFill>
                  <a:srgbClr val="9ACD4C"/>
                </a:solidFill>
                <a:latin typeface="Helvetica" pitchFamily="-1" charset="0"/>
                <a:ea typeface="ＭＳ Ｐゴシック" pitchFamily="-1" charset="-128"/>
              </a:endParaRPr>
            </a:p>
          </p:txBody>
        </p:sp>
        <p:sp>
          <p:nvSpPr>
            <p:cNvPr id="64" name="Freeform 259">
              <a:extLst>
                <a:ext uri="{FF2B5EF4-FFF2-40B4-BE49-F238E27FC236}">
                  <a16:creationId xmlns:a16="http://schemas.microsoft.com/office/drawing/2014/main" id="{EEC96F99-3D55-4C35-82A2-0F297D0CEE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4" y="2407"/>
              <a:ext cx="505" cy="0"/>
            </a:xfrm>
            <a:custGeom>
              <a:avLst/>
              <a:gdLst>
                <a:gd name="T0" fmla="*/ 505 w 505"/>
                <a:gd name="T1" fmla="*/ 0 w 505"/>
                <a:gd name="T2" fmla="*/ 505 w 50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505">
                  <a:moveTo>
                    <a:pt x="505" y="0"/>
                  </a:moveTo>
                  <a:lnTo>
                    <a:pt x="0" y="0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rgbClr val="DDD5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endParaRPr lang="en-US" sz="30499">
                <a:solidFill>
                  <a:srgbClr val="9ACD4C"/>
                </a:solidFill>
                <a:latin typeface="Helvetica" pitchFamily="-1" charset="0"/>
                <a:ea typeface="ＭＳ Ｐゴシック" pitchFamily="-1" charset="-128"/>
              </a:endParaRPr>
            </a:p>
          </p:txBody>
        </p:sp>
        <p:sp>
          <p:nvSpPr>
            <p:cNvPr id="65" name="Line 260">
              <a:extLst>
                <a:ext uri="{FF2B5EF4-FFF2-40B4-BE49-F238E27FC236}">
                  <a16:creationId xmlns:a16="http://schemas.microsoft.com/office/drawing/2014/main" id="{EEEA4367-1309-4414-B3F1-ECC1B8FC82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924" y="2407"/>
              <a:ext cx="505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endParaRPr lang="en-US" sz="30499">
                <a:solidFill>
                  <a:srgbClr val="9ACD4C"/>
                </a:solidFill>
                <a:latin typeface="Helvetica" pitchFamily="-1" charset="0"/>
                <a:ea typeface="ＭＳ Ｐゴシック" pitchFamily="-1" charset="-128"/>
              </a:endParaRPr>
            </a:p>
          </p:txBody>
        </p:sp>
        <p:sp>
          <p:nvSpPr>
            <p:cNvPr id="66" name="Rectangle 261">
              <a:extLst>
                <a:ext uri="{FF2B5EF4-FFF2-40B4-BE49-F238E27FC236}">
                  <a16:creationId xmlns:a16="http://schemas.microsoft.com/office/drawing/2014/main" id="{B1DAB10C-53FF-4B92-82E7-F772A95341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2" y="2403"/>
              <a:ext cx="457" cy="8"/>
            </a:xfrm>
            <a:prstGeom prst="rect">
              <a:avLst/>
            </a:prstGeom>
            <a:solidFill>
              <a:srgbClr val="DDD5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endParaRPr lang="en-US" sz="30499">
                <a:solidFill>
                  <a:srgbClr val="9ACD4C"/>
                </a:solidFill>
                <a:latin typeface="Helvetica" pitchFamily="-1" charset="0"/>
                <a:ea typeface="ＭＳ Ｐゴシック" pitchFamily="-1" charset="-128"/>
              </a:endParaRPr>
            </a:p>
          </p:txBody>
        </p:sp>
        <p:sp>
          <p:nvSpPr>
            <p:cNvPr id="67" name="Freeform 262">
              <a:extLst>
                <a:ext uri="{FF2B5EF4-FFF2-40B4-BE49-F238E27FC236}">
                  <a16:creationId xmlns:a16="http://schemas.microsoft.com/office/drawing/2014/main" id="{E100EB1D-F29F-407B-9567-C600474CB19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2" y="2403"/>
              <a:ext cx="457" cy="8"/>
            </a:xfrm>
            <a:custGeom>
              <a:avLst/>
              <a:gdLst>
                <a:gd name="T0" fmla="*/ 457 w 457"/>
                <a:gd name="T1" fmla="*/ 0 h 8"/>
                <a:gd name="T2" fmla="*/ 0 w 457"/>
                <a:gd name="T3" fmla="*/ 0 h 8"/>
                <a:gd name="T4" fmla="*/ 0 w 457"/>
                <a:gd name="T5" fmla="*/ 8 h 8"/>
                <a:gd name="T6" fmla="*/ 457 w 457"/>
                <a:gd name="T7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7" h="8">
                  <a:moveTo>
                    <a:pt x="457" y="0"/>
                  </a:moveTo>
                  <a:lnTo>
                    <a:pt x="0" y="0"/>
                  </a:lnTo>
                  <a:lnTo>
                    <a:pt x="0" y="8"/>
                  </a:lnTo>
                  <a:lnTo>
                    <a:pt x="457" y="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endParaRPr lang="en-US" sz="30499">
                <a:solidFill>
                  <a:srgbClr val="9ACD4C"/>
                </a:solidFill>
                <a:latin typeface="Helvetica" pitchFamily="-1" charset="0"/>
                <a:ea typeface="ＭＳ Ｐゴシック" pitchFamily="-1" charset="-128"/>
              </a:endParaRPr>
            </a:p>
          </p:txBody>
        </p:sp>
        <p:sp>
          <p:nvSpPr>
            <p:cNvPr id="68" name="Freeform 263">
              <a:extLst>
                <a:ext uri="{FF2B5EF4-FFF2-40B4-BE49-F238E27FC236}">
                  <a16:creationId xmlns:a16="http://schemas.microsoft.com/office/drawing/2014/main" id="{8841F906-DCA4-47FA-B8BB-1F15D7A432DF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4" y="2377"/>
              <a:ext cx="70" cy="60"/>
            </a:xfrm>
            <a:custGeom>
              <a:avLst/>
              <a:gdLst>
                <a:gd name="T0" fmla="*/ 70 w 70"/>
                <a:gd name="T1" fmla="*/ 0 h 60"/>
                <a:gd name="T2" fmla="*/ 58 w 70"/>
                <a:gd name="T3" fmla="*/ 30 h 60"/>
                <a:gd name="T4" fmla="*/ 70 w 70"/>
                <a:gd name="T5" fmla="*/ 60 h 60"/>
                <a:gd name="T6" fmla="*/ 0 w 70"/>
                <a:gd name="T7" fmla="*/ 30 h 60"/>
                <a:gd name="T8" fmla="*/ 70 w 70"/>
                <a:gd name="T9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60">
                  <a:moveTo>
                    <a:pt x="70" y="0"/>
                  </a:moveTo>
                  <a:lnTo>
                    <a:pt x="58" y="30"/>
                  </a:lnTo>
                  <a:lnTo>
                    <a:pt x="70" y="60"/>
                  </a:lnTo>
                  <a:lnTo>
                    <a:pt x="0" y="30"/>
                  </a:lnTo>
                  <a:lnTo>
                    <a:pt x="70" y="0"/>
                  </a:lnTo>
                  <a:close/>
                </a:path>
              </a:pathLst>
            </a:custGeom>
            <a:solidFill>
              <a:srgbClr val="DDD5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endParaRPr lang="en-US" sz="30499">
                <a:solidFill>
                  <a:srgbClr val="9ACD4C"/>
                </a:solidFill>
                <a:latin typeface="Helvetica" pitchFamily="-1" charset="0"/>
                <a:ea typeface="ＭＳ Ｐゴシック" pitchFamily="-1" charset="-128"/>
              </a:endParaRPr>
            </a:p>
          </p:txBody>
        </p:sp>
        <p:sp>
          <p:nvSpPr>
            <p:cNvPr id="69" name="Rectangle 264">
              <a:extLst>
                <a:ext uri="{FF2B5EF4-FFF2-40B4-BE49-F238E27FC236}">
                  <a16:creationId xmlns:a16="http://schemas.microsoft.com/office/drawing/2014/main" id="{5C2D8444-F0EF-4CE8-A1E0-BCE09ADDC3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62" y="763"/>
              <a:ext cx="181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333">
                  <a:solidFill>
                    <a:srgbClr val="DDD5CF"/>
                  </a:solidFill>
                  <a:latin typeface="VAGRundschriftD" panose="00000500000000000000" charset="0"/>
                  <a:ea typeface="ＭＳ Ｐゴシック" pitchFamily="-1" charset="-128"/>
                </a:rPr>
                <a:t>Enabl</a:t>
              </a:r>
              <a:endParaRPr lang="en-US" altLang="en-US" sz="2400">
                <a:solidFill>
                  <a:prstClr val="white"/>
                </a:solidFill>
                <a:ea typeface="ＭＳ Ｐゴシック" pitchFamily="-1" charset="-128"/>
              </a:endParaRPr>
            </a:p>
          </p:txBody>
        </p:sp>
        <p:sp>
          <p:nvSpPr>
            <p:cNvPr id="70" name="Rectangle 265">
              <a:extLst>
                <a:ext uri="{FF2B5EF4-FFF2-40B4-BE49-F238E27FC236}">
                  <a16:creationId xmlns:a16="http://schemas.microsoft.com/office/drawing/2014/main" id="{31FAE033-E958-4BF3-9BDF-49B1A6C9B1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50" y="763"/>
              <a:ext cx="40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333">
                  <a:solidFill>
                    <a:srgbClr val="DDD5CF"/>
                  </a:solidFill>
                  <a:latin typeface="VAGRundschriftD" panose="00000500000000000000" charset="0"/>
                  <a:ea typeface="ＭＳ Ｐゴシック" pitchFamily="-1" charset="-128"/>
                </a:rPr>
                <a:t>e</a:t>
              </a:r>
              <a:endParaRPr lang="en-US" altLang="en-US" sz="2400">
                <a:solidFill>
                  <a:prstClr val="white"/>
                </a:solidFill>
                <a:ea typeface="ＭＳ Ｐゴシック" pitchFamily="-1" charset="-128"/>
              </a:endParaRPr>
            </a:p>
          </p:txBody>
        </p:sp>
        <p:sp>
          <p:nvSpPr>
            <p:cNvPr id="71" name="Rectangle 266">
              <a:extLst>
                <a:ext uri="{FF2B5EF4-FFF2-40B4-BE49-F238E27FC236}">
                  <a16:creationId xmlns:a16="http://schemas.microsoft.com/office/drawing/2014/main" id="{F513867B-DD35-46D1-A4D3-4F393E5381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90" y="763"/>
              <a:ext cx="37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333">
                  <a:solidFill>
                    <a:srgbClr val="DDD5CF"/>
                  </a:solidFill>
                  <a:latin typeface="VAGRundschriftD" panose="00000500000000000000" charset="0"/>
                  <a:ea typeface="ＭＳ Ｐゴシック" pitchFamily="-1" charset="-128"/>
                </a:rPr>
                <a:t>?</a:t>
              </a:r>
              <a:endParaRPr lang="en-US" altLang="en-US" sz="2400">
                <a:solidFill>
                  <a:prstClr val="white"/>
                </a:solidFill>
                <a:ea typeface="ＭＳ Ｐゴシック" pitchFamily="-1" charset="-128"/>
              </a:endParaRPr>
            </a:p>
          </p:txBody>
        </p:sp>
        <p:sp>
          <p:nvSpPr>
            <p:cNvPr id="72" name="Rectangle 267">
              <a:extLst>
                <a:ext uri="{FF2B5EF4-FFF2-40B4-BE49-F238E27FC236}">
                  <a16:creationId xmlns:a16="http://schemas.microsoft.com/office/drawing/2014/main" id="{38747BDE-87B4-40AC-ADD8-A90F596919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62" y="859"/>
              <a:ext cx="44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333">
                  <a:solidFill>
                    <a:srgbClr val="DDD5CF"/>
                  </a:solidFill>
                  <a:latin typeface="VAGRundschriftD" panose="00000500000000000000" charset="0"/>
                  <a:ea typeface="ＭＳ Ｐゴシック" pitchFamily="-1" charset="-128"/>
                </a:rPr>
                <a:t>R</a:t>
              </a:r>
              <a:endParaRPr lang="en-US" altLang="en-US" sz="2400">
                <a:solidFill>
                  <a:prstClr val="white"/>
                </a:solidFill>
                <a:ea typeface="ＭＳ Ｐゴシック" pitchFamily="-1" charset="-128"/>
              </a:endParaRPr>
            </a:p>
          </p:txBody>
        </p:sp>
        <p:sp>
          <p:nvSpPr>
            <p:cNvPr id="73" name="Rectangle 268">
              <a:extLst>
                <a:ext uri="{FF2B5EF4-FFF2-40B4-BE49-F238E27FC236}">
                  <a16:creationId xmlns:a16="http://schemas.microsoft.com/office/drawing/2014/main" id="{A876FE7D-FC95-4200-ABF6-51AC3B38C9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6" y="859"/>
              <a:ext cx="121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333">
                  <a:solidFill>
                    <a:srgbClr val="DDD5CF"/>
                  </a:solidFill>
                  <a:latin typeface="VAGRundschriftD" panose="00000500000000000000" charset="0"/>
                  <a:ea typeface="ＭＳ Ｐゴシック" pitchFamily="-1" charset="-128"/>
                </a:rPr>
                <a:t>ead</a:t>
              </a:r>
              <a:endParaRPr lang="en-US" altLang="en-US" sz="2400">
                <a:solidFill>
                  <a:prstClr val="white"/>
                </a:solidFill>
                <a:ea typeface="ＭＳ Ｐゴシック" pitchFamily="-1" charset="-128"/>
              </a:endParaRPr>
            </a:p>
          </p:txBody>
        </p:sp>
        <p:sp>
          <p:nvSpPr>
            <p:cNvPr id="74" name="Rectangle 269">
              <a:extLst>
                <a:ext uri="{FF2B5EF4-FFF2-40B4-BE49-F238E27FC236}">
                  <a16:creationId xmlns:a16="http://schemas.microsoft.com/office/drawing/2014/main" id="{1334821E-2B79-4254-AEEA-5DFCE35C48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8" y="859"/>
              <a:ext cx="31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333">
                  <a:solidFill>
                    <a:srgbClr val="DDD5CF"/>
                  </a:solidFill>
                  <a:latin typeface="VAGRundschriftD" panose="00000500000000000000" charset="0"/>
                  <a:ea typeface="ＭＳ Ｐゴシック" pitchFamily="-1" charset="-128"/>
                </a:rPr>
                <a:t>/</a:t>
              </a:r>
              <a:endParaRPr lang="en-US" altLang="en-US" sz="2400">
                <a:solidFill>
                  <a:prstClr val="white"/>
                </a:solidFill>
                <a:ea typeface="ＭＳ Ｐゴシック" pitchFamily="-1" charset="-128"/>
              </a:endParaRPr>
            </a:p>
          </p:txBody>
        </p:sp>
        <p:sp>
          <p:nvSpPr>
            <p:cNvPr id="75" name="Rectangle 270">
              <a:extLst>
                <a:ext uri="{FF2B5EF4-FFF2-40B4-BE49-F238E27FC236}">
                  <a16:creationId xmlns:a16="http://schemas.microsoft.com/office/drawing/2014/main" id="{13011BB8-BBCF-4ABC-96A4-683694D70D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74" y="859"/>
              <a:ext cx="72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333">
                  <a:solidFill>
                    <a:srgbClr val="DDD5CF"/>
                  </a:solidFill>
                  <a:latin typeface="VAGRundschriftD" panose="00000500000000000000" charset="0"/>
                  <a:ea typeface="ＭＳ Ｐゴシック" pitchFamily="-1" charset="-128"/>
                </a:rPr>
                <a:t>W</a:t>
              </a:r>
              <a:endParaRPr lang="en-US" altLang="en-US" sz="2400">
                <a:solidFill>
                  <a:prstClr val="white"/>
                </a:solidFill>
                <a:ea typeface="ＭＳ Ｐゴシック" pitchFamily="-1" charset="-128"/>
              </a:endParaRPr>
            </a:p>
          </p:txBody>
        </p:sp>
        <p:sp>
          <p:nvSpPr>
            <p:cNvPr id="76" name="Rectangle 271">
              <a:extLst>
                <a:ext uri="{FF2B5EF4-FFF2-40B4-BE49-F238E27FC236}">
                  <a16:creationId xmlns:a16="http://schemas.microsoft.com/office/drawing/2014/main" id="{FEA27680-682C-40E5-AEC1-38E96465E9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45" y="859"/>
              <a:ext cx="28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333">
                  <a:solidFill>
                    <a:srgbClr val="DDD5CF"/>
                  </a:solidFill>
                  <a:latin typeface="VAGRundschriftD" panose="00000500000000000000" charset="0"/>
                  <a:ea typeface="ＭＳ Ｐゴシック" pitchFamily="-1" charset="-128"/>
                </a:rPr>
                <a:t>r</a:t>
              </a:r>
              <a:endParaRPr lang="en-US" altLang="en-US" sz="2400">
                <a:solidFill>
                  <a:prstClr val="white"/>
                </a:solidFill>
                <a:ea typeface="ＭＳ Ｐゴシック" pitchFamily="-1" charset="-128"/>
              </a:endParaRPr>
            </a:p>
          </p:txBody>
        </p:sp>
        <p:sp>
          <p:nvSpPr>
            <p:cNvPr id="77" name="Rectangle 272">
              <a:extLst>
                <a:ext uri="{FF2B5EF4-FFF2-40B4-BE49-F238E27FC236}">
                  <a16:creationId xmlns:a16="http://schemas.microsoft.com/office/drawing/2014/main" id="{55842B4A-8BC3-4AFF-A1A0-3A9AC2E3FB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73" y="859"/>
              <a:ext cx="18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333">
                  <a:solidFill>
                    <a:srgbClr val="DDD5CF"/>
                  </a:solidFill>
                  <a:latin typeface="VAGRundschriftD" panose="00000500000000000000" charset="0"/>
                  <a:ea typeface="ＭＳ Ｐゴシック" pitchFamily="-1" charset="-128"/>
                </a:rPr>
                <a:t>i</a:t>
              </a:r>
              <a:endParaRPr lang="en-US" altLang="en-US" sz="2400">
                <a:solidFill>
                  <a:prstClr val="white"/>
                </a:solidFill>
                <a:ea typeface="ＭＳ Ｐゴシック" pitchFamily="-1" charset="-128"/>
              </a:endParaRPr>
            </a:p>
          </p:txBody>
        </p:sp>
        <p:sp>
          <p:nvSpPr>
            <p:cNvPr id="78" name="Rectangle 273">
              <a:extLst>
                <a:ext uri="{FF2B5EF4-FFF2-40B4-BE49-F238E27FC236}">
                  <a16:creationId xmlns:a16="http://schemas.microsoft.com/office/drawing/2014/main" id="{089E271C-F0A7-40D6-BED0-CC13D24E40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93" y="859"/>
              <a:ext cx="27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333">
                  <a:solidFill>
                    <a:srgbClr val="DDD5CF"/>
                  </a:solidFill>
                  <a:latin typeface="VAGRundschriftD" panose="00000500000000000000" charset="0"/>
                  <a:ea typeface="ＭＳ Ｐゴシック" pitchFamily="-1" charset="-128"/>
                </a:rPr>
                <a:t>t</a:t>
              </a:r>
              <a:endParaRPr lang="en-US" altLang="en-US" sz="2400">
                <a:solidFill>
                  <a:prstClr val="white"/>
                </a:solidFill>
                <a:ea typeface="ＭＳ Ｐゴシック" pitchFamily="-1" charset="-128"/>
              </a:endParaRPr>
            </a:p>
          </p:txBody>
        </p:sp>
        <p:sp>
          <p:nvSpPr>
            <p:cNvPr id="79" name="Rectangle 274">
              <a:extLst>
                <a:ext uri="{FF2B5EF4-FFF2-40B4-BE49-F238E27FC236}">
                  <a16:creationId xmlns:a16="http://schemas.microsoft.com/office/drawing/2014/main" id="{9FFE146D-5248-45D2-89CC-F8A3981803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1" y="859"/>
              <a:ext cx="40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333">
                  <a:solidFill>
                    <a:srgbClr val="DDD5CF"/>
                  </a:solidFill>
                  <a:latin typeface="VAGRundschriftD" panose="00000500000000000000" charset="0"/>
                  <a:ea typeface="ＭＳ Ｐゴシック" pitchFamily="-1" charset="-128"/>
                </a:rPr>
                <a:t>e</a:t>
              </a:r>
              <a:endParaRPr lang="en-US" altLang="en-US" sz="2400">
                <a:solidFill>
                  <a:prstClr val="white"/>
                </a:solidFill>
                <a:ea typeface="ＭＳ Ｐゴシック" pitchFamily="-1" charset="-128"/>
              </a:endParaRPr>
            </a:p>
          </p:txBody>
        </p:sp>
        <p:sp>
          <p:nvSpPr>
            <p:cNvPr id="80" name="Rectangle 275">
              <a:extLst>
                <a:ext uri="{FF2B5EF4-FFF2-40B4-BE49-F238E27FC236}">
                  <a16:creationId xmlns:a16="http://schemas.microsoft.com/office/drawing/2014/main" id="{C5664662-F59B-4B83-AA0E-DAB71426B8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62" y="1268"/>
              <a:ext cx="47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333">
                  <a:solidFill>
                    <a:srgbClr val="DDD5CF"/>
                  </a:solidFill>
                  <a:latin typeface="VAGRundschriftD" panose="00000500000000000000" charset="0"/>
                  <a:ea typeface="ＭＳ Ｐゴシック" pitchFamily="-1" charset="-128"/>
                </a:rPr>
                <a:t>A</a:t>
              </a:r>
              <a:endParaRPr lang="en-US" altLang="en-US" sz="2400">
                <a:solidFill>
                  <a:prstClr val="white"/>
                </a:solidFill>
                <a:ea typeface="ＭＳ Ｐゴシック" pitchFamily="-1" charset="-128"/>
              </a:endParaRPr>
            </a:p>
          </p:txBody>
        </p:sp>
        <p:sp>
          <p:nvSpPr>
            <p:cNvPr id="81" name="Rectangle 276">
              <a:extLst>
                <a:ext uri="{FF2B5EF4-FFF2-40B4-BE49-F238E27FC236}">
                  <a16:creationId xmlns:a16="http://schemas.microsoft.com/office/drawing/2014/main" id="{A1ED2910-80CA-4811-A703-9CE5AD0232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10" y="1268"/>
              <a:ext cx="85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333">
                  <a:solidFill>
                    <a:srgbClr val="DDD5CF"/>
                  </a:solidFill>
                  <a:latin typeface="VAGRundschriftD" panose="00000500000000000000" charset="0"/>
                  <a:ea typeface="ＭＳ Ｐゴシック" pitchFamily="-1" charset="-128"/>
                </a:rPr>
                <a:t>dd</a:t>
              </a:r>
              <a:endParaRPr lang="en-US" altLang="en-US" sz="2400">
                <a:solidFill>
                  <a:prstClr val="white"/>
                </a:solidFill>
                <a:ea typeface="ＭＳ Ｐゴシック" pitchFamily="-1" charset="-128"/>
              </a:endParaRPr>
            </a:p>
          </p:txBody>
        </p:sp>
        <p:sp>
          <p:nvSpPr>
            <p:cNvPr id="82" name="Rectangle 277">
              <a:extLst>
                <a:ext uri="{FF2B5EF4-FFF2-40B4-BE49-F238E27FC236}">
                  <a16:creationId xmlns:a16="http://schemas.microsoft.com/office/drawing/2014/main" id="{79783311-F59D-47DA-B503-0BFFF403FD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98" y="1268"/>
              <a:ext cx="28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333">
                  <a:solidFill>
                    <a:srgbClr val="DDD5CF"/>
                  </a:solidFill>
                  <a:latin typeface="VAGRundschriftD" panose="00000500000000000000" charset="0"/>
                  <a:ea typeface="ＭＳ Ｐゴシック" pitchFamily="-1" charset="-128"/>
                </a:rPr>
                <a:t>r</a:t>
              </a:r>
              <a:endParaRPr lang="en-US" altLang="en-US" sz="2400">
                <a:solidFill>
                  <a:prstClr val="white"/>
                </a:solidFill>
                <a:ea typeface="ＭＳ Ｐゴシック" pitchFamily="-1" charset="-128"/>
              </a:endParaRPr>
            </a:p>
          </p:txBody>
        </p:sp>
        <p:sp>
          <p:nvSpPr>
            <p:cNvPr id="83" name="Rectangle 278">
              <a:extLst>
                <a:ext uri="{FF2B5EF4-FFF2-40B4-BE49-F238E27FC236}">
                  <a16:creationId xmlns:a16="http://schemas.microsoft.com/office/drawing/2014/main" id="{D53D8DDB-C3D7-437C-A26A-3DFFBADEE0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26" y="1268"/>
              <a:ext cx="40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333">
                  <a:solidFill>
                    <a:srgbClr val="DDD5CF"/>
                  </a:solidFill>
                  <a:latin typeface="VAGRundschriftD" panose="00000500000000000000" charset="0"/>
                  <a:ea typeface="ＭＳ Ｐゴシック" pitchFamily="-1" charset="-128"/>
                </a:rPr>
                <a:t>e</a:t>
              </a:r>
              <a:endParaRPr lang="en-US" altLang="en-US" sz="2400">
                <a:solidFill>
                  <a:prstClr val="white"/>
                </a:solidFill>
                <a:ea typeface="ＭＳ Ｐゴシック" pitchFamily="-1" charset="-128"/>
              </a:endParaRPr>
            </a:p>
          </p:txBody>
        </p:sp>
        <p:sp>
          <p:nvSpPr>
            <p:cNvPr id="84" name="Rectangle 279">
              <a:extLst>
                <a:ext uri="{FF2B5EF4-FFF2-40B4-BE49-F238E27FC236}">
                  <a16:creationId xmlns:a16="http://schemas.microsoft.com/office/drawing/2014/main" id="{F1F28A7A-4752-4CF4-870F-05635177AF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68" y="1268"/>
              <a:ext cx="32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333">
                  <a:solidFill>
                    <a:srgbClr val="DDD5CF"/>
                  </a:solidFill>
                  <a:latin typeface="VAGRundschriftD" panose="00000500000000000000" charset="0"/>
                  <a:ea typeface="ＭＳ Ｐゴシック" pitchFamily="-1" charset="-128"/>
                </a:rPr>
                <a:t>s</a:t>
              </a:r>
              <a:endParaRPr lang="en-US" altLang="en-US" sz="2400">
                <a:solidFill>
                  <a:prstClr val="white"/>
                </a:solidFill>
                <a:ea typeface="ＭＳ Ｐゴシック" pitchFamily="-1" charset="-128"/>
              </a:endParaRPr>
            </a:p>
          </p:txBody>
        </p:sp>
        <p:sp>
          <p:nvSpPr>
            <p:cNvPr id="85" name="Rectangle 280">
              <a:extLst>
                <a:ext uri="{FF2B5EF4-FFF2-40B4-BE49-F238E27FC236}">
                  <a16:creationId xmlns:a16="http://schemas.microsoft.com/office/drawing/2014/main" id="{5ACF62E3-00E5-4701-ABB2-6F1100B34B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02" y="1268"/>
              <a:ext cx="32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333">
                  <a:solidFill>
                    <a:srgbClr val="DDD5CF"/>
                  </a:solidFill>
                  <a:latin typeface="VAGRundschriftD" panose="00000500000000000000" charset="0"/>
                  <a:ea typeface="ＭＳ Ｐゴシック" pitchFamily="-1" charset="-128"/>
                </a:rPr>
                <a:t>s</a:t>
              </a:r>
              <a:endParaRPr lang="en-US" altLang="en-US" sz="2400">
                <a:solidFill>
                  <a:prstClr val="white"/>
                </a:solidFill>
                <a:ea typeface="ＭＳ Ｐゴシック" pitchFamily="-1" charset="-128"/>
              </a:endParaRPr>
            </a:p>
          </p:txBody>
        </p:sp>
        <p:sp>
          <p:nvSpPr>
            <p:cNvPr id="86" name="Rectangle 281">
              <a:extLst>
                <a:ext uri="{FF2B5EF4-FFF2-40B4-BE49-F238E27FC236}">
                  <a16:creationId xmlns:a16="http://schemas.microsoft.com/office/drawing/2014/main" id="{87B03F75-F094-4CA3-9B2D-8CEB6A19AF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62" y="1894"/>
              <a:ext cx="72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333">
                  <a:solidFill>
                    <a:srgbClr val="DDD5CF"/>
                  </a:solidFill>
                  <a:latin typeface="VAGRundschriftD" panose="00000500000000000000" charset="0"/>
                  <a:ea typeface="ＭＳ Ｐゴシック" pitchFamily="-1" charset="-128"/>
                </a:rPr>
                <a:t>W</a:t>
              </a:r>
              <a:endParaRPr lang="en-US" altLang="en-US" sz="2400">
                <a:solidFill>
                  <a:prstClr val="white"/>
                </a:solidFill>
                <a:ea typeface="ＭＳ Ｐゴシック" pitchFamily="-1" charset="-128"/>
              </a:endParaRPr>
            </a:p>
          </p:txBody>
        </p:sp>
        <p:sp>
          <p:nvSpPr>
            <p:cNvPr id="87" name="Rectangle 282">
              <a:extLst>
                <a:ext uri="{FF2B5EF4-FFF2-40B4-BE49-F238E27FC236}">
                  <a16:creationId xmlns:a16="http://schemas.microsoft.com/office/drawing/2014/main" id="{3B858267-D508-4685-83DE-BD7BE71FAC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30" y="1894"/>
              <a:ext cx="28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333">
                  <a:solidFill>
                    <a:srgbClr val="DDD5CF"/>
                  </a:solidFill>
                  <a:latin typeface="VAGRundschriftD" panose="00000500000000000000" charset="0"/>
                  <a:ea typeface="ＭＳ Ｐゴシック" pitchFamily="-1" charset="-128"/>
                </a:rPr>
                <a:t>r</a:t>
              </a:r>
              <a:endParaRPr lang="en-US" altLang="en-US" sz="2400">
                <a:solidFill>
                  <a:prstClr val="white"/>
                </a:solidFill>
                <a:ea typeface="ＭＳ Ｐゴシック" pitchFamily="-1" charset="-128"/>
              </a:endParaRPr>
            </a:p>
          </p:txBody>
        </p:sp>
        <p:sp>
          <p:nvSpPr>
            <p:cNvPr id="88" name="Rectangle 283">
              <a:extLst>
                <a:ext uri="{FF2B5EF4-FFF2-40B4-BE49-F238E27FC236}">
                  <a16:creationId xmlns:a16="http://schemas.microsoft.com/office/drawing/2014/main" id="{5FDE56E6-B26F-461D-BFF6-C691B96812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8" y="1894"/>
              <a:ext cx="18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333">
                  <a:solidFill>
                    <a:srgbClr val="DDD5CF"/>
                  </a:solidFill>
                  <a:latin typeface="VAGRundschriftD" panose="00000500000000000000" charset="0"/>
                  <a:ea typeface="ＭＳ Ｐゴシック" pitchFamily="-1" charset="-128"/>
                </a:rPr>
                <a:t>i</a:t>
              </a:r>
              <a:endParaRPr lang="en-US" altLang="en-US" sz="2400">
                <a:solidFill>
                  <a:prstClr val="white"/>
                </a:solidFill>
                <a:ea typeface="ＭＳ Ｐゴシック" pitchFamily="-1" charset="-128"/>
              </a:endParaRPr>
            </a:p>
          </p:txBody>
        </p:sp>
        <p:sp>
          <p:nvSpPr>
            <p:cNvPr id="89" name="Rectangle 284">
              <a:extLst>
                <a:ext uri="{FF2B5EF4-FFF2-40B4-BE49-F238E27FC236}">
                  <a16:creationId xmlns:a16="http://schemas.microsoft.com/office/drawing/2014/main" id="{EFF0379F-C159-4E73-9FE0-FE67733CC4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80" y="1894"/>
              <a:ext cx="27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333">
                  <a:solidFill>
                    <a:srgbClr val="DDD5CF"/>
                  </a:solidFill>
                  <a:latin typeface="VAGRundschriftD" panose="00000500000000000000" charset="0"/>
                  <a:ea typeface="ＭＳ Ｐゴシック" pitchFamily="-1" charset="-128"/>
                </a:rPr>
                <a:t>t</a:t>
              </a:r>
              <a:endParaRPr lang="en-US" altLang="en-US" sz="2400">
                <a:solidFill>
                  <a:prstClr val="white"/>
                </a:solidFill>
                <a:ea typeface="ＭＳ Ｐゴシック" pitchFamily="-1" charset="-128"/>
              </a:endParaRPr>
            </a:p>
          </p:txBody>
        </p:sp>
        <p:sp>
          <p:nvSpPr>
            <p:cNvPr id="90" name="Rectangle 285">
              <a:extLst>
                <a:ext uri="{FF2B5EF4-FFF2-40B4-BE49-F238E27FC236}">
                  <a16:creationId xmlns:a16="http://schemas.microsoft.com/office/drawing/2014/main" id="{16F1AF55-E8D6-4077-9474-9B934BB126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06" y="1894"/>
              <a:ext cx="40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333">
                  <a:solidFill>
                    <a:srgbClr val="DDD5CF"/>
                  </a:solidFill>
                  <a:latin typeface="VAGRundschriftD" panose="00000500000000000000" charset="0"/>
                  <a:ea typeface="ＭＳ Ｐゴシック" pitchFamily="-1" charset="-128"/>
                </a:rPr>
                <a:t>e</a:t>
              </a:r>
              <a:endParaRPr lang="en-US" altLang="en-US" sz="2400">
                <a:solidFill>
                  <a:prstClr val="white"/>
                </a:solidFill>
                <a:ea typeface="ＭＳ Ｐゴシック" pitchFamily="-1" charset="-128"/>
              </a:endParaRPr>
            </a:p>
          </p:txBody>
        </p:sp>
        <p:sp>
          <p:nvSpPr>
            <p:cNvPr id="91" name="Rectangle 286">
              <a:extLst>
                <a:ext uri="{FF2B5EF4-FFF2-40B4-BE49-F238E27FC236}">
                  <a16:creationId xmlns:a16="http://schemas.microsoft.com/office/drawing/2014/main" id="{BF1AEEC7-03A7-4FB2-B616-49510215AC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68" y="1894"/>
              <a:ext cx="50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333">
                  <a:solidFill>
                    <a:srgbClr val="DDD5CF"/>
                  </a:solidFill>
                  <a:latin typeface="VAGRundschriftD" panose="00000500000000000000" charset="0"/>
                  <a:ea typeface="ＭＳ Ｐゴシック" pitchFamily="-1" charset="-128"/>
                </a:rPr>
                <a:t>D</a:t>
              </a:r>
              <a:endParaRPr lang="en-US" altLang="en-US" sz="2400">
                <a:solidFill>
                  <a:prstClr val="white"/>
                </a:solidFill>
                <a:ea typeface="ＭＳ Ｐゴシック" pitchFamily="-1" charset="-128"/>
              </a:endParaRPr>
            </a:p>
          </p:txBody>
        </p:sp>
        <p:sp>
          <p:nvSpPr>
            <p:cNvPr id="92" name="Rectangle 287">
              <a:extLst>
                <a:ext uri="{FF2B5EF4-FFF2-40B4-BE49-F238E27FC236}">
                  <a16:creationId xmlns:a16="http://schemas.microsoft.com/office/drawing/2014/main" id="{F68A9BD5-864D-473D-A2F7-8630E5D7E1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20" y="1894"/>
              <a:ext cx="39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333">
                  <a:solidFill>
                    <a:srgbClr val="DDD5CF"/>
                  </a:solidFill>
                  <a:latin typeface="VAGRundschriftD" panose="00000500000000000000" charset="0"/>
                  <a:ea typeface="ＭＳ Ｐゴシック" pitchFamily="-1" charset="-128"/>
                </a:rPr>
                <a:t>a</a:t>
              </a:r>
              <a:endParaRPr lang="en-US" altLang="en-US" sz="2400">
                <a:solidFill>
                  <a:prstClr val="white"/>
                </a:solidFill>
                <a:ea typeface="ＭＳ Ｐゴシック" pitchFamily="-1" charset="-128"/>
              </a:endParaRPr>
            </a:p>
          </p:txBody>
        </p:sp>
        <p:sp>
          <p:nvSpPr>
            <p:cNvPr id="93" name="Rectangle 288">
              <a:extLst>
                <a:ext uri="{FF2B5EF4-FFF2-40B4-BE49-F238E27FC236}">
                  <a16:creationId xmlns:a16="http://schemas.microsoft.com/office/drawing/2014/main" id="{1825056B-D7E5-47AF-9B30-6AAC7EC606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65" y="1894"/>
              <a:ext cx="27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333">
                  <a:solidFill>
                    <a:srgbClr val="DDD5CF"/>
                  </a:solidFill>
                  <a:latin typeface="VAGRundschriftD" panose="00000500000000000000" charset="0"/>
                  <a:ea typeface="ＭＳ Ｐゴシック" pitchFamily="-1" charset="-128"/>
                </a:rPr>
                <a:t>t</a:t>
              </a:r>
              <a:endParaRPr lang="en-US" altLang="en-US" sz="2400">
                <a:solidFill>
                  <a:prstClr val="white"/>
                </a:solidFill>
                <a:ea typeface="ＭＳ Ｐゴシック" pitchFamily="-1" charset="-128"/>
              </a:endParaRPr>
            </a:p>
          </p:txBody>
        </p:sp>
        <p:sp>
          <p:nvSpPr>
            <p:cNvPr id="94" name="Rectangle 289">
              <a:extLst>
                <a:ext uri="{FF2B5EF4-FFF2-40B4-BE49-F238E27FC236}">
                  <a16:creationId xmlns:a16="http://schemas.microsoft.com/office/drawing/2014/main" id="{472FF613-248A-4B1C-A61D-98557AC4B8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93" y="1894"/>
              <a:ext cx="39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333">
                  <a:solidFill>
                    <a:srgbClr val="DDD5CF"/>
                  </a:solidFill>
                  <a:latin typeface="VAGRundschriftD" panose="00000500000000000000" charset="0"/>
                  <a:ea typeface="ＭＳ Ｐゴシック" pitchFamily="-1" charset="-128"/>
                </a:rPr>
                <a:t>a</a:t>
              </a:r>
              <a:endParaRPr lang="en-US" altLang="en-US" sz="2400">
                <a:solidFill>
                  <a:prstClr val="white"/>
                </a:solidFill>
                <a:ea typeface="ＭＳ Ｐゴシック" pitchFamily="-1" charset="-128"/>
              </a:endParaRPr>
            </a:p>
          </p:txBody>
        </p:sp>
        <p:sp>
          <p:nvSpPr>
            <p:cNvPr id="95" name="Rectangle 290">
              <a:extLst>
                <a:ext uri="{FF2B5EF4-FFF2-40B4-BE49-F238E27FC236}">
                  <a16:creationId xmlns:a16="http://schemas.microsoft.com/office/drawing/2014/main" id="{D22F7A91-7B5E-4C96-A9E0-4A41A72FC3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62" y="2295"/>
              <a:ext cx="44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333">
                  <a:solidFill>
                    <a:srgbClr val="DDD5CF"/>
                  </a:solidFill>
                  <a:latin typeface="VAGRundschriftD" panose="00000500000000000000" charset="0"/>
                  <a:ea typeface="ＭＳ Ｐゴシック" pitchFamily="-1" charset="-128"/>
                </a:rPr>
                <a:t>R</a:t>
              </a:r>
              <a:endParaRPr lang="en-US" altLang="en-US" sz="2400">
                <a:solidFill>
                  <a:prstClr val="white"/>
                </a:solidFill>
                <a:ea typeface="ＭＳ Ｐゴシック" pitchFamily="-1" charset="-128"/>
              </a:endParaRPr>
            </a:p>
          </p:txBody>
        </p:sp>
        <p:sp>
          <p:nvSpPr>
            <p:cNvPr id="96" name="Rectangle 291">
              <a:extLst>
                <a:ext uri="{FF2B5EF4-FFF2-40B4-BE49-F238E27FC236}">
                  <a16:creationId xmlns:a16="http://schemas.microsoft.com/office/drawing/2014/main" id="{007C60FD-A364-4550-9F31-CB952C943A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6" y="2295"/>
              <a:ext cx="121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333">
                  <a:solidFill>
                    <a:srgbClr val="DDD5CF"/>
                  </a:solidFill>
                  <a:latin typeface="VAGRundschriftD" panose="00000500000000000000" charset="0"/>
                  <a:ea typeface="ＭＳ Ｐゴシック" pitchFamily="-1" charset="-128"/>
                </a:rPr>
                <a:t>ead</a:t>
              </a:r>
              <a:endParaRPr lang="en-US" altLang="en-US" sz="2400">
                <a:solidFill>
                  <a:prstClr val="white"/>
                </a:solidFill>
                <a:ea typeface="ＭＳ Ｐゴシック" pitchFamily="-1" charset="-128"/>
              </a:endParaRPr>
            </a:p>
          </p:txBody>
        </p:sp>
        <p:sp>
          <p:nvSpPr>
            <p:cNvPr id="97" name="Rectangle 292">
              <a:extLst>
                <a:ext uri="{FF2B5EF4-FFF2-40B4-BE49-F238E27FC236}">
                  <a16:creationId xmlns:a16="http://schemas.microsoft.com/office/drawing/2014/main" id="{59E4B3E1-00BE-4E68-A97B-C216055A35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58" y="2295"/>
              <a:ext cx="50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333">
                  <a:solidFill>
                    <a:srgbClr val="DDD5CF"/>
                  </a:solidFill>
                  <a:latin typeface="VAGRundschriftD" panose="00000500000000000000" charset="0"/>
                  <a:ea typeface="ＭＳ Ｐゴシック" pitchFamily="-1" charset="-128"/>
                </a:rPr>
                <a:t>D</a:t>
              </a:r>
              <a:endParaRPr lang="en-US" altLang="en-US" sz="2400">
                <a:solidFill>
                  <a:prstClr val="white"/>
                </a:solidFill>
                <a:ea typeface="ＭＳ Ｐゴシック" pitchFamily="-1" charset="-128"/>
              </a:endParaRPr>
            </a:p>
          </p:txBody>
        </p:sp>
        <p:sp>
          <p:nvSpPr>
            <p:cNvPr id="98" name="Rectangle 293">
              <a:extLst>
                <a:ext uri="{FF2B5EF4-FFF2-40B4-BE49-F238E27FC236}">
                  <a16:creationId xmlns:a16="http://schemas.microsoft.com/office/drawing/2014/main" id="{16C96BAB-572D-4787-B5FE-84990A7152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08" y="2295"/>
              <a:ext cx="39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333">
                  <a:solidFill>
                    <a:srgbClr val="DDD5CF"/>
                  </a:solidFill>
                  <a:latin typeface="VAGRundschriftD" panose="00000500000000000000" charset="0"/>
                  <a:ea typeface="ＭＳ Ｐゴシック" pitchFamily="-1" charset="-128"/>
                </a:rPr>
                <a:t>a</a:t>
              </a:r>
              <a:endParaRPr lang="en-US" altLang="en-US" sz="2400">
                <a:solidFill>
                  <a:prstClr val="white"/>
                </a:solidFill>
                <a:ea typeface="ＭＳ Ｐゴシック" pitchFamily="-1" charset="-128"/>
              </a:endParaRPr>
            </a:p>
          </p:txBody>
        </p:sp>
        <p:sp>
          <p:nvSpPr>
            <p:cNvPr id="99" name="Rectangle 294">
              <a:extLst>
                <a:ext uri="{FF2B5EF4-FFF2-40B4-BE49-F238E27FC236}">
                  <a16:creationId xmlns:a16="http://schemas.microsoft.com/office/drawing/2014/main" id="{8E16F59D-1679-4E36-B33B-D601B1B183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55" y="2295"/>
              <a:ext cx="27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333">
                  <a:solidFill>
                    <a:srgbClr val="DDD5CF"/>
                  </a:solidFill>
                  <a:latin typeface="VAGRundschriftD" panose="00000500000000000000" charset="0"/>
                  <a:ea typeface="ＭＳ Ｐゴシック" pitchFamily="-1" charset="-128"/>
                </a:rPr>
                <a:t>t</a:t>
              </a:r>
              <a:endParaRPr lang="en-US" altLang="en-US" sz="2400">
                <a:solidFill>
                  <a:prstClr val="white"/>
                </a:solidFill>
                <a:ea typeface="ＭＳ Ｐゴシック" pitchFamily="-1" charset="-128"/>
              </a:endParaRPr>
            </a:p>
          </p:txBody>
        </p:sp>
        <p:sp>
          <p:nvSpPr>
            <p:cNvPr id="100" name="Rectangle 295">
              <a:extLst>
                <a:ext uri="{FF2B5EF4-FFF2-40B4-BE49-F238E27FC236}">
                  <a16:creationId xmlns:a16="http://schemas.microsoft.com/office/drawing/2014/main" id="{F003611A-D9AD-4C80-ABD7-1BD019070B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81" y="2295"/>
              <a:ext cx="39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333">
                  <a:solidFill>
                    <a:srgbClr val="DDD5CF"/>
                  </a:solidFill>
                  <a:latin typeface="VAGRundschriftD" panose="00000500000000000000" charset="0"/>
                  <a:ea typeface="ＭＳ Ｐゴシック" pitchFamily="-1" charset="-128"/>
                </a:rPr>
                <a:t>a</a:t>
              </a:r>
              <a:endParaRPr lang="en-US" altLang="en-US" sz="2400">
                <a:solidFill>
                  <a:prstClr val="white"/>
                </a:solidFill>
                <a:ea typeface="ＭＳ Ｐゴシック" pitchFamily="-1" charset="-128"/>
              </a:endParaRPr>
            </a:p>
          </p:txBody>
        </p:sp>
        <p:sp>
          <p:nvSpPr>
            <p:cNvPr id="101" name="Rectangle 296">
              <a:extLst>
                <a:ext uri="{FF2B5EF4-FFF2-40B4-BE49-F238E27FC236}">
                  <a16:creationId xmlns:a16="http://schemas.microsoft.com/office/drawing/2014/main" id="{96234196-DFDA-43ED-9B71-CB31E749E2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9" y="618"/>
              <a:ext cx="415" cy="449"/>
            </a:xfrm>
            <a:prstGeom prst="rect">
              <a:avLst/>
            </a:prstGeom>
            <a:solidFill>
              <a:srgbClr val="B9D2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endParaRPr lang="en-US" sz="30499">
                <a:solidFill>
                  <a:srgbClr val="9ACD4C"/>
                </a:solidFill>
                <a:latin typeface="Helvetica" pitchFamily="-1" charset="0"/>
                <a:ea typeface="ＭＳ Ｐゴシック" pitchFamily="-1" charset="-128"/>
              </a:endParaRPr>
            </a:p>
          </p:txBody>
        </p:sp>
        <p:sp>
          <p:nvSpPr>
            <p:cNvPr id="102" name="Freeform 297">
              <a:extLst>
                <a:ext uri="{FF2B5EF4-FFF2-40B4-BE49-F238E27FC236}">
                  <a16:creationId xmlns:a16="http://schemas.microsoft.com/office/drawing/2014/main" id="{754F3BE0-7BB4-4BE6-9020-D6F3725CD602}"/>
                </a:ext>
              </a:extLst>
            </p:cNvPr>
            <p:cNvSpPr>
              <a:spLocks/>
            </p:cNvSpPr>
            <p:nvPr/>
          </p:nvSpPr>
          <p:spPr bwMode="auto">
            <a:xfrm>
              <a:off x="5161" y="610"/>
              <a:ext cx="431" cy="465"/>
            </a:xfrm>
            <a:custGeom>
              <a:avLst/>
              <a:gdLst>
                <a:gd name="T0" fmla="*/ 423 w 431"/>
                <a:gd name="T1" fmla="*/ 457 h 465"/>
                <a:gd name="T2" fmla="*/ 423 w 431"/>
                <a:gd name="T3" fmla="*/ 449 h 465"/>
                <a:gd name="T4" fmla="*/ 16 w 431"/>
                <a:gd name="T5" fmla="*/ 449 h 465"/>
                <a:gd name="T6" fmla="*/ 16 w 431"/>
                <a:gd name="T7" fmla="*/ 16 h 465"/>
                <a:gd name="T8" fmla="*/ 415 w 431"/>
                <a:gd name="T9" fmla="*/ 16 h 465"/>
                <a:gd name="T10" fmla="*/ 415 w 431"/>
                <a:gd name="T11" fmla="*/ 457 h 465"/>
                <a:gd name="T12" fmla="*/ 423 w 431"/>
                <a:gd name="T13" fmla="*/ 457 h 465"/>
                <a:gd name="T14" fmla="*/ 423 w 431"/>
                <a:gd name="T15" fmla="*/ 449 h 465"/>
                <a:gd name="T16" fmla="*/ 423 w 431"/>
                <a:gd name="T17" fmla="*/ 457 h 465"/>
                <a:gd name="T18" fmla="*/ 431 w 431"/>
                <a:gd name="T19" fmla="*/ 457 h 465"/>
                <a:gd name="T20" fmla="*/ 431 w 431"/>
                <a:gd name="T21" fmla="*/ 0 h 465"/>
                <a:gd name="T22" fmla="*/ 0 w 431"/>
                <a:gd name="T23" fmla="*/ 0 h 465"/>
                <a:gd name="T24" fmla="*/ 0 w 431"/>
                <a:gd name="T25" fmla="*/ 465 h 465"/>
                <a:gd name="T26" fmla="*/ 431 w 431"/>
                <a:gd name="T27" fmla="*/ 465 h 465"/>
                <a:gd name="T28" fmla="*/ 431 w 431"/>
                <a:gd name="T29" fmla="*/ 457 h 465"/>
                <a:gd name="T30" fmla="*/ 423 w 431"/>
                <a:gd name="T31" fmla="*/ 457 h 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31" h="465">
                  <a:moveTo>
                    <a:pt x="423" y="457"/>
                  </a:moveTo>
                  <a:lnTo>
                    <a:pt x="423" y="449"/>
                  </a:lnTo>
                  <a:lnTo>
                    <a:pt x="16" y="449"/>
                  </a:lnTo>
                  <a:lnTo>
                    <a:pt x="16" y="16"/>
                  </a:lnTo>
                  <a:lnTo>
                    <a:pt x="415" y="16"/>
                  </a:lnTo>
                  <a:lnTo>
                    <a:pt x="415" y="457"/>
                  </a:lnTo>
                  <a:lnTo>
                    <a:pt x="423" y="457"/>
                  </a:lnTo>
                  <a:lnTo>
                    <a:pt x="423" y="449"/>
                  </a:lnTo>
                  <a:lnTo>
                    <a:pt x="423" y="457"/>
                  </a:lnTo>
                  <a:lnTo>
                    <a:pt x="431" y="457"/>
                  </a:lnTo>
                  <a:lnTo>
                    <a:pt x="431" y="0"/>
                  </a:lnTo>
                  <a:lnTo>
                    <a:pt x="0" y="0"/>
                  </a:lnTo>
                  <a:lnTo>
                    <a:pt x="0" y="465"/>
                  </a:lnTo>
                  <a:lnTo>
                    <a:pt x="431" y="465"/>
                  </a:lnTo>
                  <a:lnTo>
                    <a:pt x="431" y="457"/>
                  </a:lnTo>
                  <a:lnTo>
                    <a:pt x="423" y="457"/>
                  </a:lnTo>
                  <a:close/>
                </a:path>
              </a:pathLst>
            </a:custGeom>
            <a:solidFill>
              <a:srgbClr val="3C7E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endParaRPr lang="en-US" sz="30499">
                <a:solidFill>
                  <a:srgbClr val="9ACD4C"/>
                </a:solidFill>
                <a:latin typeface="Helvetica" pitchFamily="-1" charset="0"/>
                <a:ea typeface="ＭＳ Ｐゴシック" pitchFamily="-1" charset="-128"/>
              </a:endParaRPr>
            </a:p>
          </p:txBody>
        </p:sp>
        <p:sp>
          <p:nvSpPr>
            <p:cNvPr id="103" name="Rectangle 298">
              <a:extLst>
                <a:ext uri="{FF2B5EF4-FFF2-40B4-BE49-F238E27FC236}">
                  <a16:creationId xmlns:a16="http://schemas.microsoft.com/office/drawing/2014/main" id="{821B4F27-68D6-4950-9184-8E715C8898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9" y="2279"/>
              <a:ext cx="435" cy="473"/>
            </a:xfrm>
            <a:prstGeom prst="rect">
              <a:avLst/>
            </a:prstGeom>
            <a:solidFill>
              <a:srgbClr val="B9D2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endParaRPr lang="en-US" sz="30499">
                <a:solidFill>
                  <a:srgbClr val="9ACD4C"/>
                </a:solidFill>
                <a:latin typeface="Helvetica" pitchFamily="-1" charset="0"/>
                <a:ea typeface="ＭＳ Ｐゴシック" pitchFamily="-1" charset="-128"/>
              </a:endParaRPr>
            </a:p>
          </p:txBody>
        </p:sp>
        <p:sp>
          <p:nvSpPr>
            <p:cNvPr id="104" name="Freeform 299">
              <a:extLst>
                <a:ext uri="{FF2B5EF4-FFF2-40B4-BE49-F238E27FC236}">
                  <a16:creationId xmlns:a16="http://schemas.microsoft.com/office/drawing/2014/main" id="{A130AE91-5C1A-4871-BA3B-4AAF7F55012E}"/>
                </a:ext>
              </a:extLst>
            </p:cNvPr>
            <p:cNvSpPr>
              <a:spLocks/>
            </p:cNvSpPr>
            <p:nvPr/>
          </p:nvSpPr>
          <p:spPr bwMode="auto">
            <a:xfrm>
              <a:off x="5151" y="2271"/>
              <a:ext cx="451" cy="489"/>
            </a:xfrm>
            <a:custGeom>
              <a:avLst/>
              <a:gdLst>
                <a:gd name="T0" fmla="*/ 443 w 451"/>
                <a:gd name="T1" fmla="*/ 481 h 489"/>
                <a:gd name="T2" fmla="*/ 443 w 451"/>
                <a:gd name="T3" fmla="*/ 473 h 489"/>
                <a:gd name="T4" fmla="*/ 16 w 451"/>
                <a:gd name="T5" fmla="*/ 473 h 489"/>
                <a:gd name="T6" fmla="*/ 16 w 451"/>
                <a:gd name="T7" fmla="*/ 16 h 489"/>
                <a:gd name="T8" fmla="*/ 435 w 451"/>
                <a:gd name="T9" fmla="*/ 16 h 489"/>
                <a:gd name="T10" fmla="*/ 435 w 451"/>
                <a:gd name="T11" fmla="*/ 481 h 489"/>
                <a:gd name="T12" fmla="*/ 443 w 451"/>
                <a:gd name="T13" fmla="*/ 481 h 489"/>
                <a:gd name="T14" fmla="*/ 443 w 451"/>
                <a:gd name="T15" fmla="*/ 473 h 489"/>
                <a:gd name="T16" fmla="*/ 443 w 451"/>
                <a:gd name="T17" fmla="*/ 481 h 489"/>
                <a:gd name="T18" fmla="*/ 451 w 451"/>
                <a:gd name="T19" fmla="*/ 481 h 489"/>
                <a:gd name="T20" fmla="*/ 451 w 451"/>
                <a:gd name="T21" fmla="*/ 0 h 489"/>
                <a:gd name="T22" fmla="*/ 0 w 451"/>
                <a:gd name="T23" fmla="*/ 0 h 489"/>
                <a:gd name="T24" fmla="*/ 0 w 451"/>
                <a:gd name="T25" fmla="*/ 489 h 489"/>
                <a:gd name="T26" fmla="*/ 451 w 451"/>
                <a:gd name="T27" fmla="*/ 489 h 489"/>
                <a:gd name="T28" fmla="*/ 451 w 451"/>
                <a:gd name="T29" fmla="*/ 481 h 489"/>
                <a:gd name="T30" fmla="*/ 443 w 451"/>
                <a:gd name="T31" fmla="*/ 481 h 4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51" h="489">
                  <a:moveTo>
                    <a:pt x="443" y="481"/>
                  </a:moveTo>
                  <a:lnTo>
                    <a:pt x="443" y="473"/>
                  </a:lnTo>
                  <a:lnTo>
                    <a:pt x="16" y="473"/>
                  </a:lnTo>
                  <a:lnTo>
                    <a:pt x="16" y="16"/>
                  </a:lnTo>
                  <a:lnTo>
                    <a:pt x="435" y="16"/>
                  </a:lnTo>
                  <a:lnTo>
                    <a:pt x="435" y="481"/>
                  </a:lnTo>
                  <a:lnTo>
                    <a:pt x="443" y="481"/>
                  </a:lnTo>
                  <a:lnTo>
                    <a:pt x="443" y="473"/>
                  </a:lnTo>
                  <a:lnTo>
                    <a:pt x="443" y="481"/>
                  </a:lnTo>
                  <a:lnTo>
                    <a:pt x="451" y="481"/>
                  </a:lnTo>
                  <a:lnTo>
                    <a:pt x="451" y="0"/>
                  </a:lnTo>
                  <a:lnTo>
                    <a:pt x="0" y="0"/>
                  </a:lnTo>
                  <a:lnTo>
                    <a:pt x="0" y="489"/>
                  </a:lnTo>
                  <a:lnTo>
                    <a:pt x="451" y="489"/>
                  </a:lnTo>
                  <a:lnTo>
                    <a:pt x="451" y="481"/>
                  </a:lnTo>
                  <a:lnTo>
                    <a:pt x="443" y="481"/>
                  </a:lnTo>
                  <a:close/>
                </a:path>
              </a:pathLst>
            </a:custGeom>
            <a:solidFill>
              <a:srgbClr val="3C7E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endParaRPr lang="en-US" sz="30499">
                <a:solidFill>
                  <a:srgbClr val="9ACD4C"/>
                </a:solidFill>
                <a:latin typeface="Helvetica" pitchFamily="-1" charset="0"/>
                <a:ea typeface="ＭＳ Ｐゴシック" pitchFamily="-1" charset="-128"/>
              </a:endParaRPr>
            </a:p>
          </p:txBody>
        </p:sp>
        <p:sp>
          <p:nvSpPr>
            <p:cNvPr id="105" name="Freeform 300">
              <a:extLst>
                <a:ext uri="{FF2B5EF4-FFF2-40B4-BE49-F238E27FC236}">
                  <a16:creationId xmlns:a16="http://schemas.microsoft.com/office/drawing/2014/main" id="{17F8C181-AFF7-481E-8B33-7F9F95E5D141}"/>
                </a:ext>
              </a:extLst>
            </p:cNvPr>
            <p:cNvSpPr>
              <a:spLocks/>
            </p:cNvSpPr>
            <p:nvPr/>
          </p:nvSpPr>
          <p:spPr bwMode="auto">
            <a:xfrm>
              <a:off x="4727" y="2495"/>
              <a:ext cx="432" cy="0"/>
            </a:xfrm>
            <a:custGeom>
              <a:avLst/>
              <a:gdLst>
                <a:gd name="T0" fmla="*/ 0 w 432"/>
                <a:gd name="T1" fmla="*/ 432 w 432"/>
                <a:gd name="T2" fmla="*/ 0 w 43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432">
                  <a:moveTo>
                    <a:pt x="0" y="0"/>
                  </a:moveTo>
                  <a:lnTo>
                    <a:pt x="43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D5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endParaRPr lang="en-US" sz="30499">
                <a:solidFill>
                  <a:srgbClr val="9ACD4C"/>
                </a:solidFill>
                <a:latin typeface="Helvetica" pitchFamily="-1" charset="0"/>
                <a:ea typeface="ＭＳ Ｐゴシック" pitchFamily="-1" charset="-128"/>
              </a:endParaRPr>
            </a:p>
          </p:txBody>
        </p:sp>
        <p:sp>
          <p:nvSpPr>
            <p:cNvPr id="106" name="Line 301">
              <a:extLst>
                <a:ext uri="{FF2B5EF4-FFF2-40B4-BE49-F238E27FC236}">
                  <a16:creationId xmlns:a16="http://schemas.microsoft.com/office/drawing/2014/main" id="{FA4325DD-58B6-47FC-8B3D-F876FD2BB9C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27" y="2495"/>
              <a:ext cx="432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endParaRPr lang="en-US" sz="30499">
                <a:solidFill>
                  <a:srgbClr val="9ACD4C"/>
                </a:solidFill>
                <a:latin typeface="Helvetica" pitchFamily="-1" charset="0"/>
                <a:ea typeface="ＭＳ Ｐゴシック" pitchFamily="-1" charset="-128"/>
              </a:endParaRPr>
            </a:p>
          </p:txBody>
        </p:sp>
        <p:sp>
          <p:nvSpPr>
            <p:cNvPr id="107" name="Rectangle 302">
              <a:extLst>
                <a:ext uri="{FF2B5EF4-FFF2-40B4-BE49-F238E27FC236}">
                  <a16:creationId xmlns:a16="http://schemas.microsoft.com/office/drawing/2014/main" id="{1FCDAE61-1063-48F3-BB28-58829A9C01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27" y="2491"/>
              <a:ext cx="384" cy="8"/>
            </a:xfrm>
            <a:prstGeom prst="rect">
              <a:avLst/>
            </a:prstGeom>
            <a:solidFill>
              <a:srgbClr val="DDD5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endParaRPr lang="en-US" sz="30499">
                <a:solidFill>
                  <a:srgbClr val="9ACD4C"/>
                </a:solidFill>
                <a:latin typeface="Helvetica" pitchFamily="-1" charset="0"/>
                <a:ea typeface="ＭＳ Ｐゴシック" pitchFamily="-1" charset="-128"/>
              </a:endParaRPr>
            </a:p>
          </p:txBody>
        </p:sp>
        <p:sp>
          <p:nvSpPr>
            <p:cNvPr id="108" name="Freeform 303">
              <a:extLst>
                <a:ext uri="{FF2B5EF4-FFF2-40B4-BE49-F238E27FC236}">
                  <a16:creationId xmlns:a16="http://schemas.microsoft.com/office/drawing/2014/main" id="{5F99932F-2C39-46EF-B850-02471A9E6C8B}"/>
                </a:ext>
              </a:extLst>
            </p:cNvPr>
            <p:cNvSpPr>
              <a:spLocks/>
            </p:cNvSpPr>
            <p:nvPr/>
          </p:nvSpPr>
          <p:spPr bwMode="auto">
            <a:xfrm>
              <a:off x="4727" y="2491"/>
              <a:ext cx="384" cy="8"/>
            </a:xfrm>
            <a:custGeom>
              <a:avLst/>
              <a:gdLst>
                <a:gd name="T0" fmla="*/ 0 w 384"/>
                <a:gd name="T1" fmla="*/ 8 h 8"/>
                <a:gd name="T2" fmla="*/ 384 w 384"/>
                <a:gd name="T3" fmla="*/ 8 h 8"/>
                <a:gd name="T4" fmla="*/ 384 w 384"/>
                <a:gd name="T5" fmla="*/ 0 h 8"/>
                <a:gd name="T6" fmla="*/ 0 w 384"/>
                <a:gd name="T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4" h="8">
                  <a:moveTo>
                    <a:pt x="0" y="8"/>
                  </a:moveTo>
                  <a:lnTo>
                    <a:pt x="384" y="8"/>
                  </a:lnTo>
                  <a:lnTo>
                    <a:pt x="384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endParaRPr lang="en-US" sz="30499">
                <a:solidFill>
                  <a:srgbClr val="9ACD4C"/>
                </a:solidFill>
                <a:latin typeface="Helvetica" pitchFamily="-1" charset="0"/>
                <a:ea typeface="ＭＳ Ｐゴシック" pitchFamily="-1" charset="-128"/>
              </a:endParaRPr>
            </a:p>
          </p:txBody>
        </p:sp>
        <p:sp>
          <p:nvSpPr>
            <p:cNvPr id="109" name="Freeform 304">
              <a:extLst>
                <a:ext uri="{FF2B5EF4-FFF2-40B4-BE49-F238E27FC236}">
                  <a16:creationId xmlns:a16="http://schemas.microsoft.com/office/drawing/2014/main" id="{39BE788D-C7B5-4E05-97B9-AD6A48B7A796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9" y="2465"/>
              <a:ext cx="70" cy="60"/>
            </a:xfrm>
            <a:custGeom>
              <a:avLst/>
              <a:gdLst>
                <a:gd name="T0" fmla="*/ 0 w 70"/>
                <a:gd name="T1" fmla="*/ 60 h 60"/>
                <a:gd name="T2" fmla="*/ 12 w 70"/>
                <a:gd name="T3" fmla="*/ 30 h 60"/>
                <a:gd name="T4" fmla="*/ 0 w 70"/>
                <a:gd name="T5" fmla="*/ 0 h 60"/>
                <a:gd name="T6" fmla="*/ 70 w 70"/>
                <a:gd name="T7" fmla="*/ 30 h 60"/>
                <a:gd name="T8" fmla="*/ 0 w 70"/>
                <a:gd name="T9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60">
                  <a:moveTo>
                    <a:pt x="0" y="60"/>
                  </a:moveTo>
                  <a:lnTo>
                    <a:pt x="12" y="30"/>
                  </a:lnTo>
                  <a:lnTo>
                    <a:pt x="0" y="0"/>
                  </a:lnTo>
                  <a:lnTo>
                    <a:pt x="70" y="30"/>
                  </a:lnTo>
                  <a:lnTo>
                    <a:pt x="0" y="60"/>
                  </a:lnTo>
                  <a:close/>
                </a:path>
              </a:pathLst>
            </a:custGeom>
            <a:solidFill>
              <a:srgbClr val="DDD5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endParaRPr lang="en-US" sz="30499">
                <a:solidFill>
                  <a:srgbClr val="9ACD4C"/>
                </a:solidFill>
                <a:latin typeface="Helvetica" pitchFamily="-1" charset="0"/>
                <a:ea typeface="ＭＳ Ｐゴシック" pitchFamily="-1" charset="-128"/>
              </a:endParaRPr>
            </a:p>
          </p:txBody>
        </p:sp>
        <p:sp>
          <p:nvSpPr>
            <p:cNvPr id="110" name="Freeform 305">
              <a:extLst>
                <a:ext uri="{FF2B5EF4-FFF2-40B4-BE49-F238E27FC236}">
                  <a16:creationId xmlns:a16="http://schemas.microsoft.com/office/drawing/2014/main" id="{EE3A9C51-C665-41E9-BD3A-072729884209}"/>
                </a:ext>
              </a:extLst>
            </p:cNvPr>
            <p:cNvSpPr>
              <a:spLocks/>
            </p:cNvSpPr>
            <p:nvPr/>
          </p:nvSpPr>
          <p:spPr bwMode="auto">
            <a:xfrm>
              <a:off x="4727" y="835"/>
              <a:ext cx="432" cy="0"/>
            </a:xfrm>
            <a:custGeom>
              <a:avLst/>
              <a:gdLst>
                <a:gd name="T0" fmla="*/ 432 w 432"/>
                <a:gd name="T1" fmla="*/ 0 w 432"/>
                <a:gd name="T2" fmla="*/ 432 w 43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432">
                  <a:moveTo>
                    <a:pt x="432" y="0"/>
                  </a:moveTo>
                  <a:lnTo>
                    <a:pt x="0" y="0"/>
                  </a:lnTo>
                  <a:lnTo>
                    <a:pt x="432" y="0"/>
                  </a:lnTo>
                  <a:close/>
                </a:path>
              </a:pathLst>
            </a:custGeom>
            <a:solidFill>
              <a:srgbClr val="DDD5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endParaRPr lang="en-US" sz="30499">
                <a:solidFill>
                  <a:srgbClr val="9ACD4C"/>
                </a:solidFill>
                <a:latin typeface="Helvetica" pitchFamily="-1" charset="0"/>
                <a:ea typeface="ＭＳ Ｐゴシック" pitchFamily="-1" charset="-128"/>
              </a:endParaRPr>
            </a:p>
          </p:txBody>
        </p:sp>
        <p:sp>
          <p:nvSpPr>
            <p:cNvPr id="111" name="Line 306">
              <a:extLst>
                <a:ext uri="{FF2B5EF4-FFF2-40B4-BE49-F238E27FC236}">
                  <a16:creationId xmlns:a16="http://schemas.microsoft.com/office/drawing/2014/main" id="{89D2CA4B-530C-4129-A3BB-D5E2A69B9A4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727" y="835"/>
              <a:ext cx="432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endParaRPr lang="en-US" sz="30499">
                <a:solidFill>
                  <a:srgbClr val="9ACD4C"/>
                </a:solidFill>
                <a:latin typeface="Helvetica" pitchFamily="-1" charset="0"/>
                <a:ea typeface="ＭＳ Ｐゴシック" pitchFamily="-1" charset="-128"/>
              </a:endParaRPr>
            </a:p>
          </p:txBody>
        </p:sp>
        <p:sp>
          <p:nvSpPr>
            <p:cNvPr id="112" name="Rectangle 307">
              <a:extLst>
                <a:ext uri="{FF2B5EF4-FFF2-40B4-BE49-F238E27FC236}">
                  <a16:creationId xmlns:a16="http://schemas.microsoft.com/office/drawing/2014/main" id="{02950C3F-33E7-4C3B-A184-9151D7EFCD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75" y="831"/>
              <a:ext cx="384" cy="8"/>
            </a:xfrm>
            <a:prstGeom prst="rect">
              <a:avLst/>
            </a:prstGeom>
            <a:solidFill>
              <a:srgbClr val="DDD5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endParaRPr lang="en-US" sz="30499">
                <a:solidFill>
                  <a:srgbClr val="9ACD4C"/>
                </a:solidFill>
                <a:latin typeface="Helvetica" pitchFamily="-1" charset="0"/>
                <a:ea typeface="ＭＳ Ｐゴシック" pitchFamily="-1" charset="-128"/>
              </a:endParaRPr>
            </a:p>
          </p:txBody>
        </p:sp>
        <p:sp>
          <p:nvSpPr>
            <p:cNvPr id="113" name="Freeform 308">
              <a:extLst>
                <a:ext uri="{FF2B5EF4-FFF2-40B4-BE49-F238E27FC236}">
                  <a16:creationId xmlns:a16="http://schemas.microsoft.com/office/drawing/2014/main" id="{E2252607-899E-4762-BEBD-60FDBE5BBDAA}"/>
                </a:ext>
              </a:extLst>
            </p:cNvPr>
            <p:cNvSpPr>
              <a:spLocks/>
            </p:cNvSpPr>
            <p:nvPr/>
          </p:nvSpPr>
          <p:spPr bwMode="auto">
            <a:xfrm>
              <a:off x="4775" y="831"/>
              <a:ext cx="384" cy="8"/>
            </a:xfrm>
            <a:custGeom>
              <a:avLst/>
              <a:gdLst>
                <a:gd name="T0" fmla="*/ 384 w 384"/>
                <a:gd name="T1" fmla="*/ 0 h 8"/>
                <a:gd name="T2" fmla="*/ 0 w 384"/>
                <a:gd name="T3" fmla="*/ 0 h 8"/>
                <a:gd name="T4" fmla="*/ 0 w 384"/>
                <a:gd name="T5" fmla="*/ 8 h 8"/>
                <a:gd name="T6" fmla="*/ 384 w 384"/>
                <a:gd name="T7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4" h="8">
                  <a:moveTo>
                    <a:pt x="384" y="0"/>
                  </a:moveTo>
                  <a:lnTo>
                    <a:pt x="0" y="0"/>
                  </a:lnTo>
                  <a:lnTo>
                    <a:pt x="0" y="8"/>
                  </a:lnTo>
                  <a:lnTo>
                    <a:pt x="384" y="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endParaRPr lang="en-US" sz="30499">
                <a:solidFill>
                  <a:srgbClr val="9ACD4C"/>
                </a:solidFill>
                <a:latin typeface="Helvetica" pitchFamily="-1" charset="0"/>
                <a:ea typeface="ＭＳ Ｐゴシック" pitchFamily="-1" charset="-128"/>
              </a:endParaRPr>
            </a:p>
          </p:txBody>
        </p:sp>
        <p:sp>
          <p:nvSpPr>
            <p:cNvPr id="114" name="Freeform 309">
              <a:extLst>
                <a:ext uri="{FF2B5EF4-FFF2-40B4-BE49-F238E27FC236}">
                  <a16:creationId xmlns:a16="http://schemas.microsoft.com/office/drawing/2014/main" id="{23BD2B48-CF84-47C1-B903-AC55EAE5D14D}"/>
                </a:ext>
              </a:extLst>
            </p:cNvPr>
            <p:cNvSpPr>
              <a:spLocks/>
            </p:cNvSpPr>
            <p:nvPr/>
          </p:nvSpPr>
          <p:spPr bwMode="auto">
            <a:xfrm>
              <a:off x="4727" y="805"/>
              <a:ext cx="70" cy="60"/>
            </a:xfrm>
            <a:custGeom>
              <a:avLst/>
              <a:gdLst>
                <a:gd name="T0" fmla="*/ 70 w 70"/>
                <a:gd name="T1" fmla="*/ 0 h 60"/>
                <a:gd name="T2" fmla="*/ 58 w 70"/>
                <a:gd name="T3" fmla="*/ 30 h 60"/>
                <a:gd name="T4" fmla="*/ 70 w 70"/>
                <a:gd name="T5" fmla="*/ 60 h 60"/>
                <a:gd name="T6" fmla="*/ 0 w 70"/>
                <a:gd name="T7" fmla="*/ 30 h 60"/>
                <a:gd name="T8" fmla="*/ 70 w 70"/>
                <a:gd name="T9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60">
                  <a:moveTo>
                    <a:pt x="70" y="0"/>
                  </a:moveTo>
                  <a:lnTo>
                    <a:pt x="58" y="30"/>
                  </a:lnTo>
                  <a:lnTo>
                    <a:pt x="70" y="60"/>
                  </a:lnTo>
                  <a:lnTo>
                    <a:pt x="0" y="30"/>
                  </a:lnTo>
                  <a:lnTo>
                    <a:pt x="70" y="0"/>
                  </a:lnTo>
                  <a:close/>
                </a:path>
              </a:pathLst>
            </a:custGeom>
            <a:solidFill>
              <a:srgbClr val="DDD5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endParaRPr lang="en-US" sz="30499">
                <a:solidFill>
                  <a:srgbClr val="9ACD4C"/>
                </a:solidFill>
                <a:latin typeface="Helvetica" pitchFamily="-1" charset="0"/>
                <a:ea typeface="ＭＳ Ｐゴシック" pitchFamily="-1" charset="-128"/>
              </a:endParaRPr>
            </a:p>
          </p:txBody>
        </p:sp>
        <p:sp>
          <p:nvSpPr>
            <p:cNvPr id="115" name="Rectangle 310">
              <a:extLst>
                <a:ext uri="{FF2B5EF4-FFF2-40B4-BE49-F238E27FC236}">
                  <a16:creationId xmlns:a16="http://schemas.microsoft.com/office/drawing/2014/main" id="{0612A952-13DA-439B-A2E6-F62CC1E192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31" y="787"/>
              <a:ext cx="20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333">
                  <a:solidFill>
                    <a:srgbClr val="000000"/>
                  </a:solidFill>
                  <a:latin typeface="VAGRundschriftD" panose="00000500000000000000" charset="0"/>
                  <a:ea typeface="ＭＳ Ｐゴシック" pitchFamily="-1" charset="-128"/>
                </a:rPr>
                <a:t>I</a:t>
              </a:r>
              <a:endParaRPr lang="en-US" altLang="en-US" sz="2400">
                <a:solidFill>
                  <a:prstClr val="white"/>
                </a:solidFill>
                <a:ea typeface="ＭＳ Ｐゴシック" pitchFamily="-1" charset="-128"/>
              </a:endParaRPr>
            </a:p>
          </p:txBody>
        </p:sp>
        <p:sp>
          <p:nvSpPr>
            <p:cNvPr id="116" name="Rectangle 311">
              <a:extLst>
                <a:ext uri="{FF2B5EF4-FFF2-40B4-BE49-F238E27FC236}">
                  <a16:creationId xmlns:a16="http://schemas.microsoft.com/office/drawing/2014/main" id="{94E77C23-FF71-43EE-A474-F62BFFDF33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9" y="787"/>
              <a:ext cx="42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333">
                  <a:solidFill>
                    <a:srgbClr val="000000"/>
                  </a:solidFill>
                  <a:latin typeface="VAGRundschriftD" panose="00000500000000000000" charset="0"/>
                  <a:ea typeface="ＭＳ Ｐゴシック" pitchFamily="-1" charset="-128"/>
                </a:rPr>
                <a:t>n</a:t>
              </a:r>
              <a:endParaRPr lang="en-US" altLang="en-US" sz="2400">
                <a:solidFill>
                  <a:prstClr val="white"/>
                </a:solidFill>
                <a:ea typeface="ＭＳ Ｐゴシック" pitchFamily="-1" charset="-128"/>
              </a:endParaRPr>
            </a:p>
          </p:txBody>
        </p:sp>
        <p:sp>
          <p:nvSpPr>
            <p:cNvPr id="117" name="Rectangle 312">
              <a:extLst>
                <a:ext uri="{FF2B5EF4-FFF2-40B4-BE49-F238E27FC236}">
                  <a16:creationId xmlns:a16="http://schemas.microsoft.com/office/drawing/2014/main" id="{D4AD9FC5-5329-4EBF-BB55-475D4B81C4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93" y="787"/>
              <a:ext cx="112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333">
                  <a:solidFill>
                    <a:srgbClr val="000000"/>
                  </a:solidFill>
                  <a:latin typeface="VAGRundschriftD" panose="00000500000000000000" charset="0"/>
                  <a:ea typeface="ＭＳ Ｐゴシック" pitchFamily="-1" charset="-128"/>
                </a:rPr>
                <a:t>put</a:t>
              </a:r>
              <a:endParaRPr lang="en-US" altLang="en-US" sz="2400">
                <a:solidFill>
                  <a:prstClr val="white"/>
                </a:solidFill>
                <a:ea typeface="ＭＳ Ｐゴシック" pitchFamily="-1" charset="-128"/>
              </a:endParaRPr>
            </a:p>
          </p:txBody>
        </p:sp>
        <p:sp>
          <p:nvSpPr>
            <p:cNvPr id="118" name="Rectangle 313">
              <a:extLst>
                <a:ext uri="{FF2B5EF4-FFF2-40B4-BE49-F238E27FC236}">
                  <a16:creationId xmlns:a16="http://schemas.microsoft.com/office/drawing/2014/main" id="{A033DFA5-C350-415B-8667-BEE77B3B3C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31" y="2447"/>
              <a:ext cx="96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333">
                  <a:solidFill>
                    <a:srgbClr val="000000"/>
                  </a:solidFill>
                  <a:latin typeface="VAGRundschriftD" panose="00000500000000000000" charset="0"/>
                  <a:ea typeface="ＭＳ Ｐゴシック" pitchFamily="-1" charset="-128"/>
                </a:rPr>
                <a:t>Ou</a:t>
              </a:r>
              <a:endParaRPr lang="en-US" altLang="en-US" sz="2400">
                <a:solidFill>
                  <a:prstClr val="white"/>
                </a:solidFill>
                <a:ea typeface="ＭＳ Ｐゴシック" pitchFamily="-1" charset="-128"/>
              </a:endParaRPr>
            </a:p>
          </p:txBody>
        </p:sp>
        <p:sp>
          <p:nvSpPr>
            <p:cNvPr id="119" name="Rectangle 314">
              <a:extLst>
                <a:ext uri="{FF2B5EF4-FFF2-40B4-BE49-F238E27FC236}">
                  <a16:creationId xmlns:a16="http://schemas.microsoft.com/office/drawing/2014/main" id="{DE161499-03AA-484E-9447-CE07F18431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30" y="2447"/>
              <a:ext cx="27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333">
                  <a:solidFill>
                    <a:srgbClr val="000000"/>
                  </a:solidFill>
                  <a:latin typeface="VAGRundschriftD" panose="00000500000000000000" charset="0"/>
                  <a:ea typeface="ＭＳ Ｐゴシック" pitchFamily="-1" charset="-128"/>
                </a:rPr>
                <a:t>t</a:t>
              </a:r>
              <a:endParaRPr lang="en-US" altLang="en-US" sz="2400">
                <a:solidFill>
                  <a:prstClr val="white"/>
                </a:solidFill>
                <a:ea typeface="ＭＳ Ｐゴシック" pitchFamily="-1" charset="-128"/>
              </a:endParaRPr>
            </a:p>
          </p:txBody>
        </p:sp>
        <p:sp>
          <p:nvSpPr>
            <p:cNvPr id="120" name="Rectangle 315">
              <a:extLst>
                <a:ext uri="{FF2B5EF4-FFF2-40B4-BE49-F238E27FC236}">
                  <a16:creationId xmlns:a16="http://schemas.microsoft.com/office/drawing/2014/main" id="{FAE4A273-3DB4-4555-B686-44F18762BD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58" y="2447"/>
              <a:ext cx="112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333">
                  <a:solidFill>
                    <a:srgbClr val="000000"/>
                  </a:solidFill>
                  <a:latin typeface="VAGRundschriftD" panose="00000500000000000000" charset="0"/>
                  <a:ea typeface="ＭＳ Ｐゴシック" pitchFamily="-1" charset="-128"/>
                </a:rPr>
                <a:t>put</a:t>
              </a:r>
              <a:endParaRPr lang="en-US" altLang="en-US" sz="2400">
                <a:solidFill>
                  <a:prstClr val="white"/>
                </a:solidFill>
                <a:ea typeface="ＭＳ Ｐゴシック" pitchFamily="-1" charset="-128"/>
              </a:endParaRPr>
            </a:p>
          </p:txBody>
        </p:sp>
        <p:sp>
          <p:nvSpPr>
            <p:cNvPr id="121" name="Rectangle 316">
              <a:extLst>
                <a:ext uri="{FF2B5EF4-FFF2-40B4-BE49-F238E27FC236}">
                  <a16:creationId xmlns:a16="http://schemas.microsoft.com/office/drawing/2014/main" id="{965CCDB2-2004-4008-9352-5BD77094D9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57" y="1621"/>
              <a:ext cx="126" cy="26"/>
            </a:xfrm>
            <a:prstGeom prst="rect">
              <a:avLst/>
            </a:prstGeom>
            <a:solidFill>
              <a:srgbClr val="DDD5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endParaRPr lang="en-US" sz="30499">
                <a:solidFill>
                  <a:srgbClr val="9ACD4C"/>
                </a:solidFill>
                <a:latin typeface="Helvetica" pitchFamily="-1" charset="0"/>
                <a:ea typeface="ＭＳ Ｐゴシック" pitchFamily="-1" charset="-128"/>
              </a:endParaRPr>
            </a:p>
          </p:txBody>
        </p:sp>
        <p:sp>
          <p:nvSpPr>
            <p:cNvPr id="122" name="Rectangle 317">
              <a:extLst>
                <a:ext uri="{FF2B5EF4-FFF2-40B4-BE49-F238E27FC236}">
                  <a16:creationId xmlns:a16="http://schemas.microsoft.com/office/drawing/2014/main" id="{28F3C61D-E851-4D13-99ED-E6218CDB31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57" y="1621"/>
              <a:ext cx="126" cy="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endParaRPr lang="en-US" sz="30499">
                <a:solidFill>
                  <a:srgbClr val="9ACD4C"/>
                </a:solidFill>
                <a:latin typeface="Helvetica" pitchFamily="-1" charset="0"/>
                <a:ea typeface="ＭＳ Ｐゴシック" pitchFamily="-1" charset="-128"/>
              </a:endParaRPr>
            </a:p>
          </p:txBody>
        </p:sp>
        <p:sp>
          <p:nvSpPr>
            <p:cNvPr id="123" name="Rectangle 318">
              <a:extLst>
                <a:ext uri="{FF2B5EF4-FFF2-40B4-BE49-F238E27FC236}">
                  <a16:creationId xmlns:a16="http://schemas.microsoft.com/office/drawing/2014/main" id="{C4E6CFA7-85D4-4F35-9E44-3463F16E34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95" y="1621"/>
              <a:ext cx="277" cy="26"/>
            </a:xfrm>
            <a:prstGeom prst="rect">
              <a:avLst/>
            </a:prstGeom>
            <a:solidFill>
              <a:srgbClr val="DDD5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endParaRPr lang="en-US" sz="30499">
                <a:solidFill>
                  <a:srgbClr val="9ACD4C"/>
                </a:solidFill>
                <a:latin typeface="Helvetica" pitchFamily="-1" charset="0"/>
                <a:ea typeface="ＭＳ Ｐゴシック" pitchFamily="-1" charset="-128"/>
              </a:endParaRPr>
            </a:p>
          </p:txBody>
        </p:sp>
        <p:sp>
          <p:nvSpPr>
            <p:cNvPr id="124" name="Rectangle 319">
              <a:extLst>
                <a:ext uri="{FF2B5EF4-FFF2-40B4-BE49-F238E27FC236}">
                  <a16:creationId xmlns:a16="http://schemas.microsoft.com/office/drawing/2014/main" id="{1CB8BD8E-9DC1-49A4-B0B1-3647181EE6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95" y="1621"/>
              <a:ext cx="277" cy="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endParaRPr lang="en-US" sz="30499">
                <a:solidFill>
                  <a:srgbClr val="9ACD4C"/>
                </a:solidFill>
                <a:latin typeface="Helvetica" pitchFamily="-1" charset="0"/>
                <a:ea typeface="ＭＳ Ｐゴシック" pitchFamily="-1" charset="-128"/>
              </a:endParaRPr>
            </a:p>
          </p:txBody>
        </p:sp>
        <p:sp>
          <p:nvSpPr>
            <p:cNvPr id="125" name="Rectangle 320">
              <a:extLst>
                <a:ext uri="{FF2B5EF4-FFF2-40B4-BE49-F238E27FC236}">
                  <a16:creationId xmlns:a16="http://schemas.microsoft.com/office/drawing/2014/main" id="{3B22E114-9A17-442D-B60C-E46C65E7F9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3" y="1621"/>
              <a:ext cx="12" cy="26"/>
            </a:xfrm>
            <a:prstGeom prst="rect">
              <a:avLst/>
            </a:prstGeom>
            <a:solidFill>
              <a:srgbClr val="BDB9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endParaRPr lang="en-US" sz="30499">
                <a:solidFill>
                  <a:srgbClr val="9ACD4C"/>
                </a:solidFill>
                <a:latin typeface="Helvetica" pitchFamily="-1" charset="0"/>
                <a:ea typeface="ＭＳ Ｐゴシック" pitchFamily="-1" charset="-128"/>
              </a:endParaRPr>
            </a:p>
          </p:txBody>
        </p:sp>
        <p:sp>
          <p:nvSpPr>
            <p:cNvPr id="126" name="Rectangle 321">
              <a:extLst>
                <a:ext uri="{FF2B5EF4-FFF2-40B4-BE49-F238E27FC236}">
                  <a16:creationId xmlns:a16="http://schemas.microsoft.com/office/drawing/2014/main" id="{B1A222F6-2429-4070-B3D4-5A9A6DB9B4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3" y="1621"/>
              <a:ext cx="12" cy="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endParaRPr lang="en-US" sz="30499">
                <a:solidFill>
                  <a:srgbClr val="9ACD4C"/>
                </a:solidFill>
                <a:latin typeface="Helvetica" pitchFamily="-1" charset="0"/>
                <a:ea typeface="ＭＳ Ｐゴシック" pitchFamily="-1" charset="-128"/>
              </a:endParaRPr>
            </a:p>
          </p:txBody>
        </p:sp>
        <p:sp>
          <p:nvSpPr>
            <p:cNvPr id="127" name="Rectangle 322">
              <a:extLst>
                <a:ext uri="{FF2B5EF4-FFF2-40B4-BE49-F238E27FC236}">
                  <a16:creationId xmlns:a16="http://schemas.microsoft.com/office/drawing/2014/main" id="{727A7B26-A276-4F44-AF2E-5409BB14A6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84" y="1621"/>
              <a:ext cx="6" cy="26"/>
            </a:xfrm>
            <a:prstGeom prst="rect">
              <a:avLst/>
            </a:prstGeom>
            <a:solidFill>
              <a:srgbClr val="DDD5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endParaRPr lang="en-US" sz="30499">
                <a:solidFill>
                  <a:srgbClr val="9ACD4C"/>
                </a:solidFill>
                <a:latin typeface="Helvetica" pitchFamily="-1" charset="0"/>
                <a:ea typeface="ＭＳ Ｐゴシック" pitchFamily="-1" charset="-128"/>
              </a:endParaRPr>
            </a:p>
          </p:txBody>
        </p:sp>
        <p:sp>
          <p:nvSpPr>
            <p:cNvPr id="128" name="Rectangle 323">
              <a:extLst>
                <a:ext uri="{FF2B5EF4-FFF2-40B4-BE49-F238E27FC236}">
                  <a16:creationId xmlns:a16="http://schemas.microsoft.com/office/drawing/2014/main" id="{8EC7B6CE-A0D5-4246-8D92-52D2F0EE49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84" y="1621"/>
              <a:ext cx="6" cy="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endParaRPr lang="en-US" sz="30499">
                <a:solidFill>
                  <a:srgbClr val="9ACD4C"/>
                </a:solidFill>
                <a:latin typeface="Helvetica" pitchFamily="-1" charset="0"/>
                <a:ea typeface="ＭＳ Ｐゴシック" pitchFamily="-1" charset="-128"/>
              </a:endParaRPr>
            </a:p>
          </p:txBody>
        </p:sp>
        <p:sp>
          <p:nvSpPr>
            <p:cNvPr id="129" name="Rectangle 324">
              <a:extLst>
                <a:ext uri="{FF2B5EF4-FFF2-40B4-BE49-F238E27FC236}">
                  <a16:creationId xmlns:a16="http://schemas.microsoft.com/office/drawing/2014/main" id="{A92AD46C-E38A-4D72-8D9C-AC0605068C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72" y="1621"/>
              <a:ext cx="12" cy="26"/>
            </a:xfrm>
            <a:prstGeom prst="rect">
              <a:avLst/>
            </a:prstGeom>
            <a:solidFill>
              <a:srgbClr val="BDB9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endParaRPr lang="en-US" sz="30499">
                <a:solidFill>
                  <a:srgbClr val="9ACD4C"/>
                </a:solidFill>
                <a:latin typeface="Helvetica" pitchFamily="-1" charset="0"/>
                <a:ea typeface="ＭＳ Ｐゴシック" pitchFamily="-1" charset="-128"/>
              </a:endParaRPr>
            </a:p>
          </p:txBody>
        </p:sp>
        <p:sp>
          <p:nvSpPr>
            <p:cNvPr id="130" name="Rectangle 325">
              <a:extLst>
                <a:ext uri="{FF2B5EF4-FFF2-40B4-BE49-F238E27FC236}">
                  <a16:creationId xmlns:a16="http://schemas.microsoft.com/office/drawing/2014/main" id="{267BFFCF-0205-4C6E-B57B-38E83739E4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72" y="1621"/>
              <a:ext cx="12" cy="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endParaRPr lang="en-US" sz="30499">
                <a:solidFill>
                  <a:srgbClr val="9ACD4C"/>
                </a:solidFill>
                <a:latin typeface="Helvetica" pitchFamily="-1" charset="0"/>
                <a:ea typeface="ＭＳ Ｐゴシック" pitchFamily="-1" charset="-128"/>
              </a:endParaRPr>
            </a:p>
          </p:txBody>
        </p:sp>
        <p:sp>
          <p:nvSpPr>
            <p:cNvPr id="131" name="Rectangle 326">
              <a:extLst>
                <a:ext uri="{FF2B5EF4-FFF2-40B4-BE49-F238E27FC236}">
                  <a16:creationId xmlns:a16="http://schemas.microsoft.com/office/drawing/2014/main" id="{CB2F5445-DF3D-4B37-AD30-CAFD8714A2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57" y="1659"/>
              <a:ext cx="126" cy="34"/>
            </a:xfrm>
            <a:prstGeom prst="rect">
              <a:avLst/>
            </a:prstGeom>
            <a:solidFill>
              <a:srgbClr val="DDD5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endParaRPr lang="en-US" sz="30499">
                <a:solidFill>
                  <a:srgbClr val="9ACD4C"/>
                </a:solidFill>
                <a:latin typeface="Helvetica" pitchFamily="-1" charset="0"/>
                <a:ea typeface="ＭＳ Ｐゴシック" pitchFamily="-1" charset="-128"/>
              </a:endParaRPr>
            </a:p>
          </p:txBody>
        </p:sp>
        <p:sp>
          <p:nvSpPr>
            <p:cNvPr id="132" name="Rectangle 327">
              <a:extLst>
                <a:ext uri="{FF2B5EF4-FFF2-40B4-BE49-F238E27FC236}">
                  <a16:creationId xmlns:a16="http://schemas.microsoft.com/office/drawing/2014/main" id="{A010CEF4-DFA3-4D64-923E-FE30B0F53E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57" y="1659"/>
              <a:ext cx="126" cy="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endParaRPr lang="en-US" sz="30499">
                <a:solidFill>
                  <a:srgbClr val="9ACD4C"/>
                </a:solidFill>
                <a:latin typeface="Helvetica" pitchFamily="-1" charset="0"/>
                <a:ea typeface="ＭＳ Ｐゴシック" pitchFamily="-1" charset="-128"/>
              </a:endParaRPr>
            </a:p>
          </p:txBody>
        </p:sp>
        <p:sp>
          <p:nvSpPr>
            <p:cNvPr id="133" name="Freeform 328">
              <a:extLst>
                <a:ext uri="{FF2B5EF4-FFF2-40B4-BE49-F238E27FC236}">
                  <a16:creationId xmlns:a16="http://schemas.microsoft.com/office/drawing/2014/main" id="{739783C0-747F-4D57-A68F-ACF5F1CC998E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7" y="1647"/>
              <a:ext cx="126" cy="46"/>
            </a:xfrm>
            <a:custGeom>
              <a:avLst/>
              <a:gdLst>
                <a:gd name="T0" fmla="*/ 126 w 126"/>
                <a:gd name="T1" fmla="*/ 0 h 46"/>
                <a:gd name="T2" fmla="*/ 126 w 126"/>
                <a:gd name="T3" fmla="*/ 0 h 46"/>
                <a:gd name="T4" fmla="*/ 0 w 126"/>
                <a:gd name="T5" fmla="*/ 0 h 46"/>
                <a:gd name="T6" fmla="*/ 0 w 126"/>
                <a:gd name="T7" fmla="*/ 12 h 46"/>
                <a:gd name="T8" fmla="*/ 126 w 126"/>
                <a:gd name="T9" fmla="*/ 12 h 46"/>
                <a:gd name="T10" fmla="*/ 126 w 126"/>
                <a:gd name="T11" fmla="*/ 46 h 46"/>
                <a:gd name="T12" fmla="*/ 126 w 126"/>
                <a:gd name="T13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6" h="46">
                  <a:moveTo>
                    <a:pt x="126" y="0"/>
                  </a:moveTo>
                  <a:lnTo>
                    <a:pt x="126" y="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26" y="12"/>
                  </a:lnTo>
                  <a:lnTo>
                    <a:pt x="126" y="46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rgbClr val="BDB9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endParaRPr lang="en-US" sz="30499">
                <a:solidFill>
                  <a:srgbClr val="9ACD4C"/>
                </a:solidFill>
                <a:latin typeface="Helvetica" pitchFamily="-1" charset="0"/>
                <a:ea typeface="ＭＳ Ｐゴシック" pitchFamily="-1" charset="-128"/>
              </a:endParaRPr>
            </a:p>
          </p:txBody>
        </p:sp>
        <p:sp>
          <p:nvSpPr>
            <p:cNvPr id="134" name="Freeform 329">
              <a:extLst>
                <a:ext uri="{FF2B5EF4-FFF2-40B4-BE49-F238E27FC236}">
                  <a16:creationId xmlns:a16="http://schemas.microsoft.com/office/drawing/2014/main" id="{E792391A-88D6-4B3B-9023-2E274BE5000D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7" y="1647"/>
              <a:ext cx="126" cy="46"/>
            </a:xfrm>
            <a:custGeom>
              <a:avLst/>
              <a:gdLst>
                <a:gd name="T0" fmla="*/ 126 w 126"/>
                <a:gd name="T1" fmla="*/ 0 h 46"/>
                <a:gd name="T2" fmla="*/ 126 w 126"/>
                <a:gd name="T3" fmla="*/ 0 h 46"/>
                <a:gd name="T4" fmla="*/ 0 w 126"/>
                <a:gd name="T5" fmla="*/ 0 h 46"/>
                <a:gd name="T6" fmla="*/ 0 w 126"/>
                <a:gd name="T7" fmla="*/ 12 h 46"/>
                <a:gd name="T8" fmla="*/ 126 w 126"/>
                <a:gd name="T9" fmla="*/ 12 h 46"/>
                <a:gd name="T10" fmla="*/ 126 w 126"/>
                <a:gd name="T11" fmla="*/ 46 h 46"/>
                <a:gd name="T12" fmla="*/ 126 w 126"/>
                <a:gd name="T13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6" h="46">
                  <a:moveTo>
                    <a:pt x="126" y="0"/>
                  </a:moveTo>
                  <a:lnTo>
                    <a:pt x="126" y="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26" y="12"/>
                  </a:lnTo>
                  <a:lnTo>
                    <a:pt x="126" y="46"/>
                  </a:lnTo>
                  <a:lnTo>
                    <a:pt x="12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endParaRPr lang="en-US" sz="30499">
                <a:solidFill>
                  <a:srgbClr val="9ACD4C"/>
                </a:solidFill>
                <a:latin typeface="Helvetica" pitchFamily="-1" charset="0"/>
                <a:ea typeface="ＭＳ Ｐゴシック" pitchFamily="-1" charset="-128"/>
              </a:endParaRPr>
            </a:p>
          </p:txBody>
        </p:sp>
        <p:sp>
          <p:nvSpPr>
            <p:cNvPr id="135" name="Rectangle 330">
              <a:extLst>
                <a:ext uri="{FF2B5EF4-FFF2-40B4-BE49-F238E27FC236}">
                  <a16:creationId xmlns:a16="http://schemas.microsoft.com/office/drawing/2014/main" id="{886C6148-E727-4B1D-B3CA-46B299A5F1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95" y="1659"/>
              <a:ext cx="277" cy="34"/>
            </a:xfrm>
            <a:prstGeom prst="rect">
              <a:avLst/>
            </a:prstGeom>
            <a:solidFill>
              <a:srgbClr val="DDD5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endParaRPr lang="en-US" sz="30499">
                <a:solidFill>
                  <a:srgbClr val="9ACD4C"/>
                </a:solidFill>
                <a:latin typeface="Helvetica" pitchFamily="-1" charset="0"/>
                <a:ea typeface="ＭＳ Ｐゴシック" pitchFamily="-1" charset="-128"/>
              </a:endParaRPr>
            </a:p>
          </p:txBody>
        </p:sp>
        <p:sp>
          <p:nvSpPr>
            <p:cNvPr id="136" name="Rectangle 331">
              <a:extLst>
                <a:ext uri="{FF2B5EF4-FFF2-40B4-BE49-F238E27FC236}">
                  <a16:creationId xmlns:a16="http://schemas.microsoft.com/office/drawing/2014/main" id="{40FB4CED-34A5-4FC8-A65D-12043585AD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95" y="1659"/>
              <a:ext cx="277" cy="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endParaRPr lang="en-US" sz="30499">
                <a:solidFill>
                  <a:srgbClr val="9ACD4C"/>
                </a:solidFill>
                <a:latin typeface="Helvetica" pitchFamily="-1" charset="0"/>
                <a:ea typeface="ＭＳ Ｐゴシック" pitchFamily="-1" charset="-128"/>
              </a:endParaRPr>
            </a:p>
          </p:txBody>
        </p:sp>
        <p:sp>
          <p:nvSpPr>
            <p:cNvPr id="137" name="Freeform 332">
              <a:extLst>
                <a:ext uri="{FF2B5EF4-FFF2-40B4-BE49-F238E27FC236}">
                  <a16:creationId xmlns:a16="http://schemas.microsoft.com/office/drawing/2014/main" id="{F9FABE5E-144F-450D-B0CA-0C442DCC504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83" y="1647"/>
              <a:ext cx="289" cy="46"/>
            </a:xfrm>
            <a:custGeom>
              <a:avLst/>
              <a:gdLst>
                <a:gd name="T0" fmla="*/ 289 w 289"/>
                <a:gd name="T1" fmla="*/ 0 h 46"/>
                <a:gd name="T2" fmla="*/ 289 w 289"/>
                <a:gd name="T3" fmla="*/ 0 h 46"/>
                <a:gd name="T4" fmla="*/ 12 w 289"/>
                <a:gd name="T5" fmla="*/ 0 h 46"/>
                <a:gd name="T6" fmla="*/ 0 w 289"/>
                <a:gd name="T7" fmla="*/ 0 h 46"/>
                <a:gd name="T8" fmla="*/ 0 w 289"/>
                <a:gd name="T9" fmla="*/ 46 h 46"/>
                <a:gd name="T10" fmla="*/ 12 w 289"/>
                <a:gd name="T11" fmla="*/ 46 h 46"/>
                <a:gd name="T12" fmla="*/ 12 w 289"/>
                <a:gd name="T13" fmla="*/ 12 h 46"/>
                <a:gd name="T14" fmla="*/ 289 w 289"/>
                <a:gd name="T15" fmla="*/ 12 h 46"/>
                <a:gd name="T16" fmla="*/ 289 w 289"/>
                <a:gd name="T17" fmla="*/ 46 h 46"/>
                <a:gd name="T18" fmla="*/ 289 w 289"/>
                <a:gd name="T1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9" h="46">
                  <a:moveTo>
                    <a:pt x="289" y="0"/>
                  </a:moveTo>
                  <a:lnTo>
                    <a:pt x="289" y="0"/>
                  </a:lnTo>
                  <a:lnTo>
                    <a:pt x="12" y="0"/>
                  </a:lnTo>
                  <a:lnTo>
                    <a:pt x="0" y="0"/>
                  </a:lnTo>
                  <a:lnTo>
                    <a:pt x="0" y="46"/>
                  </a:lnTo>
                  <a:lnTo>
                    <a:pt x="12" y="46"/>
                  </a:lnTo>
                  <a:lnTo>
                    <a:pt x="12" y="12"/>
                  </a:lnTo>
                  <a:lnTo>
                    <a:pt x="289" y="12"/>
                  </a:lnTo>
                  <a:lnTo>
                    <a:pt x="289" y="46"/>
                  </a:lnTo>
                  <a:lnTo>
                    <a:pt x="289" y="0"/>
                  </a:lnTo>
                  <a:close/>
                </a:path>
              </a:pathLst>
            </a:custGeom>
            <a:solidFill>
              <a:srgbClr val="BDB9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endParaRPr lang="en-US" sz="30499">
                <a:solidFill>
                  <a:srgbClr val="9ACD4C"/>
                </a:solidFill>
                <a:latin typeface="Helvetica" pitchFamily="-1" charset="0"/>
                <a:ea typeface="ＭＳ Ｐゴシック" pitchFamily="-1" charset="-128"/>
              </a:endParaRPr>
            </a:p>
          </p:txBody>
        </p:sp>
        <p:sp>
          <p:nvSpPr>
            <p:cNvPr id="138" name="Freeform 333">
              <a:extLst>
                <a:ext uri="{FF2B5EF4-FFF2-40B4-BE49-F238E27FC236}">
                  <a16:creationId xmlns:a16="http://schemas.microsoft.com/office/drawing/2014/main" id="{C2D773AF-01EA-4C88-8C65-ABA86433C35A}"/>
                </a:ext>
              </a:extLst>
            </p:cNvPr>
            <p:cNvSpPr>
              <a:spLocks/>
            </p:cNvSpPr>
            <p:nvPr/>
          </p:nvSpPr>
          <p:spPr bwMode="auto">
            <a:xfrm>
              <a:off x="3783" y="1647"/>
              <a:ext cx="289" cy="46"/>
            </a:xfrm>
            <a:custGeom>
              <a:avLst/>
              <a:gdLst>
                <a:gd name="T0" fmla="*/ 289 w 289"/>
                <a:gd name="T1" fmla="*/ 0 h 46"/>
                <a:gd name="T2" fmla="*/ 289 w 289"/>
                <a:gd name="T3" fmla="*/ 0 h 46"/>
                <a:gd name="T4" fmla="*/ 12 w 289"/>
                <a:gd name="T5" fmla="*/ 0 h 46"/>
                <a:gd name="T6" fmla="*/ 0 w 289"/>
                <a:gd name="T7" fmla="*/ 0 h 46"/>
                <a:gd name="T8" fmla="*/ 0 w 289"/>
                <a:gd name="T9" fmla="*/ 46 h 46"/>
                <a:gd name="T10" fmla="*/ 12 w 289"/>
                <a:gd name="T11" fmla="*/ 46 h 46"/>
                <a:gd name="T12" fmla="*/ 12 w 289"/>
                <a:gd name="T13" fmla="*/ 12 h 46"/>
                <a:gd name="T14" fmla="*/ 289 w 289"/>
                <a:gd name="T15" fmla="*/ 12 h 46"/>
                <a:gd name="T16" fmla="*/ 289 w 289"/>
                <a:gd name="T17" fmla="*/ 46 h 46"/>
                <a:gd name="T18" fmla="*/ 289 w 289"/>
                <a:gd name="T1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9" h="46">
                  <a:moveTo>
                    <a:pt x="289" y="0"/>
                  </a:moveTo>
                  <a:lnTo>
                    <a:pt x="289" y="0"/>
                  </a:lnTo>
                  <a:lnTo>
                    <a:pt x="12" y="0"/>
                  </a:lnTo>
                  <a:lnTo>
                    <a:pt x="0" y="0"/>
                  </a:lnTo>
                  <a:lnTo>
                    <a:pt x="0" y="46"/>
                  </a:lnTo>
                  <a:lnTo>
                    <a:pt x="12" y="46"/>
                  </a:lnTo>
                  <a:lnTo>
                    <a:pt x="12" y="12"/>
                  </a:lnTo>
                  <a:lnTo>
                    <a:pt x="289" y="12"/>
                  </a:lnTo>
                  <a:lnTo>
                    <a:pt x="289" y="46"/>
                  </a:lnTo>
                  <a:lnTo>
                    <a:pt x="28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endParaRPr lang="en-US" sz="30499">
                <a:solidFill>
                  <a:srgbClr val="9ACD4C"/>
                </a:solidFill>
                <a:latin typeface="Helvetica" pitchFamily="-1" charset="0"/>
                <a:ea typeface="ＭＳ Ｐゴシック" pitchFamily="-1" charset="-128"/>
              </a:endParaRPr>
            </a:p>
          </p:txBody>
        </p:sp>
        <p:sp>
          <p:nvSpPr>
            <p:cNvPr id="139" name="Rectangle 334">
              <a:extLst>
                <a:ext uri="{FF2B5EF4-FFF2-40B4-BE49-F238E27FC236}">
                  <a16:creationId xmlns:a16="http://schemas.microsoft.com/office/drawing/2014/main" id="{32CD4EFA-E4D4-4328-A1BA-58A6AF593E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84" y="1659"/>
              <a:ext cx="6" cy="34"/>
            </a:xfrm>
            <a:prstGeom prst="rect">
              <a:avLst/>
            </a:prstGeom>
            <a:solidFill>
              <a:srgbClr val="DDD5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endParaRPr lang="en-US" sz="30499">
                <a:solidFill>
                  <a:srgbClr val="9ACD4C"/>
                </a:solidFill>
                <a:latin typeface="Helvetica" pitchFamily="-1" charset="0"/>
                <a:ea typeface="ＭＳ Ｐゴシック" pitchFamily="-1" charset="-128"/>
              </a:endParaRPr>
            </a:p>
          </p:txBody>
        </p:sp>
        <p:sp>
          <p:nvSpPr>
            <p:cNvPr id="140" name="Rectangle 335">
              <a:extLst>
                <a:ext uri="{FF2B5EF4-FFF2-40B4-BE49-F238E27FC236}">
                  <a16:creationId xmlns:a16="http://schemas.microsoft.com/office/drawing/2014/main" id="{5E0C3C16-7485-4ED3-B19B-9457A89084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84" y="1659"/>
              <a:ext cx="6" cy="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endParaRPr lang="en-US" sz="30499">
                <a:solidFill>
                  <a:srgbClr val="9ACD4C"/>
                </a:solidFill>
                <a:latin typeface="Helvetica" pitchFamily="-1" charset="0"/>
                <a:ea typeface="ＭＳ Ｐゴシック" pitchFamily="-1" charset="-128"/>
              </a:endParaRPr>
            </a:p>
          </p:txBody>
        </p:sp>
        <p:sp>
          <p:nvSpPr>
            <p:cNvPr id="141" name="Freeform 336">
              <a:extLst>
                <a:ext uri="{FF2B5EF4-FFF2-40B4-BE49-F238E27FC236}">
                  <a16:creationId xmlns:a16="http://schemas.microsoft.com/office/drawing/2014/main" id="{A15A01D4-9DE7-4601-A438-FF86CD6EFC3A}"/>
                </a:ext>
              </a:extLst>
            </p:cNvPr>
            <p:cNvSpPr>
              <a:spLocks/>
            </p:cNvSpPr>
            <p:nvPr/>
          </p:nvSpPr>
          <p:spPr bwMode="auto">
            <a:xfrm>
              <a:off x="4072" y="1647"/>
              <a:ext cx="18" cy="46"/>
            </a:xfrm>
            <a:custGeom>
              <a:avLst/>
              <a:gdLst>
                <a:gd name="T0" fmla="*/ 18 w 18"/>
                <a:gd name="T1" fmla="*/ 0 h 46"/>
                <a:gd name="T2" fmla="*/ 12 w 18"/>
                <a:gd name="T3" fmla="*/ 0 h 46"/>
                <a:gd name="T4" fmla="*/ 0 w 18"/>
                <a:gd name="T5" fmla="*/ 0 h 46"/>
                <a:gd name="T6" fmla="*/ 0 w 18"/>
                <a:gd name="T7" fmla="*/ 46 h 46"/>
                <a:gd name="T8" fmla="*/ 12 w 18"/>
                <a:gd name="T9" fmla="*/ 46 h 46"/>
                <a:gd name="T10" fmla="*/ 12 w 18"/>
                <a:gd name="T11" fmla="*/ 12 h 46"/>
                <a:gd name="T12" fmla="*/ 18 w 18"/>
                <a:gd name="T13" fmla="*/ 12 h 46"/>
                <a:gd name="T14" fmla="*/ 18 w 18"/>
                <a:gd name="T15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" h="46">
                  <a:moveTo>
                    <a:pt x="18" y="0"/>
                  </a:moveTo>
                  <a:lnTo>
                    <a:pt x="12" y="0"/>
                  </a:lnTo>
                  <a:lnTo>
                    <a:pt x="0" y="0"/>
                  </a:lnTo>
                  <a:lnTo>
                    <a:pt x="0" y="46"/>
                  </a:lnTo>
                  <a:lnTo>
                    <a:pt x="12" y="46"/>
                  </a:lnTo>
                  <a:lnTo>
                    <a:pt x="12" y="12"/>
                  </a:lnTo>
                  <a:lnTo>
                    <a:pt x="18" y="12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rgbClr val="BDB9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endParaRPr lang="en-US" sz="30499">
                <a:solidFill>
                  <a:srgbClr val="9ACD4C"/>
                </a:solidFill>
                <a:latin typeface="Helvetica" pitchFamily="-1" charset="0"/>
                <a:ea typeface="ＭＳ Ｐゴシック" pitchFamily="-1" charset="-128"/>
              </a:endParaRPr>
            </a:p>
          </p:txBody>
        </p:sp>
        <p:sp>
          <p:nvSpPr>
            <p:cNvPr id="142" name="Freeform 337">
              <a:extLst>
                <a:ext uri="{FF2B5EF4-FFF2-40B4-BE49-F238E27FC236}">
                  <a16:creationId xmlns:a16="http://schemas.microsoft.com/office/drawing/2014/main" id="{80A4D704-6F36-43E2-97A8-DE10E13E3FE6}"/>
                </a:ext>
              </a:extLst>
            </p:cNvPr>
            <p:cNvSpPr>
              <a:spLocks/>
            </p:cNvSpPr>
            <p:nvPr/>
          </p:nvSpPr>
          <p:spPr bwMode="auto">
            <a:xfrm>
              <a:off x="4072" y="1647"/>
              <a:ext cx="18" cy="46"/>
            </a:xfrm>
            <a:custGeom>
              <a:avLst/>
              <a:gdLst>
                <a:gd name="T0" fmla="*/ 18 w 18"/>
                <a:gd name="T1" fmla="*/ 0 h 46"/>
                <a:gd name="T2" fmla="*/ 12 w 18"/>
                <a:gd name="T3" fmla="*/ 0 h 46"/>
                <a:gd name="T4" fmla="*/ 0 w 18"/>
                <a:gd name="T5" fmla="*/ 0 h 46"/>
                <a:gd name="T6" fmla="*/ 0 w 18"/>
                <a:gd name="T7" fmla="*/ 46 h 46"/>
                <a:gd name="T8" fmla="*/ 12 w 18"/>
                <a:gd name="T9" fmla="*/ 46 h 46"/>
                <a:gd name="T10" fmla="*/ 12 w 18"/>
                <a:gd name="T11" fmla="*/ 12 h 46"/>
                <a:gd name="T12" fmla="*/ 18 w 18"/>
                <a:gd name="T13" fmla="*/ 12 h 46"/>
                <a:gd name="T14" fmla="*/ 18 w 18"/>
                <a:gd name="T15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" h="46">
                  <a:moveTo>
                    <a:pt x="18" y="0"/>
                  </a:moveTo>
                  <a:lnTo>
                    <a:pt x="12" y="0"/>
                  </a:lnTo>
                  <a:lnTo>
                    <a:pt x="0" y="0"/>
                  </a:lnTo>
                  <a:lnTo>
                    <a:pt x="0" y="46"/>
                  </a:lnTo>
                  <a:lnTo>
                    <a:pt x="12" y="46"/>
                  </a:lnTo>
                  <a:lnTo>
                    <a:pt x="12" y="12"/>
                  </a:lnTo>
                  <a:lnTo>
                    <a:pt x="18" y="12"/>
                  </a:lnTo>
                  <a:lnTo>
                    <a:pt x="1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endParaRPr lang="en-US" sz="30499">
                <a:solidFill>
                  <a:srgbClr val="9ACD4C"/>
                </a:solidFill>
                <a:latin typeface="Helvetica" pitchFamily="-1" charset="0"/>
                <a:ea typeface="ＭＳ Ｐゴシック" pitchFamily="-1" charset="-128"/>
              </a:endParaRPr>
            </a:p>
          </p:txBody>
        </p:sp>
        <p:sp>
          <p:nvSpPr>
            <p:cNvPr id="143" name="Rectangle 338">
              <a:extLst>
                <a:ext uri="{FF2B5EF4-FFF2-40B4-BE49-F238E27FC236}">
                  <a16:creationId xmlns:a16="http://schemas.microsoft.com/office/drawing/2014/main" id="{45B7914F-D3FC-4EB9-91D0-F4730D94E0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01" y="1613"/>
              <a:ext cx="44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333">
                  <a:solidFill>
                    <a:srgbClr val="000000"/>
                  </a:solidFill>
                  <a:latin typeface="VAGRundschriftD" panose="00000500000000000000" charset="0"/>
                  <a:ea typeface="ＭＳ Ｐゴシック" pitchFamily="-1" charset="-128"/>
                </a:rPr>
                <a:t>B</a:t>
              </a:r>
              <a:endParaRPr lang="en-US" altLang="en-US" sz="2400">
                <a:solidFill>
                  <a:prstClr val="white"/>
                </a:solidFill>
                <a:ea typeface="ＭＳ Ｐゴシック" pitchFamily="-1" charset="-128"/>
              </a:endParaRPr>
            </a:p>
          </p:txBody>
        </p:sp>
        <p:sp>
          <p:nvSpPr>
            <p:cNvPr id="144" name="Rectangle 339">
              <a:extLst>
                <a:ext uri="{FF2B5EF4-FFF2-40B4-BE49-F238E27FC236}">
                  <a16:creationId xmlns:a16="http://schemas.microsoft.com/office/drawing/2014/main" id="{35C3976E-E8E1-4535-814B-20074CC9AD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5" y="1613"/>
              <a:ext cx="36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333" dirty="0">
                  <a:solidFill>
                    <a:srgbClr val="000000"/>
                  </a:solidFill>
                  <a:latin typeface="VAGRundschriftD" panose="00000500000000000000" charset="0"/>
                  <a:ea typeface="ＭＳ Ｐゴシック" pitchFamily="-1" charset="-128"/>
                </a:rPr>
                <a:t>y</a:t>
              </a:r>
              <a:endParaRPr lang="en-US" altLang="en-US" sz="2400" dirty="0">
                <a:solidFill>
                  <a:prstClr val="white"/>
                </a:solidFill>
                <a:ea typeface="ＭＳ Ｐゴシック" pitchFamily="-1" charset="-128"/>
              </a:endParaRPr>
            </a:p>
          </p:txBody>
        </p:sp>
        <p:sp>
          <p:nvSpPr>
            <p:cNvPr id="145" name="Rectangle 340">
              <a:extLst>
                <a:ext uri="{FF2B5EF4-FFF2-40B4-BE49-F238E27FC236}">
                  <a16:creationId xmlns:a16="http://schemas.microsoft.com/office/drawing/2014/main" id="{75441167-7E32-43AF-8E2A-7625428346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5" y="1613"/>
              <a:ext cx="27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333" dirty="0">
                  <a:solidFill>
                    <a:srgbClr val="000000"/>
                  </a:solidFill>
                  <a:latin typeface="VAGRundschriftD" panose="00000500000000000000" charset="0"/>
                  <a:ea typeface="ＭＳ Ｐゴシック" pitchFamily="-1" charset="-128"/>
                </a:rPr>
                <a:t>t</a:t>
              </a:r>
              <a:endParaRPr lang="en-US" altLang="en-US" sz="2400" dirty="0">
                <a:solidFill>
                  <a:prstClr val="white"/>
                </a:solidFill>
                <a:ea typeface="ＭＳ Ｐゴシック" pitchFamily="-1" charset="-128"/>
              </a:endParaRPr>
            </a:p>
          </p:txBody>
        </p:sp>
        <p:sp>
          <p:nvSpPr>
            <p:cNvPr id="146" name="Rectangle 341">
              <a:extLst>
                <a:ext uri="{FF2B5EF4-FFF2-40B4-BE49-F238E27FC236}">
                  <a16:creationId xmlns:a16="http://schemas.microsoft.com/office/drawing/2014/main" id="{2D51F4C8-4B0D-4737-8E4F-32E8089B48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11" y="1613"/>
              <a:ext cx="40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333">
                  <a:solidFill>
                    <a:srgbClr val="000000"/>
                  </a:solidFill>
                  <a:latin typeface="VAGRundschriftD" panose="00000500000000000000" charset="0"/>
                  <a:ea typeface="ＭＳ Ｐゴシック" pitchFamily="-1" charset="-128"/>
                </a:rPr>
                <a:t>e</a:t>
              </a:r>
              <a:endParaRPr lang="en-US" altLang="en-US" sz="2400">
                <a:solidFill>
                  <a:prstClr val="white"/>
                </a:solidFill>
                <a:ea typeface="ＭＳ Ｐゴシック" pitchFamily="-1" charset="-128"/>
              </a:endParaRPr>
            </a:p>
          </p:txBody>
        </p:sp>
        <p:sp>
          <p:nvSpPr>
            <p:cNvPr id="147" name="Rectangle 342">
              <a:extLst>
                <a:ext uri="{FF2B5EF4-FFF2-40B4-BE49-F238E27FC236}">
                  <a16:creationId xmlns:a16="http://schemas.microsoft.com/office/drawing/2014/main" id="{19076AB2-17BF-4BFC-B19B-650D4DC661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54" y="1613"/>
              <a:ext cx="32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333">
                  <a:solidFill>
                    <a:srgbClr val="000000"/>
                  </a:solidFill>
                  <a:latin typeface="VAGRundschriftD" panose="00000500000000000000" charset="0"/>
                  <a:ea typeface="ＭＳ Ｐゴシック" pitchFamily="-1" charset="-128"/>
                </a:rPr>
                <a:t>s</a:t>
              </a:r>
              <a:endParaRPr lang="en-US" altLang="en-US" sz="2400">
                <a:solidFill>
                  <a:prstClr val="white"/>
                </a:solidFill>
                <a:ea typeface="ＭＳ Ｐゴシック" pitchFamily="-1" charset="-128"/>
              </a:endParaRPr>
            </a:p>
          </p:txBody>
        </p:sp>
        <p:sp>
          <p:nvSpPr>
            <p:cNvPr id="165" name="Rectangle 360">
              <a:extLst>
                <a:ext uri="{FF2B5EF4-FFF2-40B4-BE49-F238E27FC236}">
                  <a16:creationId xmlns:a16="http://schemas.microsoft.com/office/drawing/2014/main" id="{44330C09-C9F0-4D7E-8442-9B077EE94F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99" y="1067"/>
              <a:ext cx="1156" cy="361"/>
            </a:xfrm>
            <a:prstGeom prst="rect">
              <a:avLst/>
            </a:prstGeom>
            <a:solidFill>
              <a:srgbClr val="00A5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endParaRPr lang="en-US" sz="30499">
                <a:solidFill>
                  <a:srgbClr val="9ACD4C"/>
                </a:solidFill>
                <a:latin typeface="Helvetica" pitchFamily="-1" charset="0"/>
                <a:ea typeface="ＭＳ Ｐゴシック" pitchFamily="-1" charset="-128"/>
              </a:endParaRPr>
            </a:p>
          </p:txBody>
        </p:sp>
        <p:sp>
          <p:nvSpPr>
            <p:cNvPr id="166" name="Freeform 361">
              <a:extLst>
                <a:ext uri="{FF2B5EF4-FFF2-40B4-BE49-F238E27FC236}">
                  <a16:creationId xmlns:a16="http://schemas.microsoft.com/office/drawing/2014/main" id="{CB38B765-310B-43FB-BD64-B071AF95681B}"/>
                </a:ext>
              </a:extLst>
            </p:cNvPr>
            <p:cNvSpPr>
              <a:spLocks/>
            </p:cNvSpPr>
            <p:nvPr/>
          </p:nvSpPr>
          <p:spPr bwMode="auto">
            <a:xfrm>
              <a:off x="3491" y="1059"/>
              <a:ext cx="1172" cy="377"/>
            </a:xfrm>
            <a:custGeom>
              <a:avLst/>
              <a:gdLst>
                <a:gd name="T0" fmla="*/ 1164 w 1172"/>
                <a:gd name="T1" fmla="*/ 369 h 377"/>
                <a:gd name="T2" fmla="*/ 1164 w 1172"/>
                <a:gd name="T3" fmla="*/ 361 h 377"/>
                <a:gd name="T4" fmla="*/ 16 w 1172"/>
                <a:gd name="T5" fmla="*/ 361 h 377"/>
                <a:gd name="T6" fmla="*/ 16 w 1172"/>
                <a:gd name="T7" fmla="*/ 16 h 377"/>
                <a:gd name="T8" fmla="*/ 1156 w 1172"/>
                <a:gd name="T9" fmla="*/ 16 h 377"/>
                <a:gd name="T10" fmla="*/ 1156 w 1172"/>
                <a:gd name="T11" fmla="*/ 369 h 377"/>
                <a:gd name="T12" fmla="*/ 1164 w 1172"/>
                <a:gd name="T13" fmla="*/ 369 h 377"/>
                <a:gd name="T14" fmla="*/ 1164 w 1172"/>
                <a:gd name="T15" fmla="*/ 361 h 377"/>
                <a:gd name="T16" fmla="*/ 1164 w 1172"/>
                <a:gd name="T17" fmla="*/ 369 h 377"/>
                <a:gd name="T18" fmla="*/ 1172 w 1172"/>
                <a:gd name="T19" fmla="*/ 369 h 377"/>
                <a:gd name="T20" fmla="*/ 1172 w 1172"/>
                <a:gd name="T21" fmla="*/ 0 h 377"/>
                <a:gd name="T22" fmla="*/ 0 w 1172"/>
                <a:gd name="T23" fmla="*/ 0 h 377"/>
                <a:gd name="T24" fmla="*/ 0 w 1172"/>
                <a:gd name="T25" fmla="*/ 377 h 377"/>
                <a:gd name="T26" fmla="*/ 1172 w 1172"/>
                <a:gd name="T27" fmla="*/ 377 h 377"/>
                <a:gd name="T28" fmla="*/ 1172 w 1172"/>
                <a:gd name="T29" fmla="*/ 369 h 377"/>
                <a:gd name="T30" fmla="*/ 1164 w 1172"/>
                <a:gd name="T31" fmla="*/ 369 h 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172" h="377">
                  <a:moveTo>
                    <a:pt x="1164" y="369"/>
                  </a:moveTo>
                  <a:lnTo>
                    <a:pt x="1164" y="361"/>
                  </a:lnTo>
                  <a:lnTo>
                    <a:pt x="16" y="361"/>
                  </a:lnTo>
                  <a:lnTo>
                    <a:pt x="16" y="16"/>
                  </a:lnTo>
                  <a:lnTo>
                    <a:pt x="1156" y="16"/>
                  </a:lnTo>
                  <a:lnTo>
                    <a:pt x="1156" y="369"/>
                  </a:lnTo>
                  <a:lnTo>
                    <a:pt x="1164" y="369"/>
                  </a:lnTo>
                  <a:lnTo>
                    <a:pt x="1164" y="361"/>
                  </a:lnTo>
                  <a:lnTo>
                    <a:pt x="1164" y="369"/>
                  </a:lnTo>
                  <a:lnTo>
                    <a:pt x="1172" y="369"/>
                  </a:lnTo>
                  <a:lnTo>
                    <a:pt x="1172" y="0"/>
                  </a:lnTo>
                  <a:lnTo>
                    <a:pt x="0" y="0"/>
                  </a:lnTo>
                  <a:lnTo>
                    <a:pt x="0" y="377"/>
                  </a:lnTo>
                  <a:lnTo>
                    <a:pt x="1172" y="377"/>
                  </a:lnTo>
                  <a:lnTo>
                    <a:pt x="1172" y="369"/>
                  </a:lnTo>
                  <a:lnTo>
                    <a:pt x="1164" y="36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endParaRPr lang="en-US" sz="30499">
                <a:solidFill>
                  <a:srgbClr val="9ACD4C"/>
                </a:solidFill>
                <a:latin typeface="Helvetica" pitchFamily="-1" charset="0"/>
                <a:ea typeface="ＭＳ Ｐゴシック" pitchFamily="-1" charset="-128"/>
              </a:endParaRPr>
            </a:p>
          </p:txBody>
        </p:sp>
        <p:sp>
          <p:nvSpPr>
            <p:cNvPr id="167" name="Rectangle 362">
              <a:extLst>
                <a:ext uri="{FF2B5EF4-FFF2-40B4-BE49-F238E27FC236}">
                  <a16:creationId xmlns:a16="http://schemas.microsoft.com/office/drawing/2014/main" id="{FDAA4755-97ED-4CC3-9C57-B878C52995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1" y="1108"/>
              <a:ext cx="42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333">
                  <a:solidFill>
                    <a:srgbClr val="FFFFFF"/>
                  </a:solidFill>
                  <a:latin typeface="VAGRundschriftD" panose="00000500000000000000" charset="0"/>
                  <a:ea typeface="ＭＳ Ｐゴシック" pitchFamily="-1" charset="-128"/>
                </a:rPr>
                <a:t>P</a:t>
              </a:r>
              <a:endParaRPr lang="en-US" altLang="en-US" sz="2400">
                <a:solidFill>
                  <a:prstClr val="white"/>
                </a:solidFill>
                <a:ea typeface="ＭＳ Ｐゴシック" pitchFamily="-1" charset="-128"/>
              </a:endParaRPr>
            </a:p>
          </p:txBody>
        </p:sp>
        <p:sp>
          <p:nvSpPr>
            <p:cNvPr id="168" name="Rectangle 363">
              <a:extLst>
                <a:ext uri="{FF2B5EF4-FFF2-40B4-BE49-F238E27FC236}">
                  <a16:creationId xmlns:a16="http://schemas.microsoft.com/office/drawing/2014/main" id="{DD05D194-BE8A-40D4-ABEE-7B42C521D0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95" y="1108"/>
              <a:ext cx="28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333">
                  <a:solidFill>
                    <a:srgbClr val="FFFFFF"/>
                  </a:solidFill>
                  <a:latin typeface="VAGRundschriftD" panose="00000500000000000000" charset="0"/>
                  <a:ea typeface="ＭＳ Ｐゴシック" pitchFamily="-1" charset="-128"/>
                </a:rPr>
                <a:t>r</a:t>
              </a:r>
              <a:endParaRPr lang="en-US" altLang="en-US" sz="2400">
                <a:solidFill>
                  <a:prstClr val="white"/>
                </a:solidFill>
                <a:ea typeface="ＭＳ Ｐゴシック" pitchFamily="-1" charset="-128"/>
              </a:endParaRPr>
            </a:p>
          </p:txBody>
        </p:sp>
        <p:sp>
          <p:nvSpPr>
            <p:cNvPr id="169" name="Rectangle 364">
              <a:extLst>
                <a:ext uri="{FF2B5EF4-FFF2-40B4-BE49-F238E27FC236}">
                  <a16:creationId xmlns:a16="http://schemas.microsoft.com/office/drawing/2014/main" id="{E41EA629-C51B-46EE-AE56-777E201B55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23" y="1108"/>
              <a:ext cx="42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333">
                  <a:solidFill>
                    <a:srgbClr val="FFFFFF"/>
                  </a:solidFill>
                  <a:latin typeface="VAGRundschriftD" panose="00000500000000000000" charset="0"/>
                  <a:ea typeface="ＭＳ Ｐゴシック" pitchFamily="-1" charset="-128"/>
                </a:rPr>
                <a:t>o</a:t>
              </a:r>
              <a:endParaRPr lang="en-US" altLang="en-US" sz="2400">
                <a:solidFill>
                  <a:prstClr val="white"/>
                </a:solidFill>
                <a:ea typeface="ＭＳ Ｐゴシック" pitchFamily="-1" charset="-128"/>
              </a:endParaRPr>
            </a:p>
          </p:txBody>
        </p:sp>
        <p:sp>
          <p:nvSpPr>
            <p:cNvPr id="170" name="Rectangle 365">
              <a:extLst>
                <a:ext uri="{FF2B5EF4-FFF2-40B4-BE49-F238E27FC236}">
                  <a16:creationId xmlns:a16="http://schemas.microsoft.com/office/drawing/2014/main" id="{4E0C1B97-010C-40D3-8887-33A4440B5B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65" y="1108"/>
              <a:ext cx="38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333">
                  <a:solidFill>
                    <a:srgbClr val="FFFFFF"/>
                  </a:solidFill>
                  <a:latin typeface="VAGRundschriftD" panose="00000500000000000000" charset="0"/>
                  <a:ea typeface="ＭＳ Ｐゴシック" pitchFamily="-1" charset="-128"/>
                </a:rPr>
                <a:t>g</a:t>
              </a:r>
              <a:endParaRPr lang="en-US" altLang="en-US" sz="2400">
                <a:solidFill>
                  <a:prstClr val="white"/>
                </a:solidFill>
                <a:ea typeface="ＭＳ Ｐゴシック" pitchFamily="-1" charset="-128"/>
              </a:endParaRPr>
            </a:p>
          </p:txBody>
        </p:sp>
        <p:sp>
          <p:nvSpPr>
            <p:cNvPr id="171" name="Rectangle 366">
              <a:extLst>
                <a:ext uri="{FF2B5EF4-FFF2-40B4-BE49-F238E27FC236}">
                  <a16:creationId xmlns:a16="http://schemas.microsoft.com/office/drawing/2014/main" id="{42E88320-3E93-42E6-B2BD-9C4E71343A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9" y="1108"/>
              <a:ext cx="28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333">
                  <a:solidFill>
                    <a:srgbClr val="FFFFFF"/>
                  </a:solidFill>
                  <a:latin typeface="VAGRundschriftD" panose="00000500000000000000" charset="0"/>
                  <a:ea typeface="ＭＳ Ｐゴシック" pitchFamily="-1" charset="-128"/>
                </a:rPr>
                <a:t>r</a:t>
              </a:r>
              <a:endParaRPr lang="en-US" altLang="en-US" sz="2400">
                <a:solidFill>
                  <a:prstClr val="white"/>
                </a:solidFill>
                <a:ea typeface="ＭＳ Ｐゴシック" pitchFamily="-1" charset="-128"/>
              </a:endParaRPr>
            </a:p>
          </p:txBody>
        </p:sp>
        <p:sp>
          <p:nvSpPr>
            <p:cNvPr id="172" name="Rectangle 367">
              <a:extLst>
                <a:ext uri="{FF2B5EF4-FFF2-40B4-BE49-F238E27FC236}">
                  <a16:creationId xmlns:a16="http://schemas.microsoft.com/office/drawing/2014/main" id="{822220EA-B927-444B-AD28-EC14C84B9A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37" y="1108"/>
              <a:ext cx="103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333">
                  <a:solidFill>
                    <a:srgbClr val="FFFFFF"/>
                  </a:solidFill>
                  <a:latin typeface="VAGRundschriftD" panose="00000500000000000000" charset="0"/>
                  <a:ea typeface="ＭＳ Ｐゴシック" pitchFamily="-1" charset="-128"/>
                </a:rPr>
                <a:t>am</a:t>
              </a:r>
              <a:endParaRPr lang="en-US" altLang="en-US" sz="2400">
                <a:solidFill>
                  <a:prstClr val="white"/>
                </a:solidFill>
                <a:ea typeface="ＭＳ Ｐゴシック" pitchFamily="-1" charset="-128"/>
              </a:endParaRPr>
            </a:p>
          </p:txBody>
        </p:sp>
        <p:sp>
          <p:nvSpPr>
            <p:cNvPr id="173" name="Rectangle 368">
              <a:extLst>
                <a:ext uri="{FF2B5EF4-FFF2-40B4-BE49-F238E27FC236}">
                  <a16:creationId xmlns:a16="http://schemas.microsoft.com/office/drawing/2014/main" id="{662C22D0-9741-4C7F-884A-CEA4884781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07" y="1932"/>
              <a:ext cx="1154" cy="361"/>
            </a:xfrm>
            <a:prstGeom prst="rect">
              <a:avLst/>
            </a:prstGeom>
            <a:solidFill>
              <a:srgbClr val="00A5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endParaRPr lang="en-US" sz="30499">
                <a:solidFill>
                  <a:srgbClr val="9ACD4C"/>
                </a:solidFill>
                <a:latin typeface="Helvetica" pitchFamily="-1" charset="0"/>
                <a:ea typeface="ＭＳ Ｐゴシック" pitchFamily="-1" charset="-128"/>
              </a:endParaRPr>
            </a:p>
          </p:txBody>
        </p:sp>
        <p:sp>
          <p:nvSpPr>
            <p:cNvPr id="174" name="Freeform 369">
              <a:extLst>
                <a:ext uri="{FF2B5EF4-FFF2-40B4-BE49-F238E27FC236}">
                  <a16:creationId xmlns:a16="http://schemas.microsoft.com/office/drawing/2014/main" id="{A5AD4B58-DB34-4E81-BC94-DC1D77C56B49}"/>
                </a:ext>
              </a:extLst>
            </p:cNvPr>
            <p:cNvSpPr>
              <a:spLocks/>
            </p:cNvSpPr>
            <p:nvPr/>
          </p:nvSpPr>
          <p:spPr bwMode="auto">
            <a:xfrm>
              <a:off x="3493" y="1926"/>
              <a:ext cx="1170" cy="377"/>
            </a:xfrm>
            <a:custGeom>
              <a:avLst/>
              <a:gdLst>
                <a:gd name="T0" fmla="*/ 1162 w 1170"/>
                <a:gd name="T1" fmla="*/ 369 h 377"/>
                <a:gd name="T2" fmla="*/ 1162 w 1170"/>
                <a:gd name="T3" fmla="*/ 361 h 377"/>
                <a:gd name="T4" fmla="*/ 16 w 1170"/>
                <a:gd name="T5" fmla="*/ 361 h 377"/>
                <a:gd name="T6" fmla="*/ 16 w 1170"/>
                <a:gd name="T7" fmla="*/ 16 h 377"/>
                <a:gd name="T8" fmla="*/ 1154 w 1170"/>
                <a:gd name="T9" fmla="*/ 16 h 377"/>
                <a:gd name="T10" fmla="*/ 1154 w 1170"/>
                <a:gd name="T11" fmla="*/ 369 h 377"/>
                <a:gd name="T12" fmla="*/ 1162 w 1170"/>
                <a:gd name="T13" fmla="*/ 369 h 377"/>
                <a:gd name="T14" fmla="*/ 1162 w 1170"/>
                <a:gd name="T15" fmla="*/ 361 h 377"/>
                <a:gd name="T16" fmla="*/ 1162 w 1170"/>
                <a:gd name="T17" fmla="*/ 369 h 377"/>
                <a:gd name="T18" fmla="*/ 1170 w 1170"/>
                <a:gd name="T19" fmla="*/ 369 h 377"/>
                <a:gd name="T20" fmla="*/ 1170 w 1170"/>
                <a:gd name="T21" fmla="*/ 0 h 377"/>
                <a:gd name="T22" fmla="*/ 0 w 1170"/>
                <a:gd name="T23" fmla="*/ 0 h 377"/>
                <a:gd name="T24" fmla="*/ 0 w 1170"/>
                <a:gd name="T25" fmla="*/ 377 h 377"/>
                <a:gd name="T26" fmla="*/ 1170 w 1170"/>
                <a:gd name="T27" fmla="*/ 377 h 377"/>
                <a:gd name="T28" fmla="*/ 1170 w 1170"/>
                <a:gd name="T29" fmla="*/ 369 h 377"/>
                <a:gd name="T30" fmla="*/ 1162 w 1170"/>
                <a:gd name="T31" fmla="*/ 369 h 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170" h="377">
                  <a:moveTo>
                    <a:pt x="1162" y="369"/>
                  </a:moveTo>
                  <a:lnTo>
                    <a:pt x="1162" y="361"/>
                  </a:lnTo>
                  <a:lnTo>
                    <a:pt x="16" y="361"/>
                  </a:lnTo>
                  <a:lnTo>
                    <a:pt x="16" y="16"/>
                  </a:lnTo>
                  <a:lnTo>
                    <a:pt x="1154" y="16"/>
                  </a:lnTo>
                  <a:lnTo>
                    <a:pt x="1154" y="369"/>
                  </a:lnTo>
                  <a:lnTo>
                    <a:pt x="1162" y="369"/>
                  </a:lnTo>
                  <a:lnTo>
                    <a:pt x="1162" y="361"/>
                  </a:lnTo>
                  <a:lnTo>
                    <a:pt x="1162" y="369"/>
                  </a:lnTo>
                  <a:lnTo>
                    <a:pt x="1170" y="369"/>
                  </a:lnTo>
                  <a:lnTo>
                    <a:pt x="1170" y="0"/>
                  </a:lnTo>
                  <a:lnTo>
                    <a:pt x="0" y="0"/>
                  </a:lnTo>
                  <a:lnTo>
                    <a:pt x="0" y="377"/>
                  </a:lnTo>
                  <a:lnTo>
                    <a:pt x="1170" y="377"/>
                  </a:lnTo>
                  <a:lnTo>
                    <a:pt x="1170" y="369"/>
                  </a:lnTo>
                  <a:lnTo>
                    <a:pt x="1162" y="36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endParaRPr lang="en-US" sz="30499">
                <a:solidFill>
                  <a:srgbClr val="9ACD4C"/>
                </a:solidFill>
                <a:latin typeface="Helvetica" pitchFamily="-1" charset="0"/>
                <a:ea typeface="ＭＳ Ｐゴシック" pitchFamily="-1" charset="-128"/>
              </a:endParaRPr>
            </a:p>
          </p:txBody>
        </p:sp>
        <p:sp>
          <p:nvSpPr>
            <p:cNvPr id="175" name="Rectangle 370">
              <a:extLst>
                <a:ext uri="{FF2B5EF4-FFF2-40B4-BE49-F238E27FC236}">
                  <a16:creationId xmlns:a16="http://schemas.microsoft.com/office/drawing/2014/main" id="{D8907FE1-D6CB-4433-B387-0AFD5AE18F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41" y="1982"/>
              <a:ext cx="50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333">
                  <a:solidFill>
                    <a:srgbClr val="FFFFFF"/>
                  </a:solidFill>
                  <a:latin typeface="VAGRundschriftD" panose="00000500000000000000" charset="0"/>
                  <a:ea typeface="ＭＳ Ｐゴシック" pitchFamily="-1" charset="-128"/>
                </a:rPr>
                <a:t>D</a:t>
              </a:r>
              <a:endParaRPr lang="en-US" altLang="en-US" sz="2400">
                <a:solidFill>
                  <a:prstClr val="white"/>
                </a:solidFill>
                <a:ea typeface="ＭＳ Ｐゴシック" pitchFamily="-1" charset="-128"/>
              </a:endParaRPr>
            </a:p>
          </p:txBody>
        </p:sp>
        <p:sp>
          <p:nvSpPr>
            <p:cNvPr id="176" name="Rectangle 371">
              <a:extLst>
                <a:ext uri="{FF2B5EF4-FFF2-40B4-BE49-F238E27FC236}">
                  <a16:creationId xmlns:a16="http://schemas.microsoft.com/office/drawing/2014/main" id="{1FA35664-1F33-4438-A378-17B7AB0440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93" y="1982"/>
              <a:ext cx="39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333">
                  <a:solidFill>
                    <a:srgbClr val="FFFFFF"/>
                  </a:solidFill>
                  <a:latin typeface="VAGRundschriftD" panose="00000500000000000000" charset="0"/>
                  <a:ea typeface="ＭＳ Ｐゴシック" pitchFamily="-1" charset="-128"/>
                </a:rPr>
                <a:t>a</a:t>
              </a:r>
              <a:endParaRPr lang="en-US" altLang="en-US" sz="2400">
                <a:solidFill>
                  <a:prstClr val="white"/>
                </a:solidFill>
                <a:ea typeface="ＭＳ Ｐゴシック" pitchFamily="-1" charset="-128"/>
              </a:endParaRPr>
            </a:p>
          </p:txBody>
        </p:sp>
        <p:sp>
          <p:nvSpPr>
            <p:cNvPr id="177" name="Rectangle 372">
              <a:extLst>
                <a:ext uri="{FF2B5EF4-FFF2-40B4-BE49-F238E27FC236}">
                  <a16:creationId xmlns:a16="http://schemas.microsoft.com/office/drawing/2014/main" id="{6DDFDF96-FE54-485F-86D0-C2C53E1EE6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37" y="1982"/>
              <a:ext cx="27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333">
                  <a:solidFill>
                    <a:srgbClr val="FFFFFF"/>
                  </a:solidFill>
                  <a:latin typeface="VAGRundschriftD" panose="00000500000000000000" charset="0"/>
                  <a:ea typeface="ＭＳ Ｐゴシック" pitchFamily="-1" charset="-128"/>
                </a:rPr>
                <a:t>t</a:t>
              </a:r>
              <a:endParaRPr lang="en-US" altLang="en-US" sz="2400">
                <a:solidFill>
                  <a:prstClr val="white"/>
                </a:solidFill>
                <a:ea typeface="ＭＳ Ｐゴシック" pitchFamily="-1" charset="-128"/>
              </a:endParaRPr>
            </a:p>
          </p:txBody>
        </p:sp>
        <p:sp>
          <p:nvSpPr>
            <p:cNvPr id="178" name="Rectangle 373">
              <a:extLst>
                <a:ext uri="{FF2B5EF4-FFF2-40B4-BE49-F238E27FC236}">
                  <a16:creationId xmlns:a16="http://schemas.microsoft.com/office/drawing/2014/main" id="{58603D08-08FD-455A-92E9-CDBFF05A1C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65" y="1982"/>
              <a:ext cx="39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121917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333">
                  <a:solidFill>
                    <a:srgbClr val="FFFFFF"/>
                  </a:solidFill>
                  <a:latin typeface="VAGRundschriftD" panose="00000500000000000000" charset="0"/>
                  <a:ea typeface="ＭＳ Ｐゴシック" pitchFamily="-1" charset="-128"/>
                </a:rPr>
                <a:t>a</a:t>
              </a:r>
              <a:endParaRPr lang="en-US" altLang="en-US" sz="2400">
                <a:solidFill>
                  <a:prstClr val="white"/>
                </a:solidFill>
                <a:ea typeface="ＭＳ Ｐゴシック" pitchFamily="-1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2323139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DAAFC2FB-B4FA-5822-B5F3-F861F08BBEB7}"/>
              </a:ext>
            </a:extLst>
          </p:cNvPr>
          <p:cNvGrpSpPr/>
          <p:nvPr/>
        </p:nvGrpSpPr>
        <p:grpSpPr>
          <a:xfrm>
            <a:off x="3790286" y="2375192"/>
            <a:ext cx="7347065" cy="1124151"/>
            <a:chOff x="3790286" y="2375192"/>
            <a:chExt cx="7347065" cy="1124151"/>
          </a:xfrm>
          <a:effectLst/>
        </p:grpSpPr>
        <p:cxnSp>
          <p:nvCxnSpPr>
            <p:cNvPr id="18" name="Elbow Connector 17">
              <a:extLst>
                <a:ext uri="{FF2B5EF4-FFF2-40B4-BE49-F238E27FC236}">
                  <a16:creationId xmlns:a16="http://schemas.microsoft.com/office/drawing/2014/main" id="{F0549970-41BE-6EBF-2A8B-13BC29938AEA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3970539" y="2216906"/>
              <a:ext cx="657210" cy="993002"/>
            </a:xfrm>
            <a:prstGeom prst="bentConnector2">
              <a:avLst/>
            </a:prstGeom>
            <a:ln w="28575">
              <a:solidFill>
                <a:schemeClr val="bg1"/>
              </a:solidFill>
              <a:tailEnd type="triangle" w="lg" len="lg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AC4C321-B7CE-5B1F-C842-3A80AF075348}"/>
                </a:ext>
              </a:extLst>
            </p:cNvPr>
            <p:cNvCxnSpPr/>
            <p:nvPr/>
          </p:nvCxnSpPr>
          <p:spPr>
            <a:xfrm>
              <a:off x="3790286" y="2384802"/>
              <a:ext cx="7334708" cy="0"/>
            </a:xfrm>
            <a:prstGeom prst="line">
              <a:avLst/>
            </a:prstGeom>
            <a:ln w="28575">
              <a:solidFill>
                <a:schemeClr val="bg1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Elbow Connector 21">
              <a:extLst>
                <a:ext uri="{FF2B5EF4-FFF2-40B4-BE49-F238E27FC236}">
                  <a16:creationId xmlns:a16="http://schemas.microsoft.com/office/drawing/2014/main" id="{EE7C1A44-2C86-0F5E-5BFB-86738F2E99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17058" y="2375192"/>
              <a:ext cx="320293" cy="1124151"/>
            </a:xfrm>
            <a:prstGeom prst="bentConnector2">
              <a:avLst/>
            </a:prstGeom>
            <a:ln w="28575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0F34E2EF-E6E4-480A-85BB-220BE1C28AFF}"/>
              </a:ext>
            </a:extLst>
          </p:cNvPr>
          <p:cNvSpPr/>
          <p:nvPr/>
        </p:nvSpPr>
        <p:spPr>
          <a:xfrm>
            <a:off x="4095066" y="4684066"/>
            <a:ext cx="734547" cy="615137"/>
          </a:xfrm>
          <a:prstGeom prst="roundRect">
            <a:avLst/>
          </a:prstGeom>
          <a:noFill/>
          <a:ln w="1905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r>
              <a:rPr lang="en-US" sz="1400" dirty="0" err="1">
                <a:solidFill>
                  <a:schemeClr val="bg1"/>
                </a:solidFill>
                <a:latin typeface="18 VAG Rounded Light   02390" pitchFamily="2" charset="0"/>
              </a:rPr>
              <a:t>Imm</a:t>
            </a:r>
            <a:r>
              <a:rPr lang="en-US" sz="1400" dirty="0">
                <a:solidFill>
                  <a:schemeClr val="bg1"/>
                </a:solidFill>
                <a:latin typeface="18 VAG Rounded Light   02390" pitchFamily="2" charset="0"/>
              </a:rPr>
              <a:t>. Gen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A5E8AD9-296E-37B4-4E87-99DCBDA65600}"/>
              </a:ext>
            </a:extLst>
          </p:cNvPr>
          <p:cNvSpPr txBox="1"/>
          <p:nvPr/>
        </p:nvSpPr>
        <p:spPr>
          <a:xfrm>
            <a:off x="3131237" y="4777354"/>
            <a:ext cx="103425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en-US" sz="110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inst</a:t>
            </a:r>
            <a:r>
              <a:rPr kumimoji="0" lang="en-US" sz="11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[31:7]</a:t>
            </a:r>
            <a:endParaRPr lang="en-US" sz="2000" dirty="0">
              <a:solidFill>
                <a:schemeClr val="bg1"/>
              </a:solidFill>
              <a:latin typeface="18 VAG Rounded Light   02390" pitchFamily="2" charset="0"/>
            </a:endParaRPr>
          </a:p>
        </p:txBody>
      </p:sp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id="{C4CABF1C-C840-9F3E-AB67-F1D6561813BC}"/>
              </a:ext>
            </a:extLst>
          </p:cNvPr>
          <p:cNvCxnSpPr>
            <a:cxnSpLocks/>
          </p:cNvCxnSpPr>
          <p:nvPr/>
        </p:nvCxnSpPr>
        <p:spPr>
          <a:xfrm rot="10800000" flipH="1">
            <a:off x="4808959" y="4530234"/>
            <a:ext cx="2936970" cy="596712"/>
          </a:xfrm>
          <a:prstGeom prst="bentConnector3">
            <a:avLst>
              <a:gd name="adj1" fmla="val 92537"/>
            </a:avLst>
          </a:prstGeom>
          <a:ln w="28575">
            <a:solidFill>
              <a:schemeClr val="bg1"/>
            </a:solidFill>
            <a:tailEnd type="triangle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6" name="Straight Arrow Connector 425">
            <a:extLst>
              <a:ext uri="{FF2B5EF4-FFF2-40B4-BE49-F238E27FC236}">
                <a16:creationId xmlns:a16="http://schemas.microsoft.com/office/drawing/2014/main" id="{E4D1DEAE-7AAB-4FA5-9AC7-CEF254DF6C1E}"/>
              </a:ext>
            </a:extLst>
          </p:cNvPr>
          <p:cNvCxnSpPr>
            <a:cxnSpLocks/>
          </p:cNvCxnSpPr>
          <p:nvPr/>
        </p:nvCxnSpPr>
        <p:spPr>
          <a:xfrm>
            <a:off x="7983123" y="4427042"/>
            <a:ext cx="301752" cy="1490"/>
          </a:xfrm>
          <a:prstGeom prst="straightConnector1">
            <a:avLst/>
          </a:prstGeom>
          <a:ln w="28575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163182A8-AAC2-5CFD-2ED1-D6AE1F3854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900" y="76199"/>
            <a:ext cx="10808749" cy="768096"/>
          </a:xfrm>
        </p:spPr>
        <p:txBody>
          <a:bodyPr>
            <a:noAutofit/>
          </a:bodyPr>
          <a:lstStyle/>
          <a:p>
            <a:pPr>
              <a:tabLst>
                <a:tab pos="10280650" algn="r"/>
              </a:tabLst>
            </a:pPr>
            <a:r>
              <a:rPr lang="en-US" sz="3800" dirty="0"/>
              <a:t>How to Set </a:t>
            </a:r>
            <a:r>
              <a:rPr lang="en-US" sz="3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sw</a:t>
            </a:r>
            <a:r>
              <a:rPr lang="en-US" sz="3800" dirty="0"/>
              <a:t> Control Lines </a:t>
            </a:r>
            <a:r>
              <a:rPr lang="en-US" sz="3800" dirty="0" err="1">
                <a:solidFill>
                  <a:schemeClr val="accent3"/>
                </a:solidFill>
                <a:latin typeface="18 VAG Rounded Light   02390" pitchFamily="2" charset="0"/>
                <a:cs typeface="Courier New" panose="02070309020205020404" pitchFamily="49" charset="0"/>
              </a:rPr>
              <a:t>RegWEn,Bsel,WBSel</a:t>
            </a:r>
            <a:r>
              <a:rPr lang="en-US" sz="3800" dirty="0">
                <a:solidFill>
                  <a:schemeClr val="accent3"/>
                </a:solidFill>
                <a:latin typeface="18 VAG Rounded Light   02390" pitchFamily="2" charset="0"/>
                <a:cs typeface="Courier New" panose="02070309020205020404" pitchFamily="49" charset="0"/>
              </a:rPr>
              <a:t> </a:t>
            </a:r>
            <a:r>
              <a:rPr lang="en-US" sz="3800" dirty="0"/>
              <a:t>?</a:t>
            </a:r>
            <a:endParaRPr lang="en-US" sz="3800" dirty="0">
              <a:solidFill>
                <a:schemeClr val="bg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07" name="Rectangle 306">
            <a:extLst>
              <a:ext uri="{FF2B5EF4-FFF2-40B4-BE49-F238E27FC236}">
                <a16:creationId xmlns:a16="http://schemas.microsoft.com/office/drawing/2014/main" id="{5E2B3D3E-7682-F6FD-4010-CC6BCDC1F9BA}"/>
              </a:ext>
            </a:extLst>
          </p:cNvPr>
          <p:cNvSpPr/>
          <p:nvPr/>
        </p:nvSpPr>
        <p:spPr>
          <a:xfrm>
            <a:off x="2124990" y="3375224"/>
            <a:ext cx="934483" cy="1152150"/>
          </a:xfrm>
          <a:prstGeom prst="rect">
            <a:avLst/>
          </a:prstGeom>
          <a:noFill/>
          <a:ln w="28575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b"/>
          <a:lstStyle/>
          <a:p>
            <a:r>
              <a:rPr lang="en-US" sz="1400" i="1" dirty="0" err="1">
                <a:solidFill>
                  <a:schemeClr val="bg1"/>
                </a:solidFill>
                <a:latin typeface="18 VAG Rounded Light   02390" pitchFamily="2" charset="0"/>
              </a:rPr>
              <a:t>addr</a:t>
            </a:r>
            <a:endParaRPr lang="en-US" sz="1400" i="1" dirty="0">
              <a:solidFill>
                <a:schemeClr val="bg1"/>
              </a:solidFill>
              <a:latin typeface="18 VAG Rounded Light   02390" pitchFamily="2" charset="0"/>
            </a:endParaRPr>
          </a:p>
          <a:p>
            <a:pPr algn="r"/>
            <a:r>
              <a:rPr lang="en-US" sz="1400" i="1" dirty="0" err="1">
                <a:solidFill>
                  <a:schemeClr val="bg1"/>
                </a:solidFill>
                <a:latin typeface="18 VAG Rounded Light   02390" pitchFamily="2" charset="0"/>
              </a:rPr>
              <a:t>inst</a:t>
            </a:r>
            <a:endParaRPr lang="en-US" sz="1400" i="1" dirty="0">
              <a:solidFill>
                <a:schemeClr val="bg1"/>
              </a:solidFill>
              <a:latin typeface="18 VAG Rounded Light   02390" pitchFamily="2" charset="0"/>
            </a:endParaRPr>
          </a:p>
          <a:p>
            <a:endParaRPr lang="en-US" sz="1600" dirty="0">
              <a:solidFill>
                <a:schemeClr val="bg1"/>
              </a:solidFill>
              <a:latin typeface="18 VAG Rounded Light   02390" pitchFamily="2" charset="0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IMEM</a:t>
            </a:r>
          </a:p>
        </p:txBody>
      </p:sp>
      <p:sp>
        <p:nvSpPr>
          <p:cNvPr id="324" name="Freeform 323">
            <a:extLst>
              <a:ext uri="{FF2B5EF4-FFF2-40B4-BE49-F238E27FC236}">
                <a16:creationId xmlns:a16="http://schemas.microsoft.com/office/drawing/2014/main" id="{C3F319D4-E9C9-BF79-1D0B-B024CF36D456}"/>
              </a:ext>
            </a:extLst>
          </p:cNvPr>
          <p:cNvSpPr>
            <a:spLocks/>
          </p:cNvSpPr>
          <p:nvPr/>
        </p:nvSpPr>
        <p:spPr>
          <a:xfrm>
            <a:off x="2458278" y="2385959"/>
            <a:ext cx="644039" cy="714015"/>
          </a:xfrm>
          <a:custGeom>
            <a:avLst/>
            <a:gdLst>
              <a:gd name="connsiteX0" fmla="*/ 0 w 1793965"/>
              <a:gd name="connsiteY0" fmla="*/ 0 h 4650377"/>
              <a:gd name="connsiteX1" fmla="*/ 0 w 1793965"/>
              <a:gd name="connsiteY1" fmla="*/ 1898469 h 4650377"/>
              <a:gd name="connsiteX2" fmla="*/ 478971 w 1793965"/>
              <a:gd name="connsiteY2" fmla="*/ 2333897 h 4650377"/>
              <a:gd name="connsiteX3" fmla="*/ 0 w 1793965"/>
              <a:gd name="connsiteY3" fmla="*/ 2778034 h 4650377"/>
              <a:gd name="connsiteX4" fmla="*/ 0 w 1793965"/>
              <a:gd name="connsiteY4" fmla="*/ 4650377 h 4650377"/>
              <a:gd name="connsiteX5" fmla="*/ 1793965 w 1793965"/>
              <a:gd name="connsiteY5" fmla="*/ 3666309 h 4650377"/>
              <a:gd name="connsiteX6" fmla="*/ 1793965 w 1793965"/>
              <a:gd name="connsiteY6" fmla="*/ 984069 h 4650377"/>
              <a:gd name="connsiteX7" fmla="*/ 0 w 1793965"/>
              <a:gd name="connsiteY7" fmla="*/ 0 h 4650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3965" h="4650377">
                <a:moveTo>
                  <a:pt x="0" y="0"/>
                </a:moveTo>
                <a:lnTo>
                  <a:pt x="0" y="1898469"/>
                </a:lnTo>
                <a:lnTo>
                  <a:pt x="478971" y="2333897"/>
                </a:lnTo>
                <a:lnTo>
                  <a:pt x="0" y="2778034"/>
                </a:lnTo>
                <a:lnTo>
                  <a:pt x="0" y="4650377"/>
                </a:lnTo>
                <a:lnTo>
                  <a:pt x="1793965" y="3666309"/>
                </a:lnTo>
                <a:lnTo>
                  <a:pt x="1793965" y="984069"/>
                </a:lnTo>
                <a:lnTo>
                  <a:pt x="0" y="0"/>
                </a:lnTo>
                <a:close/>
              </a:path>
            </a:pathLst>
          </a:custGeom>
          <a:noFill/>
          <a:ln w="28575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rtlCol="0" anchor="ctr"/>
          <a:lstStyle/>
          <a:p>
            <a:pPr algn="r"/>
            <a:r>
              <a:rPr lang="en-US" sz="1600" dirty="0">
                <a:solidFill>
                  <a:schemeClr val="bg1"/>
                </a:solidFill>
                <a:latin typeface="18 VAG Rounded Light   02390" pitchFamily="2" charset="0"/>
              </a:rPr>
              <a:t>add</a:t>
            </a:r>
          </a:p>
        </p:txBody>
      </p:sp>
      <p:sp>
        <p:nvSpPr>
          <p:cNvPr id="327" name="Isosceles Triangle 59">
            <a:extLst>
              <a:ext uri="{FF2B5EF4-FFF2-40B4-BE49-F238E27FC236}">
                <a16:creationId xmlns:a16="http://schemas.microsoft.com/office/drawing/2014/main" id="{EFECB578-3A21-E891-8D71-0213F089D1C0}"/>
              </a:ext>
            </a:extLst>
          </p:cNvPr>
          <p:cNvSpPr>
            <a:spLocks noChangeAspect="1"/>
          </p:cNvSpPr>
          <p:nvPr/>
        </p:nvSpPr>
        <p:spPr>
          <a:xfrm>
            <a:off x="5943281" y="4428532"/>
            <a:ext cx="182880" cy="142528"/>
          </a:xfrm>
          <a:prstGeom prst="triangle">
            <a:avLst/>
          </a:prstGeom>
          <a:noFill/>
          <a:ln w="28575" cap="flat" cmpd="sng" algn="ctr">
            <a:solidFill>
              <a:schemeClr val="bg1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18 VAG Rounded Light   02390" pitchFamily="2" charset="0"/>
            </a:endParaRPr>
          </a:p>
        </p:txBody>
      </p:sp>
      <p:sp>
        <p:nvSpPr>
          <p:cNvPr id="329" name="Isosceles Triangle 59">
            <a:extLst>
              <a:ext uri="{FF2B5EF4-FFF2-40B4-BE49-F238E27FC236}">
                <a16:creationId xmlns:a16="http://schemas.microsoft.com/office/drawing/2014/main" id="{4BB69EA9-5AFD-ECF3-6FBC-565768226B64}"/>
              </a:ext>
            </a:extLst>
          </p:cNvPr>
          <p:cNvSpPr/>
          <p:nvPr/>
        </p:nvSpPr>
        <p:spPr>
          <a:xfrm>
            <a:off x="9886099" y="4540637"/>
            <a:ext cx="182880" cy="172777"/>
          </a:xfrm>
          <a:prstGeom prst="triangle">
            <a:avLst/>
          </a:prstGeom>
          <a:noFill/>
          <a:ln w="28575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18 VAG Rounded Light   02390" pitchFamily="2" charset="0"/>
            </a:endParaRPr>
          </a:p>
        </p:txBody>
      </p:sp>
      <p:grpSp>
        <p:nvGrpSpPr>
          <p:cNvPr id="330" name="Group 329">
            <a:extLst>
              <a:ext uri="{FF2B5EF4-FFF2-40B4-BE49-F238E27FC236}">
                <a16:creationId xmlns:a16="http://schemas.microsoft.com/office/drawing/2014/main" id="{B7F7F169-A5F4-56F1-6936-D7E5E795DF1A}"/>
              </a:ext>
            </a:extLst>
          </p:cNvPr>
          <p:cNvGrpSpPr/>
          <p:nvPr/>
        </p:nvGrpSpPr>
        <p:grpSpPr>
          <a:xfrm>
            <a:off x="1430760" y="3270286"/>
            <a:ext cx="349772" cy="747357"/>
            <a:chOff x="959047" y="3126189"/>
            <a:chExt cx="415675" cy="914792"/>
          </a:xfrm>
        </p:grpSpPr>
        <p:sp>
          <p:nvSpPr>
            <p:cNvPr id="331" name="Rectangle 330">
              <a:extLst>
                <a:ext uri="{FF2B5EF4-FFF2-40B4-BE49-F238E27FC236}">
                  <a16:creationId xmlns:a16="http://schemas.microsoft.com/office/drawing/2014/main" id="{A5C8CA32-3065-E6B7-1BD4-077B2DB839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9047" y="3126189"/>
              <a:ext cx="415675" cy="914792"/>
            </a:xfrm>
            <a:prstGeom prst="rect">
              <a:avLst/>
            </a:prstGeom>
            <a:noFill/>
            <a:ln w="28575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lIns="68580" tIns="34290" rIns="68580" bIns="34290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urier New" panose="02070309020205020404" pitchFamily="49" charset="0"/>
                  <a:ea typeface="ＭＳ Ｐゴシック" pitchFamily="-1" charset="-128"/>
                  <a:cs typeface="Courier New" panose="02070309020205020404" pitchFamily="49" charset="0"/>
                </a:rPr>
                <a:t>PC</a:t>
              </a:r>
            </a:p>
          </p:txBody>
        </p:sp>
        <p:sp>
          <p:nvSpPr>
            <p:cNvPr id="332" name="Isosceles Triangle 58">
              <a:extLst>
                <a:ext uri="{FF2B5EF4-FFF2-40B4-BE49-F238E27FC236}">
                  <a16:creationId xmlns:a16="http://schemas.microsoft.com/office/drawing/2014/main" id="{CC9BC0A6-4DFD-877B-775C-BD92FA021900}"/>
                </a:ext>
              </a:extLst>
            </p:cNvPr>
            <p:cNvSpPr/>
            <p:nvPr/>
          </p:nvSpPr>
          <p:spPr>
            <a:xfrm>
              <a:off x="1069894" y="3868203"/>
              <a:ext cx="221693" cy="172777"/>
            </a:xfrm>
            <a:prstGeom prst="triangle">
              <a:avLst/>
            </a:prstGeom>
            <a:noFill/>
            <a:ln w="28575" cap="flat" cmpd="sng" algn="ctr">
              <a:solidFill>
                <a:schemeClr val="bg1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18 VAG Rounded Light   02390" pitchFamily="2" charset="0"/>
              </a:endParaRPr>
            </a:p>
          </p:txBody>
        </p:sp>
      </p:grpSp>
      <p:cxnSp>
        <p:nvCxnSpPr>
          <p:cNvPr id="375" name="Elbow Connector 374">
            <a:extLst>
              <a:ext uri="{FF2B5EF4-FFF2-40B4-BE49-F238E27FC236}">
                <a16:creationId xmlns:a16="http://schemas.microsoft.com/office/drawing/2014/main" id="{8CB4FC43-FB1E-DAD9-6933-1031DF7B151C}"/>
              </a:ext>
            </a:extLst>
          </p:cNvPr>
          <p:cNvCxnSpPr>
            <a:cxnSpLocks/>
          </p:cNvCxnSpPr>
          <p:nvPr/>
        </p:nvCxnSpPr>
        <p:spPr>
          <a:xfrm flipV="1">
            <a:off x="3059473" y="3420761"/>
            <a:ext cx="1734699" cy="530538"/>
          </a:xfrm>
          <a:prstGeom prst="bentConnector3">
            <a:avLst>
              <a:gd name="adj1" fmla="val 17787"/>
            </a:avLst>
          </a:prstGeom>
          <a:ln w="28575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6" name="Straight Arrow Connector 375">
            <a:extLst>
              <a:ext uri="{FF2B5EF4-FFF2-40B4-BE49-F238E27FC236}">
                <a16:creationId xmlns:a16="http://schemas.microsoft.com/office/drawing/2014/main" id="{06C5600C-FF32-7B65-A838-616535BD3D13}"/>
              </a:ext>
            </a:extLst>
          </p:cNvPr>
          <p:cNvCxnSpPr/>
          <p:nvPr/>
        </p:nvCxnSpPr>
        <p:spPr>
          <a:xfrm>
            <a:off x="3357586" y="3685070"/>
            <a:ext cx="1452348" cy="0"/>
          </a:xfrm>
          <a:prstGeom prst="straightConnector1">
            <a:avLst/>
          </a:prstGeom>
          <a:ln w="28575">
            <a:solidFill>
              <a:schemeClr val="bg1"/>
            </a:solidFill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7" name="Straight Arrow Connector 376">
            <a:extLst>
              <a:ext uri="{FF2B5EF4-FFF2-40B4-BE49-F238E27FC236}">
                <a16:creationId xmlns:a16="http://schemas.microsoft.com/office/drawing/2014/main" id="{205D2502-C217-CFAD-90DA-7224BAC69EC5}"/>
              </a:ext>
            </a:extLst>
          </p:cNvPr>
          <p:cNvCxnSpPr/>
          <p:nvPr/>
        </p:nvCxnSpPr>
        <p:spPr>
          <a:xfrm>
            <a:off x="3357586" y="3951299"/>
            <a:ext cx="1452348" cy="0"/>
          </a:xfrm>
          <a:prstGeom prst="straightConnector1">
            <a:avLst/>
          </a:prstGeom>
          <a:ln w="28575">
            <a:solidFill>
              <a:schemeClr val="bg1"/>
            </a:solidFill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6" name="Straight Arrow Connector 385">
            <a:extLst>
              <a:ext uri="{FF2B5EF4-FFF2-40B4-BE49-F238E27FC236}">
                <a16:creationId xmlns:a16="http://schemas.microsoft.com/office/drawing/2014/main" id="{5795E669-F7FD-51D5-9708-7B3C9BD34CCE}"/>
              </a:ext>
            </a:extLst>
          </p:cNvPr>
          <p:cNvCxnSpPr/>
          <p:nvPr/>
        </p:nvCxnSpPr>
        <p:spPr>
          <a:xfrm>
            <a:off x="3190630" y="3951299"/>
            <a:ext cx="0" cy="1575442"/>
          </a:xfrm>
          <a:prstGeom prst="straightConnector1">
            <a:avLst/>
          </a:prstGeom>
          <a:ln w="28575">
            <a:solidFill>
              <a:schemeClr val="bg1"/>
            </a:solidFill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7" name="Straight Arrow Connector 386">
            <a:extLst>
              <a:ext uri="{FF2B5EF4-FFF2-40B4-BE49-F238E27FC236}">
                <a16:creationId xmlns:a16="http://schemas.microsoft.com/office/drawing/2014/main" id="{A5D422CF-1692-106D-093A-8F6E171C79D9}"/>
              </a:ext>
            </a:extLst>
          </p:cNvPr>
          <p:cNvCxnSpPr>
            <a:cxnSpLocks/>
          </p:cNvCxnSpPr>
          <p:nvPr/>
        </p:nvCxnSpPr>
        <p:spPr>
          <a:xfrm flipV="1">
            <a:off x="3187909" y="5013221"/>
            <a:ext cx="914400" cy="0"/>
          </a:xfrm>
          <a:prstGeom prst="straightConnector1">
            <a:avLst/>
          </a:prstGeom>
          <a:ln w="28575">
            <a:solidFill>
              <a:schemeClr val="bg1"/>
            </a:solidFill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5" name="TextBox 404">
            <a:extLst>
              <a:ext uri="{FF2B5EF4-FFF2-40B4-BE49-F238E27FC236}">
                <a16:creationId xmlns:a16="http://schemas.microsoft.com/office/drawing/2014/main" id="{FEB16DF6-43AA-9A5F-FFF9-30CB1A3DA5D6}"/>
              </a:ext>
            </a:extLst>
          </p:cNvPr>
          <p:cNvSpPr txBox="1"/>
          <p:nvPr/>
        </p:nvSpPr>
        <p:spPr>
          <a:xfrm>
            <a:off x="6200437" y="3455146"/>
            <a:ext cx="6944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R[rs1]</a:t>
            </a:r>
            <a:endParaRPr lang="en-US" sz="2000" dirty="0">
              <a:solidFill>
                <a:schemeClr val="bg1"/>
              </a:solidFill>
              <a:latin typeface="18 VAG Rounded Light   02390" pitchFamily="2" charset="0"/>
            </a:endParaRPr>
          </a:p>
        </p:txBody>
      </p:sp>
      <p:grpSp>
        <p:nvGrpSpPr>
          <p:cNvPr id="466" name="Group 465">
            <a:extLst>
              <a:ext uri="{FF2B5EF4-FFF2-40B4-BE49-F238E27FC236}">
                <a16:creationId xmlns:a16="http://schemas.microsoft.com/office/drawing/2014/main" id="{D9AC5A45-167B-FAFC-8F95-7FB83C097F1E}"/>
              </a:ext>
            </a:extLst>
          </p:cNvPr>
          <p:cNvGrpSpPr/>
          <p:nvPr/>
        </p:nvGrpSpPr>
        <p:grpSpPr>
          <a:xfrm>
            <a:off x="9120628" y="3586419"/>
            <a:ext cx="1021734" cy="1127284"/>
            <a:chOff x="9120628" y="3586419"/>
            <a:chExt cx="1021734" cy="1127284"/>
          </a:xfrm>
        </p:grpSpPr>
        <p:sp>
          <p:nvSpPr>
            <p:cNvPr id="309" name="Rectangle 308">
              <a:extLst>
                <a:ext uri="{FF2B5EF4-FFF2-40B4-BE49-F238E27FC236}">
                  <a16:creationId xmlns:a16="http://schemas.microsoft.com/office/drawing/2014/main" id="{6BC64DA7-A1B1-1E33-61B5-D83764BAC155}"/>
                </a:ext>
              </a:extLst>
            </p:cNvPr>
            <p:cNvSpPr/>
            <p:nvPr/>
          </p:nvSpPr>
          <p:spPr>
            <a:xfrm>
              <a:off x="9120628" y="3586419"/>
              <a:ext cx="1021734" cy="1127284"/>
            </a:xfrm>
            <a:prstGeom prst="rect">
              <a:avLst/>
            </a:prstGeom>
            <a:noFill/>
            <a:ln w="28575">
              <a:solidFill>
                <a:schemeClr val="bg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b"/>
            <a:lstStyle/>
            <a:p>
              <a:pPr>
                <a:spcBef>
                  <a:spcPts val="400"/>
                </a:spcBef>
                <a:tabLst>
                  <a:tab pos="1249363" algn="r"/>
                </a:tabLst>
              </a:pPr>
              <a:r>
                <a:rPr lang="en-US" sz="1400" i="1" dirty="0">
                  <a:solidFill>
                    <a:schemeClr val="bg1"/>
                  </a:solidFill>
                  <a:latin typeface="18 VAG Rounded Light   02390" pitchFamily="2" charset="0"/>
                </a:rPr>
                <a:t>	</a:t>
              </a:r>
              <a:r>
                <a:rPr lang="en-US" sz="1400" i="1" dirty="0" err="1">
                  <a:solidFill>
                    <a:schemeClr val="bg1"/>
                  </a:solidFill>
                  <a:latin typeface="18 VAG Rounded Light   02390" pitchFamily="2" charset="0"/>
                </a:rPr>
                <a:t>dataR</a:t>
              </a:r>
              <a:endParaRPr lang="en-US" sz="1400" i="1" dirty="0">
                <a:solidFill>
                  <a:schemeClr val="bg1"/>
                </a:solidFill>
                <a:latin typeface="18 VAG Rounded Light   02390" pitchFamily="2" charset="0"/>
              </a:endParaRPr>
            </a:p>
            <a:p>
              <a:pPr>
                <a:spcBef>
                  <a:spcPts val="400"/>
                </a:spcBef>
                <a:tabLst>
                  <a:tab pos="1249363" algn="r"/>
                </a:tabLst>
              </a:pPr>
              <a:r>
                <a:rPr lang="en-US" sz="1400" i="1" dirty="0" err="1">
                  <a:solidFill>
                    <a:schemeClr val="bg1"/>
                  </a:solidFill>
                  <a:latin typeface="18 VAG Rounded Light   02390" pitchFamily="2" charset="0"/>
                </a:rPr>
                <a:t>addr</a:t>
              </a:r>
              <a:endParaRPr lang="en-US" sz="1400" i="1" dirty="0">
                <a:solidFill>
                  <a:schemeClr val="bg1"/>
                </a:solidFill>
                <a:latin typeface="18 VAG Rounded Light   02390" pitchFamily="2" charset="0"/>
              </a:endParaRPr>
            </a:p>
            <a:p>
              <a:pPr algn="r">
                <a:spcBef>
                  <a:spcPts val="400"/>
                </a:spcBef>
                <a:tabLst>
                  <a:tab pos="1249363" algn="r"/>
                </a:tabLst>
              </a:pPr>
              <a:r>
                <a:rPr lang="en-US" sz="1600" b="1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DMEM</a:t>
              </a:r>
            </a:p>
            <a:p>
              <a:pPr>
                <a:spcBef>
                  <a:spcPts val="400"/>
                </a:spcBef>
                <a:spcAft>
                  <a:spcPts val="400"/>
                </a:spcAft>
                <a:tabLst>
                  <a:tab pos="1249363" algn="r"/>
                </a:tabLst>
              </a:pPr>
              <a:r>
                <a:rPr lang="en-US" sz="1200" i="1" dirty="0" err="1">
                  <a:solidFill>
                    <a:schemeClr val="bg1"/>
                  </a:solidFill>
                  <a:latin typeface="18 VAG ROUNDED LIGHT   02390" pitchFamily="2" charset="0"/>
                  <a:cs typeface="Courier New" panose="02070309020205020404" pitchFamily="49" charset="0"/>
                </a:rPr>
                <a:t>dataW</a:t>
              </a:r>
              <a:r>
                <a:rPr lang="en-US" sz="1600" i="1" dirty="0">
                  <a:solidFill>
                    <a:schemeClr val="bg1"/>
                  </a:solidFill>
                  <a:latin typeface="18 VAG ROUNDED LIGHT   02390" pitchFamily="2" charset="0"/>
                  <a:cs typeface="Courier New" panose="02070309020205020404" pitchFamily="49" charset="0"/>
                </a:rPr>
                <a:t> </a:t>
              </a:r>
              <a:endParaRPr lang="en-US" sz="1200" i="1" dirty="0">
                <a:solidFill>
                  <a:schemeClr val="bg1"/>
                </a:solidFill>
                <a:latin typeface="18 VAG ROUNDED LIGHT   02390" pitchFamily="2" charset="0"/>
                <a:cs typeface="Courier New" panose="02070309020205020404" pitchFamily="49" charset="0"/>
              </a:endParaRPr>
            </a:p>
          </p:txBody>
        </p:sp>
        <p:sp>
          <p:nvSpPr>
            <p:cNvPr id="419" name="Rectangle 418">
              <a:extLst>
                <a:ext uri="{FF2B5EF4-FFF2-40B4-BE49-F238E27FC236}">
                  <a16:creationId xmlns:a16="http://schemas.microsoft.com/office/drawing/2014/main" id="{A49D0FB0-BFA2-EDA4-4ABE-999F6FEBA857}"/>
                </a:ext>
              </a:extLst>
            </p:cNvPr>
            <p:cNvSpPr/>
            <p:nvPr/>
          </p:nvSpPr>
          <p:spPr>
            <a:xfrm>
              <a:off x="9120628" y="4444602"/>
              <a:ext cx="165031" cy="191496"/>
            </a:xfrm>
            <a:prstGeom prst="rect">
              <a:avLst/>
            </a:prstGeom>
            <a:noFill/>
            <a:ln w="28575">
              <a:noFill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bg1"/>
                </a:solidFill>
                <a:latin typeface="18 VAG Rounded Light   02390" pitchFamily="2" charset="0"/>
              </a:endParaRPr>
            </a:p>
          </p:txBody>
        </p:sp>
      </p:grpSp>
      <p:cxnSp>
        <p:nvCxnSpPr>
          <p:cNvPr id="449" name="Straight Arrow Connector 448">
            <a:extLst>
              <a:ext uri="{FF2B5EF4-FFF2-40B4-BE49-F238E27FC236}">
                <a16:creationId xmlns:a16="http://schemas.microsoft.com/office/drawing/2014/main" id="{98CA2B2E-5BEF-6E19-FC37-311D08B845B0}"/>
              </a:ext>
            </a:extLst>
          </p:cNvPr>
          <p:cNvCxnSpPr>
            <a:cxnSpLocks/>
          </p:cNvCxnSpPr>
          <p:nvPr/>
        </p:nvCxnSpPr>
        <p:spPr>
          <a:xfrm flipV="1">
            <a:off x="9596488" y="4736341"/>
            <a:ext cx="0" cy="801140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4" name="TextBox 453">
            <a:extLst>
              <a:ext uri="{FF2B5EF4-FFF2-40B4-BE49-F238E27FC236}">
                <a16:creationId xmlns:a16="http://schemas.microsoft.com/office/drawing/2014/main" id="{B01F1A18-F34F-006C-C71D-DCC3DF9FCB76}"/>
              </a:ext>
            </a:extLst>
          </p:cNvPr>
          <p:cNvSpPr txBox="1"/>
          <p:nvPr/>
        </p:nvSpPr>
        <p:spPr>
          <a:xfrm>
            <a:off x="1442540" y="4120124"/>
            <a:ext cx="3417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00" dirty="0" err="1">
                <a:solidFill>
                  <a:schemeClr val="bg1"/>
                </a:solidFill>
                <a:latin typeface="18 VAG Rounded Light   02390" pitchFamily="2" charset="0"/>
              </a:rPr>
              <a:t>clk</a:t>
            </a:r>
            <a:endParaRPr lang="en-US" sz="1100" dirty="0">
              <a:solidFill>
                <a:schemeClr val="bg1"/>
              </a:solidFill>
              <a:latin typeface="18 VAG Rounded Light   02390" pitchFamily="2" charset="0"/>
            </a:endParaRPr>
          </a:p>
        </p:txBody>
      </p:sp>
      <p:cxnSp>
        <p:nvCxnSpPr>
          <p:cNvPr id="456" name="Straight Connector 455">
            <a:extLst>
              <a:ext uri="{FF2B5EF4-FFF2-40B4-BE49-F238E27FC236}">
                <a16:creationId xmlns:a16="http://schemas.microsoft.com/office/drawing/2014/main" id="{245940B4-83F7-A371-DDED-84DC79891141}"/>
              </a:ext>
            </a:extLst>
          </p:cNvPr>
          <p:cNvCxnSpPr>
            <a:cxnSpLocks/>
            <a:stCxn id="454" idx="0"/>
            <a:endCxn id="332" idx="3"/>
          </p:cNvCxnSpPr>
          <p:nvPr/>
        </p:nvCxnSpPr>
        <p:spPr>
          <a:xfrm flipV="1">
            <a:off x="1613420" y="4017643"/>
            <a:ext cx="3886" cy="102481"/>
          </a:xfrm>
          <a:prstGeom prst="line">
            <a:avLst/>
          </a:prstGeom>
          <a:ln w="19050">
            <a:solidFill>
              <a:schemeClr val="accent6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7" name="TextBox 456">
            <a:extLst>
              <a:ext uri="{FF2B5EF4-FFF2-40B4-BE49-F238E27FC236}">
                <a16:creationId xmlns:a16="http://schemas.microsoft.com/office/drawing/2014/main" id="{5F1F7DB0-6CD9-15D8-A9C7-594A704DE0B1}"/>
              </a:ext>
            </a:extLst>
          </p:cNvPr>
          <p:cNvSpPr txBox="1"/>
          <p:nvPr/>
        </p:nvSpPr>
        <p:spPr>
          <a:xfrm>
            <a:off x="5853568" y="4679996"/>
            <a:ext cx="3417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00" dirty="0" err="1">
                <a:solidFill>
                  <a:schemeClr val="bg1"/>
                </a:solidFill>
                <a:latin typeface="18 VAG Rounded Light   02390" pitchFamily="2" charset="0"/>
              </a:rPr>
              <a:t>clk</a:t>
            </a:r>
            <a:endParaRPr lang="en-US" sz="1100" dirty="0">
              <a:solidFill>
                <a:schemeClr val="bg1"/>
              </a:solidFill>
              <a:latin typeface="18 VAG Rounded Light   02390" pitchFamily="2" charset="0"/>
            </a:endParaRPr>
          </a:p>
        </p:txBody>
      </p:sp>
      <p:sp>
        <p:nvSpPr>
          <p:cNvPr id="461" name="TextBox 460">
            <a:extLst>
              <a:ext uri="{FF2B5EF4-FFF2-40B4-BE49-F238E27FC236}">
                <a16:creationId xmlns:a16="http://schemas.microsoft.com/office/drawing/2014/main" id="{FE738B2C-2C36-2578-E323-38E7D6FA3739}"/>
              </a:ext>
            </a:extLst>
          </p:cNvPr>
          <p:cNvSpPr txBox="1"/>
          <p:nvPr/>
        </p:nvSpPr>
        <p:spPr>
          <a:xfrm>
            <a:off x="9813943" y="4842550"/>
            <a:ext cx="3417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00" dirty="0" err="1">
                <a:solidFill>
                  <a:schemeClr val="bg1"/>
                </a:solidFill>
                <a:latin typeface="18 VAG Rounded Light   02390" pitchFamily="2" charset="0"/>
              </a:rPr>
              <a:t>clk</a:t>
            </a:r>
            <a:endParaRPr lang="en-US" sz="1100" dirty="0">
              <a:solidFill>
                <a:schemeClr val="bg1"/>
              </a:solidFill>
              <a:latin typeface="18 VAG Rounded Light   02390" pitchFamily="2" charset="0"/>
            </a:endParaRPr>
          </a:p>
        </p:txBody>
      </p:sp>
      <p:cxnSp>
        <p:nvCxnSpPr>
          <p:cNvPr id="462" name="Straight Connector 461">
            <a:extLst>
              <a:ext uri="{FF2B5EF4-FFF2-40B4-BE49-F238E27FC236}">
                <a16:creationId xmlns:a16="http://schemas.microsoft.com/office/drawing/2014/main" id="{C60DDE42-432D-6CCE-975F-C92E5D285C26}"/>
              </a:ext>
            </a:extLst>
          </p:cNvPr>
          <p:cNvCxnSpPr>
            <a:cxnSpLocks/>
            <a:stCxn id="461" idx="0"/>
          </p:cNvCxnSpPr>
          <p:nvPr/>
        </p:nvCxnSpPr>
        <p:spPr>
          <a:xfrm flipV="1">
            <a:off x="9984823" y="4713414"/>
            <a:ext cx="0" cy="129136"/>
          </a:xfrm>
          <a:prstGeom prst="line">
            <a:avLst/>
          </a:prstGeom>
          <a:ln w="19050">
            <a:solidFill>
              <a:schemeClr val="accent6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2" name="Straight Arrow Connector 471">
            <a:extLst>
              <a:ext uri="{FF2B5EF4-FFF2-40B4-BE49-F238E27FC236}">
                <a16:creationId xmlns:a16="http://schemas.microsoft.com/office/drawing/2014/main" id="{908456E4-D4F5-2EA1-FF19-789AA5C3F8DA}"/>
              </a:ext>
            </a:extLst>
          </p:cNvPr>
          <p:cNvCxnSpPr>
            <a:cxnSpLocks/>
          </p:cNvCxnSpPr>
          <p:nvPr/>
        </p:nvCxnSpPr>
        <p:spPr>
          <a:xfrm flipH="1" flipV="1">
            <a:off x="5816885" y="4604793"/>
            <a:ext cx="0" cy="932688"/>
          </a:xfrm>
          <a:prstGeom prst="straightConnector1">
            <a:avLst/>
          </a:prstGeom>
          <a:ln w="127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5" name="Straight Arrow Connector 474">
            <a:extLst>
              <a:ext uri="{FF2B5EF4-FFF2-40B4-BE49-F238E27FC236}">
                <a16:creationId xmlns:a16="http://schemas.microsoft.com/office/drawing/2014/main" id="{908607ED-5082-B8EB-0CB6-ED344CA1BE73}"/>
              </a:ext>
            </a:extLst>
          </p:cNvPr>
          <p:cNvCxnSpPr>
            <a:cxnSpLocks/>
          </p:cNvCxnSpPr>
          <p:nvPr/>
        </p:nvCxnSpPr>
        <p:spPr>
          <a:xfrm flipV="1">
            <a:off x="4408736" y="5301220"/>
            <a:ext cx="0" cy="236261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2" name="Straight Arrow Connector 441">
            <a:extLst>
              <a:ext uri="{FF2B5EF4-FFF2-40B4-BE49-F238E27FC236}">
                <a16:creationId xmlns:a16="http://schemas.microsoft.com/office/drawing/2014/main" id="{77D15A79-CBAA-3476-E953-9E88EC542CAD}"/>
              </a:ext>
            </a:extLst>
          </p:cNvPr>
          <p:cNvCxnSpPr>
            <a:cxnSpLocks/>
          </p:cNvCxnSpPr>
          <p:nvPr/>
        </p:nvCxnSpPr>
        <p:spPr>
          <a:xfrm flipV="1">
            <a:off x="7883379" y="4657965"/>
            <a:ext cx="0" cy="879516"/>
          </a:xfrm>
          <a:prstGeom prst="straightConnector1">
            <a:avLst/>
          </a:prstGeom>
          <a:ln w="127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8" name="Straight Arrow Connector 447">
            <a:extLst>
              <a:ext uri="{FF2B5EF4-FFF2-40B4-BE49-F238E27FC236}">
                <a16:creationId xmlns:a16="http://schemas.microsoft.com/office/drawing/2014/main" id="{30435E35-829A-9B0E-3C1B-8AC96951ACA1}"/>
              </a:ext>
            </a:extLst>
          </p:cNvPr>
          <p:cNvCxnSpPr>
            <a:cxnSpLocks/>
          </p:cNvCxnSpPr>
          <p:nvPr/>
        </p:nvCxnSpPr>
        <p:spPr>
          <a:xfrm flipH="1" flipV="1">
            <a:off x="8608065" y="4473876"/>
            <a:ext cx="0" cy="1063605"/>
          </a:xfrm>
          <a:prstGeom prst="straightConnector1">
            <a:avLst/>
          </a:prstGeom>
          <a:ln w="127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A1D8640-1BD8-BEED-DD26-8BB1044FBB16}"/>
              </a:ext>
            </a:extLst>
          </p:cNvPr>
          <p:cNvSpPr txBox="1"/>
          <p:nvPr/>
        </p:nvSpPr>
        <p:spPr>
          <a:xfrm>
            <a:off x="4789384" y="4884927"/>
            <a:ext cx="94929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imm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[31:0]</a:t>
            </a:r>
            <a:endParaRPr lang="en-US" sz="2000" dirty="0">
              <a:solidFill>
                <a:schemeClr val="bg1"/>
              </a:solidFill>
              <a:latin typeface="18 VAG Rounded Light   02390" pitchFamily="2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F8A3D43-23D6-8073-FA9C-E13A73CB5D24}"/>
              </a:ext>
            </a:extLst>
          </p:cNvPr>
          <p:cNvSpPr txBox="1"/>
          <p:nvPr/>
        </p:nvSpPr>
        <p:spPr>
          <a:xfrm>
            <a:off x="1733676" y="3669569"/>
            <a:ext cx="35458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pc</a:t>
            </a:r>
            <a:endParaRPr lang="en-US" sz="2000" dirty="0">
              <a:solidFill>
                <a:schemeClr val="bg1"/>
              </a:solidFill>
              <a:latin typeface="18 VAG Rounded Light   02390" pitchFamily="2" charset="0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27B03F4-4F70-EB67-2FC8-0AEE5100B90D}"/>
              </a:ext>
            </a:extLst>
          </p:cNvPr>
          <p:cNvCxnSpPr>
            <a:cxnSpLocks/>
          </p:cNvCxnSpPr>
          <p:nvPr/>
        </p:nvCxnSpPr>
        <p:spPr>
          <a:xfrm flipV="1">
            <a:off x="1772305" y="3654124"/>
            <a:ext cx="365760" cy="0"/>
          </a:xfrm>
          <a:prstGeom prst="straightConnector1">
            <a:avLst/>
          </a:prstGeom>
          <a:ln w="28575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4EECC671-A924-2356-B7DC-DE13636CBDA5}"/>
              </a:ext>
            </a:extLst>
          </p:cNvPr>
          <p:cNvSpPr txBox="1"/>
          <p:nvPr/>
        </p:nvSpPr>
        <p:spPr>
          <a:xfrm>
            <a:off x="1968985" y="2379486"/>
            <a:ext cx="35458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+4</a:t>
            </a:r>
            <a:endParaRPr lang="en-US" sz="2000" dirty="0">
              <a:solidFill>
                <a:schemeClr val="bg1"/>
              </a:solidFill>
              <a:latin typeface="18 VAG Rounded Light   02390" pitchFamily="2" charset="0"/>
            </a:endParaRP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BA7E8C0-8665-164F-DB94-DAE69967F440}"/>
              </a:ext>
            </a:extLst>
          </p:cNvPr>
          <p:cNvCxnSpPr>
            <a:cxnSpLocks/>
          </p:cNvCxnSpPr>
          <p:nvPr/>
        </p:nvCxnSpPr>
        <p:spPr>
          <a:xfrm flipH="1">
            <a:off x="2270690" y="2496757"/>
            <a:ext cx="182880" cy="0"/>
          </a:xfrm>
          <a:prstGeom prst="line">
            <a:avLst/>
          </a:prstGeom>
          <a:ln w="19050">
            <a:solidFill>
              <a:schemeClr val="bg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74264EDC-6D20-221A-1FA0-C23197F903B2}"/>
              </a:ext>
            </a:extLst>
          </p:cNvPr>
          <p:cNvCxnSpPr>
            <a:cxnSpLocks/>
            <a:stCxn id="20" idx="0"/>
          </p:cNvCxnSpPr>
          <p:nvPr/>
        </p:nvCxnSpPr>
        <p:spPr>
          <a:xfrm rot="5400000" flipH="1" flipV="1">
            <a:off x="1830481" y="3046480"/>
            <a:ext cx="703576" cy="542602"/>
          </a:xfrm>
          <a:prstGeom prst="bentConnector3">
            <a:avLst>
              <a:gd name="adj1" fmla="val 100542"/>
            </a:avLst>
          </a:prstGeom>
          <a:ln w="28575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4" name="TextBox 473">
            <a:extLst>
              <a:ext uri="{FF2B5EF4-FFF2-40B4-BE49-F238E27FC236}">
                <a16:creationId xmlns:a16="http://schemas.microsoft.com/office/drawing/2014/main" id="{EADA092F-D4E9-20EF-B62D-834B9B1CF63B}"/>
              </a:ext>
            </a:extLst>
          </p:cNvPr>
          <p:cNvSpPr txBox="1"/>
          <p:nvPr/>
        </p:nvSpPr>
        <p:spPr>
          <a:xfrm>
            <a:off x="10106672" y="3711143"/>
            <a:ext cx="4395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mem</a:t>
            </a:r>
            <a:endParaRPr lang="en-US" sz="2000" dirty="0">
              <a:solidFill>
                <a:schemeClr val="bg1"/>
              </a:solidFill>
              <a:latin typeface="18 VAG Rounded Light   02390" pitchFamily="2" charset="0"/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9E730C79-AAC2-7A21-158E-0E25313D56F3}"/>
              </a:ext>
            </a:extLst>
          </p:cNvPr>
          <p:cNvSpPr txBox="1"/>
          <p:nvPr/>
        </p:nvSpPr>
        <p:spPr>
          <a:xfrm>
            <a:off x="2780297" y="5579638"/>
            <a:ext cx="1034257" cy="2425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inst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[31:0]</a:t>
            </a:r>
            <a:endParaRPr lang="en-US" sz="2000" dirty="0">
              <a:solidFill>
                <a:schemeClr val="bg1"/>
              </a:solidFill>
              <a:latin typeface="18 VAG Rounded Light   02390" pitchFamily="2" charset="0"/>
            </a:endParaRP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805FC406-05B2-8242-650C-D6E9D3BC10DC}"/>
              </a:ext>
            </a:extLst>
          </p:cNvPr>
          <p:cNvSpPr txBox="1"/>
          <p:nvPr/>
        </p:nvSpPr>
        <p:spPr>
          <a:xfrm>
            <a:off x="4062897" y="5552119"/>
            <a:ext cx="817853" cy="5201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18 VAG Rounded Light   02390" pitchFamily="2" charset="0"/>
              </a:rPr>
              <a:t>ImmSel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  <a:latin typeface="18 VAG Rounded Light   02390" pitchFamily="2" charset="0"/>
            </a:endParaRPr>
          </a:p>
          <a:p>
            <a:pPr algn="ctr">
              <a:lnSpc>
                <a:spcPct val="85000"/>
              </a:lnSpc>
            </a:pP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224C16BB-9DF8-AF11-E4A9-F5900F58BC4D}"/>
              </a:ext>
            </a:extLst>
          </p:cNvPr>
          <p:cNvSpPr txBox="1"/>
          <p:nvPr/>
        </p:nvSpPr>
        <p:spPr>
          <a:xfrm>
            <a:off x="5333604" y="5554208"/>
            <a:ext cx="885179" cy="7228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1600" dirty="0" err="1">
                <a:solidFill>
                  <a:schemeClr val="accent3"/>
                </a:solidFill>
                <a:latin typeface="18 VAG Rounded Light   02390" pitchFamily="2" charset="0"/>
              </a:rPr>
              <a:t>RegWEn</a:t>
            </a:r>
            <a:endParaRPr lang="en-US" sz="1600" dirty="0">
              <a:solidFill>
                <a:schemeClr val="accent3"/>
              </a:solidFill>
              <a:latin typeface="18 VAG Rounded Light   02390" pitchFamily="2" charset="0"/>
            </a:endParaRPr>
          </a:p>
          <a:p>
            <a:pPr algn="ctr">
              <a:lnSpc>
                <a:spcPct val="85000"/>
              </a:lnSpc>
            </a:pPr>
            <a:b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18 VAG Rounded Light   02390" pitchFamily="2" charset="0"/>
              </a:rPr>
            </a:b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  <a:latin typeface="18 VAG Rounded Light   02390" pitchFamily="2" charset="0"/>
            </a:endParaRP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3632A612-D2B9-ADCD-8A02-64FC0648A297}"/>
              </a:ext>
            </a:extLst>
          </p:cNvPr>
          <p:cNvSpPr txBox="1"/>
          <p:nvPr/>
        </p:nvSpPr>
        <p:spPr>
          <a:xfrm>
            <a:off x="7558332" y="5524627"/>
            <a:ext cx="449161" cy="2513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1200" dirty="0" err="1">
                <a:solidFill>
                  <a:schemeClr val="accent3"/>
                </a:solidFill>
                <a:latin typeface="18 VAG Rounded Light   02390" pitchFamily="2" charset="0"/>
              </a:rPr>
              <a:t>Bsel</a:t>
            </a:r>
            <a:endParaRPr lang="en-US" sz="1200" dirty="0">
              <a:solidFill>
                <a:schemeClr val="accent3"/>
              </a:solidFill>
              <a:latin typeface="18 VAG Rounded Light   02390" pitchFamily="2" charset="0"/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0D0C1867-1FFD-F311-31BB-7C2A4E3DB4AD}"/>
              </a:ext>
            </a:extLst>
          </p:cNvPr>
          <p:cNvSpPr txBox="1"/>
          <p:nvPr/>
        </p:nvSpPr>
        <p:spPr>
          <a:xfrm>
            <a:off x="8421291" y="5536765"/>
            <a:ext cx="702436" cy="4609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1400" dirty="0" err="1">
                <a:solidFill>
                  <a:schemeClr val="accent3"/>
                </a:solidFill>
                <a:latin typeface="18 VAG Rounded Light   02390" pitchFamily="2" charset="0"/>
              </a:rPr>
              <a:t>ALUSel</a:t>
            </a:r>
            <a:endParaRPr lang="en-US" sz="1400" dirty="0">
              <a:solidFill>
                <a:schemeClr val="accent3"/>
              </a:solidFill>
              <a:latin typeface="18 VAG Rounded Light   02390" pitchFamily="2" charset="0"/>
            </a:endParaRPr>
          </a:p>
          <a:p>
            <a:pPr algn="ctr">
              <a:lnSpc>
                <a:spcPct val="85000"/>
              </a:lnSpc>
            </a:pPr>
            <a:r>
              <a:rPr lang="en-US" sz="1400" dirty="0">
                <a:solidFill>
                  <a:schemeClr val="accent1"/>
                </a:solidFill>
                <a:latin typeface="18 VAG Rounded Light   02390" pitchFamily="2" charset="0"/>
              </a:rPr>
              <a:t>Add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0574EDEE-392B-DC05-E19A-7C22B2FFABF2}"/>
              </a:ext>
            </a:extLst>
          </p:cNvPr>
          <p:cNvSpPr txBox="1"/>
          <p:nvPr/>
        </p:nvSpPr>
        <p:spPr>
          <a:xfrm>
            <a:off x="9285659" y="5555777"/>
            <a:ext cx="817853" cy="4609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18 VAG Rounded Light   02390" pitchFamily="2" charset="0"/>
              </a:rPr>
              <a:t>MemRW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18 VAG Rounded Light   02390" pitchFamily="2" charset="0"/>
            </a:endParaRPr>
          </a:p>
          <a:p>
            <a:pPr algn="ctr">
              <a:lnSpc>
                <a:spcPct val="85000"/>
              </a:lnSpc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18 VAG Rounded Light   02390" pitchFamily="2" charset="0"/>
              </a:rPr>
              <a:t>Write</a:t>
            </a: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FF0F850A-25DC-02DE-3D8E-F4BBFD4155E2}"/>
              </a:ext>
            </a:extLst>
          </p:cNvPr>
          <p:cNvSpPr txBox="1"/>
          <p:nvPr/>
        </p:nvSpPr>
        <p:spPr>
          <a:xfrm>
            <a:off x="10252493" y="5557253"/>
            <a:ext cx="646331" cy="2778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1400" dirty="0" err="1">
                <a:solidFill>
                  <a:schemeClr val="accent3"/>
                </a:solidFill>
                <a:latin typeface="18 VAG Rounded Light   02390" pitchFamily="2" charset="0"/>
              </a:rPr>
              <a:t>WBSel</a:t>
            </a:r>
            <a:endParaRPr lang="en-US" sz="1400" dirty="0">
              <a:solidFill>
                <a:schemeClr val="accent3"/>
              </a:solidFill>
              <a:latin typeface="18 VAG Rounded Light   02390" pitchFamily="2" charset="0"/>
            </a:endParaRPr>
          </a:p>
        </p:txBody>
      </p:sp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D5574E08-8C14-422C-BD9C-969F4F3B25C2}"/>
              </a:ext>
            </a:extLst>
          </p:cNvPr>
          <p:cNvCxnSpPr>
            <a:cxnSpLocks/>
          </p:cNvCxnSpPr>
          <p:nvPr/>
        </p:nvCxnSpPr>
        <p:spPr>
          <a:xfrm flipV="1">
            <a:off x="10664370" y="3759701"/>
            <a:ext cx="0" cy="1767040"/>
          </a:xfrm>
          <a:prstGeom prst="straightConnector1">
            <a:avLst/>
          </a:prstGeom>
          <a:ln w="127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Rectangle 170">
            <a:extLst>
              <a:ext uri="{FF2B5EF4-FFF2-40B4-BE49-F238E27FC236}">
                <a16:creationId xmlns:a16="http://schemas.microsoft.com/office/drawing/2014/main" id="{B2E54D0A-9FBB-BD56-7769-DC00BEB2FC6E}"/>
              </a:ext>
            </a:extLst>
          </p:cNvPr>
          <p:cNvSpPr/>
          <p:nvPr/>
        </p:nvSpPr>
        <p:spPr>
          <a:xfrm>
            <a:off x="324172" y="5540557"/>
            <a:ext cx="10627823" cy="741060"/>
          </a:xfrm>
          <a:prstGeom prst="rect">
            <a:avLst/>
          </a:prstGeom>
          <a:noFill/>
          <a:ln w="28575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b"/>
          <a:lstStyle/>
          <a:p>
            <a:r>
              <a:rPr lang="en-US" sz="1600" b="1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Control Logic</a:t>
            </a:r>
          </a:p>
        </p:txBody>
      </p:sp>
      <p:sp>
        <p:nvSpPr>
          <p:cNvPr id="308" name="Rectangle 307">
            <a:extLst>
              <a:ext uri="{FF2B5EF4-FFF2-40B4-BE49-F238E27FC236}">
                <a16:creationId xmlns:a16="http://schemas.microsoft.com/office/drawing/2014/main" id="{B5F21712-74F9-1B1C-C348-211340BF727D}"/>
              </a:ext>
            </a:extLst>
          </p:cNvPr>
          <p:cNvSpPr/>
          <p:nvPr/>
        </p:nvSpPr>
        <p:spPr>
          <a:xfrm>
            <a:off x="4805939" y="2918076"/>
            <a:ext cx="1440473" cy="1655090"/>
          </a:xfrm>
          <a:prstGeom prst="rect">
            <a:avLst/>
          </a:prstGeom>
          <a:noFill/>
          <a:ln w="28575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b"/>
          <a:lstStyle/>
          <a:p>
            <a:pPr>
              <a:spcBef>
                <a:spcPts val="400"/>
              </a:spcBef>
            </a:pPr>
            <a:r>
              <a:rPr lang="en-US" sz="1400" i="1" dirty="0" err="1">
                <a:solidFill>
                  <a:schemeClr val="bg1"/>
                </a:solidFill>
                <a:latin typeface="18 VAG Rounded Light   02390" pitchFamily="2" charset="0"/>
              </a:rPr>
              <a:t>dataW</a:t>
            </a:r>
            <a:endParaRPr lang="en-US" sz="1400" i="1" dirty="0">
              <a:solidFill>
                <a:schemeClr val="bg1"/>
              </a:solidFill>
              <a:latin typeface="18 VAG Rounded Light   02390" pitchFamily="2" charset="0"/>
            </a:endParaRPr>
          </a:p>
          <a:p>
            <a:pPr>
              <a:spcBef>
                <a:spcPts val="1000"/>
              </a:spcBef>
            </a:pPr>
            <a:r>
              <a:rPr lang="en-US" sz="1400" i="1" dirty="0" err="1">
                <a:solidFill>
                  <a:schemeClr val="bg1"/>
                </a:solidFill>
                <a:latin typeface="18 VAG Rounded Light   02390" pitchFamily="2" charset="0"/>
              </a:rPr>
              <a:t>rsW</a:t>
            </a:r>
            <a:endParaRPr lang="en-US" sz="1400" i="1" dirty="0">
              <a:solidFill>
                <a:schemeClr val="bg1"/>
              </a:solidFill>
              <a:latin typeface="18 VAG Rounded Light   02390" pitchFamily="2" charset="0"/>
            </a:endParaRPr>
          </a:p>
          <a:p>
            <a:pPr>
              <a:spcBef>
                <a:spcPts val="400"/>
              </a:spcBef>
              <a:tabLst>
                <a:tab pos="1249363" algn="r"/>
              </a:tabLst>
            </a:pPr>
            <a:r>
              <a:rPr lang="en-US" sz="1400" i="1" dirty="0">
                <a:solidFill>
                  <a:schemeClr val="bg1"/>
                </a:solidFill>
                <a:latin typeface="18 VAG Rounded Light   02390" pitchFamily="2" charset="0"/>
              </a:rPr>
              <a:t>rsR1	dataR1</a:t>
            </a:r>
          </a:p>
          <a:p>
            <a:pPr>
              <a:spcBef>
                <a:spcPts val="400"/>
              </a:spcBef>
              <a:tabLst>
                <a:tab pos="1249363" algn="r"/>
              </a:tabLst>
            </a:pPr>
            <a:r>
              <a:rPr lang="en-US" sz="1400" i="1" dirty="0">
                <a:solidFill>
                  <a:schemeClr val="bg1"/>
                </a:solidFill>
                <a:latin typeface="18 VAG Rounded Light   02390" pitchFamily="2" charset="0"/>
              </a:rPr>
              <a:t>rsR2	</a:t>
            </a:r>
          </a:p>
          <a:p>
            <a:pPr>
              <a:spcBef>
                <a:spcPts val="400"/>
              </a:spcBef>
              <a:tabLst>
                <a:tab pos="1249363" algn="r"/>
              </a:tabLst>
            </a:pPr>
            <a:r>
              <a:rPr lang="en-US" sz="1400" i="1" dirty="0">
                <a:solidFill>
                  <a:schemeClr val="bg1"/>
                </a:solidFill>
                <a:latin typeface="18 VAG Rounded Light   02390" pitchFamily="2" charset="0"/>
              </a:rPr>
              <a:t>	dataR2</a:t>
            </a:r>
          </a:p>
          <a:p>
            <a:r>
              <a:rPr lang="en-US" sz="16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Reg[]</a:t>
            </a: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CD295204-4CA2-FED3-4ABC-4B0EE63D057A}"/>
              </a:ext>
            </a:extLst>
          </p:cNvPr>
          <p:cNvSpPr txBox="1"/>
          <p:nvPr/>
        </p:nvSpPr>
        <p:spPr>
          <a:xfrm>
            <a:off x="657480" y="2967174"/>
            <a:ext cx="52450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pc+4</a:t>
            </a:r>
            <a:endParaRPr lang="en-US" sz="2000" dirty="0">
              <a:solidFill>
                <a:schemeClr val="bg1"/>
              </a:solidFill>
              <a:latin typeface="18 VAG Rounded Light   02390" pitchFamily="2" charset="0"/>
            </a:endParaRPr>
          </a:p>
        </p:txBody>
      </p:sp>
      <p:cxnSp>
        <p:nvCxnSpPr>
          <p:cNvPr id="196" name="Straight Connector 195">
            <a:extLst>
              <a:ext uri="{FF2B5EF4-FFF2-40B4-BE49-F238E27FC236}">
                <a16:creationId xmlns:a16="http://schemas.microsoft.com/office/drawing/2014/main" id="{5B1182A6-0946-CC24-2378-F3DAB18A8640}"/>
              </a:ext>
            </a:extLst>
          </p:cNvPr>
          <p:cNvCxnSpPr/>
          <p:nvPr/>
        </p:nvCxnSpPr>
        <p:spPr>
          <a:xfrm flipV="1">
            <a:off x="6024448" y="4561851"/>
            <a:ext cx="0" cy="118145"/>
          </a:xfrm>
          <a:prstGeom prst="line">
            <a:avLst/>
          </a:prstGeom>
          <a:ln w="19050">
            <a:solidFill>
              <a:schemeClr val="accent6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Arrow Connector 200">
            <a:extLst>
              <a:ext uri="{FF2B5EF4-FFF2-40B4-BE49-F238E27FC236}">
                <a16:creationId xmlns:a16="http://schemas.microsoft.com/office/drawing/2014/main" id="{3CD8F465-4708-7101-87E2-4AAEE10F4240}"/>
              </a:ext>
            </a:extLst>
          </p:cNvPr>
          <p:cNvCxnSpPr>
            <a:cxnSpLocks/>
          </p:cNvCxnSpPr>
          <p:nvPr/>
        </p:nvCxnSpPr>
        <p:spPr>
          <a:xfrm>
            <a:off x="8861193" y="3967940"/>
            <a:ext cx="297442" cy="0"/>
          </a:xfrm>
          <a:prstGeom prst="straightConnector1">
            <a:avLst/>
          </a:prstGeom>
          <a:ln w="28575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9" name="Freeform 318">
            <a:extLst>
              <a:ext uri="{FF2B5EF4-FFF2-40B4-BE49-F238E27FC236}">
                <a16:creationId xmlns:a16="http://schemas.microsoft.com/office/drawing/2014/main" id="{50D48F20-2317-959C-0E0D-67B0974EEDE2}"/>
              </a:ext>
            </a:extLst>
          </p:cNvPr>
          <p:cNvSpPr>
            <a:spLocks/>
          </p:cNvSpPr>
          <p:nvPr/>
        </p:nvSpPr>
        <p:spPr>
          <a:xfrm>
            <a:off x="8279464" y="3549544"/>
            <a:ext cx="581729" cy="1053232"/>
          </a:xfrm>
          <a:custGeom>
            <a:avLst/>
            <a:gdLst>
              <a:gd name="connsiteX0" fmla="*/ 0 w 1793965"/>
              <a:gd name="connsiteY0" fmla="*/ 0 h 4650377"/>
              <a:gd name="connsiteX1" fmla="*/ 0 w 1793965"/>
              <a:gd name="connsiteY1" fmla="*/ 1898469 h 4650377"/>
              <a:gd name="connsiteX2" fmla="*/ 478971 w 1793965"/>
              <a:gd name="connsiteY2" fmla="*/ 2333897 h 4650377"/>
              <a:gd name="connsiteX3" fmla="*/ 0 w 1793965"/>
              <a:gd name="connsiteY3" fmla="*/ 2778034 h 4650377"/>
              <a:gd name="connsiteX4" fmla="*/ 0 w 1793965"/>
              <a:gd name="connsiteY4" fmla="*/ 4650377 h 4650377"/>
              <a:gd name="connsiteX5" fmla="*/ 1793965 w 1793965"/>
              <a:gd name="connsiteY5" fmla="*/ 3666309 h 4650377"/>
              <a:gd name="connsiteX6" fmla="*/ 1793965 w 1793965"/>
              <a:gd name="connsiteY6" fmla="*/ 984069 h 4650377"/>
              <a:gd name="connsiteX7" fmla="*/ 0 w 1793965"/>
              <a:gd name="connsiteY7" fmla="*/ 0 h 4650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3965" h="4650377">
                <a:moveTo>
                  <a:pt x="0" y="0"/>
                </a:moveTo>
                <a:lnTo>
                  <a:pt x="0" y="1898469"/>
                </a:lnTo>
                <a:lnTo>
                  <a:pt x="478971" y="2333897"/>
                </a:lnTo>
                <a:lnTo>
                  <a:pt x="0" y="2778034"/>
                </a:lnTo>
                <a:lnTo>
                  <a:pt x="0" y="4650377"/>
                </a:lnTo>
                <a:lnTo>
                  <a:pt x="1793965" y="3666309"/>
                </a:lnTo>
                <a:lnTo>
                  <a:pt x="1793965" y="984069"/>
                </a:lnTo>
                <a:lnTo>
                  <a:pt x="0" y="0"/>
                </a:lnTo>
                <a:close/>
              </a:path>
            </a:pathLst>
          </a:custGeom>
          <a:noFill/>
          <a:ln w="28575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rtlCol="0" anchor="ctr"/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endParaRPr lang="en-US" sz="16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r">
              <a:spcBef>
                <a:spcPts val="600"/>
              </a:spcBef>
              <a:spcAft>
                <a:spcPts val="600"/>
              </a:spcAft>
            </a:pPr>
            <a:r>
              <a:rPr lang="en-US" sz="1600" dirty="0">
                <a:solidFill>
                  <a:schemeClr val="bg1"/>
                </a:solidFill>
                <a:latin typeface="18 VAG Rounded Light   02390" pitchFamily="2" charset="0"/>
              </a:rPr>
              <a:t>ALU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</a:p>
        </p:txBody>
      </p:sp>
      <p:sp>
        <p:nvSpPr>
          <p:cNvPr id="14" name="Trapezoid 13">
            <a:extLst>
              <a:ext uri="{FF2B5EF4-FFF2-40B4-BE49-F238E27FC236}">
                <a16:creationId xmlns:a16="http://schemas.microsoft.com/office/drawing/2014/main" id="{1FA82655-74D3-4483-7C00-4AA72A5B4B28}"/>
              </a:ext>
            </a:extLst>
          </p:cNvPr>
          <p:cNvSpPr/>
          <p:nvPr/>
        </p:nvSpPr>
        <p:spPr>
          <a:xfrm rot="5400000">
            <a:off x="7564091" y="4309794"/>
            <a:ext cx="598172" cy="234496"/>
          </a:xfrm>
          <a:prstGeom prst="trapezoid">
            <a:avLst>
              <a:gd name="adj" fmla="val 62818"/>
            </a:avLst>
          </a:prstGeom>
          <a:noFill/>
          <a:ln w="28575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vert270" rtlCol="0" anchor="ctr"/>
          <a:lstStyle/>
          <a:p>
            <a:pPr algn="ctr">
              <a:spcBef>
                <a:spcPts val="600"/>
              </a:spcBef>
            </a:pPr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  <a:p>
            <a:pPr algn="ctr">
              <a:spcBef>
                <a:spcPts val="600"/>
              </a:spcBef>
            </a:pPr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5FF65934-C540-D4EB-5E26-A7998F695809}"/>
              </a:ext>
            </a:extLst>
          </p:cNvPr>
          <p:cNvSpPr/>
          <p:nvPr/>
        </p:nvSpPr>
        <p:spPr>
          <a:xfrm>
            <a:off x="4095066" y="4684066"/>
            <a:ext cx="734547" cy="615137"/>
          </a:xfrm>
          <a:prstGeom prst="roundRect">
            <a:avLst/>
          </a:prstGeom>
          <a:solidFill>
            <a:srgbClr val="011223"/>
          </a:solidFill>
          <a:ln w="28575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r>
              <a:rPr lang="en-US" sz="1400" dirty="0" err="1">
                <a:solidFill>
                  <a:schemeClr val="bg1"/>
                </a:solidFill>
                <a:latin typeface="18 VAG Rounded Light   02390" pitchFamily="2" charset="0"/>
              </a:rPr>
              <a:t>Imm</a:t>
            </a:r>
            <a:r>
              <a:rPr lang="en-US" sz="1400" dirty="0">
                <a:solidFill>
                  <a:schemeClr val="bg1"/>
                </a:solidFill>
                <a:latin typeface="18 VAG Rounded Light   02390" pitchFamily="2" charset="0"/>
              </a:rPr>
              <a:t>. Gen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844C30EE-0B46-F596-A1E7-DBBD05AA6E8C}"/>
              </a:ext>
            </a:extLst>
          </p:cNvPr>
          <p:cNvCxnSpPr>
            <a:cxnSpLocks/>
          </p:cNvCxnSpPr>
          <p:nvPr/>
        </p:nvCxnSpPr>
        <p:spPr>
          <a:xfrm>
            <a:off x="6246032" y="3676635"/>
            <a:ext cx="2039112" cy="0"/>
          </a:xfrm>
          <a:prstGeom prst="straightConnector1">
            <a:avLst/>
          </a:prstGeom>
          <a:ln w="28575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CEAE60E-1B04-A561-A120-15A6EECD0B3C}"/>
              </a:ext>
            </a:extLst>
          </p:cNvPr>
          <p:cNvCxnSpPr>
            <a:cxnSpLocks/>
          </p:cNvCxnSpPr>
          <p:nvPr/>
        </p:nvCxnSpPr>
        <p:spPr>
          <a:xfrm flipV="1">
            <a:off x="10142760" y="3707112"/>
            <a:ext cx="403456" cy="7631"/>
          </a:xfrm>
          <a:prstGeom prst="straightConnector1">
            <a:avLst/>
          </a:prstGeom>
          <a:ln w="28575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rapezoid 42">
            <a:extLst>
              <a:ext uri="{FF2B5EF4-FFF2-40B4-BE49-F238E27FC236}">
                <a16:creationId xmlns:a16="http://schemas.microsoft.com/office/drawing/2014/main" id="{3D49AA6C-FDC0-F71F-C1EB-10C8698B9FBB}"/>
              </a:ext>
            </a:extLst>
          </p:cNvPr>
          <p:cNvSpPr/>
          <p:nvPr/>
        </p:nvSpPr>
        <p:spPr>
          <a:xfrm rot="5400000">
            <a:off x="10337532" y="3361302"/>
            <a:ext cx="682970" cy="276082"/>
          </a:xfrm>
          <a:prstGeom prst="trapezoid">
            <a:avLst>
              <a:gd name="adj" fmla="val 62818"/>
            </a:avLst>
          </a:prstGeom>
          <a:noFill/>
          <a:ln w="28575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vert270" rtlCol="0" anchor="ctr"/>
          <a:lstStyle/>
          <a:p>
            <a:pPr algn="ctr">
              <a:spcBef>
                <a:spcPts val="600"/>
              </a:spcBef>
            </a:pPr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  <a:p>
            <a:pPr algn="ctr">
              <a:spcBef>
                <a:spcPts val="600"/>
              </a:spcBef>
            </a:pPr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cxnSp>
        <p:nvCxnSpPr>
          <p:cNvPr id="52" name="Elbow Connector 51">
            <a:extLst>
              <a:ext uri="{FF2B5EF4-FFF2-40B4-BE49-F238E27FC236}">
                <a16:creationId xmlns:a16="http://schemas.microsoft.com/office/drawing/2014/main" id="{57CF8F99-0286-E37E-F3FB-E0346336384D}"/>
              </a:ext>
            </a:extLst>
          </p:cNvPr>
          <p:cNvCxnSpPr>
            <a:cxnSpLocks/>
          </p:cNvCxnSpPr>
          <p:nvPr/>
        </p:nvCxnSpPr>
        <p:spPr>
          <a:xfrm flipV="1">
            <a:off x="8929306" y="3375224"/>
            <a:ext cx="1611670" cy="592716"/>
          </a:xfrm>
          <a:prstGeom prst="bentConnector3">
            <a:avLst>
              <a:gd name="adj1" fmla="val 288"/>
            </a:avLst>
          </a:prstGeom>
          <a:ln w="28575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39530E4-C0FE-A21E-37D3-FDDEA2978D64}"/>
              </a:ext>
            </a:extLst>
          </p:cNvPr>
          <p:cNvSpPr txBox="1"/>
          <p:nvPr/>
        </p:nvSpPr>
        <p:spPr>
          <a:xfrm>
            <a:off x="6200437" y="4004802"/>
            <a:ext cx="6944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R[rs2]</a:t>
            </a:r>
            <a:endParaRPr lang="en-US" sz="2000" dirty="0">
              <a:solidFill>
                <a:schemeClr val="bg1"/>
              </a:solidFill>
              <a:latin typeface="18 VAG Rounded Light   02390" pitchFamily="2" charset="0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AA97298-3155-EC1D-2E13-3B49BAFEFE37}"/>
              </a:ext>
            </a:extLst>
          </p:cNvPr>
          <p:cNvCxnSpPr>
            <a:cxnSpLocks/>
          </p:cNvCxnSpPr>
          <p:nvPr/>
        </p:nvCxnSpPr>
        <p:spPr>
          <a:xfrm>
            <a:off x="6261052" y="4241300"/>
            <a:ext cx="1484877" cy="0"/>
          </a:xfrm>
          <a:prstGeom prst="straightConnector1">
            <a:avLst/>
          </a:prstGeom>
          <a:ln w="28575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A6C6B3E-480A-D5B6-1FD6-2F9FEFAD5971}"/>
              </a:ext>
            </a:extLst>
          </p:cNvPr>
          <p:cNvSpPr txBox="1"/>
          <p:nvPr/>
        </p:nvSpPr>
        <p:spPr>
          <a:xfrm>
            <a:off x="3302715" y="3211102"/>
            <a:ext cx="1119217" cy="8053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Bef>
                <a:spcPts val="800"/>
              </a:spcBef>
            </a:pPr>
            <a:r>
              <a:rPr lang="en-US" sz="11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inst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[11:7]</a:t>
            </a:r>
          </a:p>
          <a:p>
            <a:pPr algn="l">
              <a:spcBef>
                <a:spcPts val="800"/>
              </a:spcBef>
            </a:pPr>
            <a:r>
              <a:rPr lang="en-US" sz="11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inst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[19:15]</a:t>
            </a:r>
          </a:p>
          <a:p>
            <a:pPr algn="l">
              <a:spcBef>
                <a:spcPts val="800"/>
              </a:spcBef>
            </a:pPr>
            <a:r>
              <a:rPr lang="en-US" sz="11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inst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[24:20]</a:t>
            </a:r>
          </a:p>
        </p:txBody>
      </p:sp>
      <p:cxnSp>
        <p:nvCxnSpPr>
          <p:cNvPr id="421" name="Elbow Connector 420">
            <a:extLst>
              <a:ext uri="{FF2B5EF4-FFF2-40B4-BE49-F238E27FC236}">
                <a16:creationId xmlns:a16="http://schemas.microsoft.com/office/drawing/2014/main" id="{356B3A68-0F26-F67A-1004-D091F831F6EB}"/>
              </a:ext>
            </a:extLst>
          </p:cNvPr>
          <p:cNvCxnSpPr>
            <a:cxnSpLocks/>
            <a:endCxn id="419" idx="1"/>
          </p:cNvCxnSpPr>
          <p:nvPr/>
        </p:nvCxnSpPr>
        <p:spPr>
          <a:xfrm rot="5400000" flipH="1" flipV="1">
            <a:off x="8879358" y="4552072"/>
            <a:ext cx="252992" cy="229548"/>
          </a:xfrm>
          <a:prstGeom prst="bentConnector2">
            <a:avLst/>
          </a:prstGeom>
          <a:ln w="28575">
            <a:solidFill>
              <a:schemeClr val="accent6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D6FEF63-6F10-FB33-E208-0487C4E0B43F}"/>
              </a:ext>
            </a:extLst>
          </p:cNvPr>
          <p:cNvGrpSpPr/>
          <p:nvPr/>
        </p:nvGrpSpPr>
        <p:grpSpPr>
          <a:xfrm>
            <a:off x="669619" y="2248996"/>
            <a:ext cx="2712208" cy="1417320"/>
            <a:chOff x="669619" y="2248996"/>
            <a:chExt cx="2712208" cy="1417320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71789B83-E28C-A5AD-37E8-931DCDB03D2D}"/>
                </a:ext>
              </a:extLst>
            </p:cNvPr>
            <p:cNvGrpSpPr/>
            <p:nvPr/>
          </p:nvGrpSpPr>
          <p:grpSpPr>
            <a:xfrm>
              <a:off x="669619" y="2260284"/>
              <a:ext cx="2712208" cy="1389326"/>
              <a:chOff x="669619" y="2260284"/>
              <a:chExt cx="2712208" cy="1389326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1F1C45B5-4C5A-ABD0-3A57-FC4963B0AF90}"/>
                  </a:ext>
                </a:extLst>
              </p:cNvPr>
              <p:cNvGrpSpPr/>
              <p:nvPr/>
            </p:nvGrpSpPr>
            <p:grpSpPr>
              <a:xfrm>
                <a:off x="675203" y="2260284"/>
                <a:ext cx="2706624" cy="477526"/>
                <a:chOff x="675203" y="2260284"/>
                <a:chExt cx="2706624" cy="477526"/>
              </a:xfrm>
            </p:grpSpPr>
            <p:cxnSp>
              <p:nvCxnSpPr>
                <p:cNvPr id="44" name="Elbow Connector 43">
                  <a:extLst>
                    <a:ext uri="{FF2B5EF4-FFF2-40B4-BE49-F238E27FC236}">
                      <a16:creationId xmlns:a16="http://schemas.microsoft.com/office/drawing/2014/main" id="{B03094BC-8F6A-D387-7898-A9D47393FBB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 flipH="1" flipV="1">
                  <a:off x="2999590" y="2363686"/>
                  <a:ext cx="477525" cy="270723"/>
                </a:xfrm>
                <a:prstGeom prst="bentConnector3">
                  <a:avLst>
                    <a:gd name="adj1" fmla="val -2954"/>
                  </a:avLst>
                </a:prstGeom>
                <a:ln w="28575">
                  <a:solidFill>
                    <a:schemeClr val="bg1"/>
                  </a:solidFill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Straight Connector 44">
                  <a:extLst>
                    <a:ext uri="{FF2B5EF4-FFF2-40B4-BE49-F238E27FC236}">
                      <a16:creationId xmlns:a16="http://schemas.microsoft.com/office/drawing/2014/main" id="{B48E345A-8A63-15F9-232E-CBD5A84FDAE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75203" y="2260284"/>
                  <a:ext cx="2706624" cy="1985"/>
                </a:xfrm>
                <a:prstGeom prst="line">
                  <a:avLst/>
                </a:prstGeom>
                <a:ln w="28575">
                  <a:solidFill>
                    <a:schemeClr val="bg1"/>
                  </a:solidFill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6" name="Straight Arrow Connector 35">
                <a:extLst>
                  <a:ext uri="{FF2B5EF4-FFF2-40B4-BE49-F238E27FC236}">
                    <a16:creationId xmlns:a16="http://schemas.microsoft.com/office/drawing/2014/main" id="{A10B9C42-5699-EE8C-AC36-0AE32275C98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9619" y="3649608"/>
                <a:ext cx="768096" cy="2"/>
              </a:xfrm>
              <a:prstGeom prst="straightConnector1">
                <a:avLst/>
              </a:prstGeom>
              <a:ln w="28575">
                <a:solidFill>
                  <a:schemeClr val="bg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EACE085-2455-FEFB-4E16-26171C21839B}"/>
                </a:ext>
              </a:extLst>
            </p:cNvPr>
            <p:cNvCxnSpPr/>
            <p:nvPr/>
          </p:nvCxnSpPr>
          <p:spPr>
            <a:xfrm flipH="1">
              <a:off x="675203" y="2248996"/>
              <a:ext cx="0" cy="1417320"/>
            </a:xfrm>
            <a:prstGeom prst="line">
              <a:avLst/>
            </a:prstGeom>
            <a:ln w="28575">
              <a:solidFill>
                <a:schemeClr val="bg1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3DEBAB2B-7874-4B9D-301C-B079BCB8A704}"/>
              </a:ext>
            </a:extLst>
          </p:cNvPr>
          <p:cNvGraphicFramePr>
            <a:graphicFrameLocks/>
          </p:cNvGraphicFramePr>
          <p:nvPr/>
        </p:nvGraphicFramePr>
        <p:xfrm>
          <a:off x="665770" y="1149416"/>
          <a:ext cx="6237536" cy="49453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57504">
                  <a:extLst>
                    <a:ext uri="{9D8B030D-6E8A-4147-A177-3AD203B41FA5}">
                      <a16:colId xmlns:a16="http://schemas.microsoft.com/office/drawing/2014/main" val="162485383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88874313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92849539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258887520"/>
                    </a:ext>
                  </a:extLst>
                </a:gridCol>
                <a:gridCol w="386510">
                  <a:extLst>
                    <a:ext uri="{9D8B030D-6E8A-4147-A177-3AD203B41FA5}">
                      <a16:colId xmlns:a16="http://schemas.microsoft.com/office/drawing/2014/main" val="4279900494"/>
                    </a:ext>
                  </a:extLst>
                </a:gridCol>
                <a:gridCol w="367645">
                  <a:extLst>
                    <a:ext uri="{9D8B030D-6E8A-4147-A177-3AD203B41FA5}">
                      <a16:colId xmlns:a16="http://schemas.microsoft.com/office/drawing/2014/main" val="797878386"/>
                    </a:ext>
                  </a:extLst>
                </a:gridCol>
                <a:gridCol w="276254">
                  <a:extLst>
                    <a:ext uri="{9D8B030D-6E8A-4147-A177-3AD203B41FA5}">
                      <a16:colId xmlns:a16="http://schemas.microsoft.com/office/drawing/2014/main" val="3004986411"/>
                    </a:ext>
                  </a:extLst>
                </a:gridCol>
                <a:gridCol w="383622">
                  <a:extLst>
                    <a:ext uri="{9D8B030D-6E8A-4147-A177-3AD203B41FA5}">
                      <a16:colId xmlns:a16="http://schemas.microsoft.com/office/drawing/2014/main" val="62611582"/>
                    </a:ext>
                  </a:extLst>
                </a:gridCol>
                <a:gridCol w="443060">
                  <a:extLst>
                    <a:ext uri="{9D8B030D-6E8A-4147-A177-3AD203B41FA5}">
                      <a16:colId xmlns:a16="http://schemas.microsoft.com/office/drawing/2014/main" val="165761023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935468491"/>
                    </a:ext>
                  </a:extLst>
                </a:gridCol>
                <a:gridCol w="413889">
                  <a:extLst>
                    <a:ext uri="{9D8B030D-6E8A-4147-A177-3AD203B41FA5}">
                      <a16:colId xmlns:a16="http://schemas.microsoft.com/office/drawing/2014/main" val="1797088917"/>
                    </a:ext>
                  </a:extLst>
                </a:gridCol>
                <a:gridCol w="386499">
                  <a:extLst>
                    <a:ext uri="{9D8B030D-6E8A-4147-A177-3AD203B41FA5}">
                      <a16:colId xmlns:a16="http://schemas.microsoft.com/office/drawing/2014/main" val="953689441"/>
                    </a:ext>
                  </a:extLst>
                </a:gridCol>
                <a:gridCol w="405353">
                  <a:extLst>
                    <a:ext uri="{9D8B030D-6E8A-4147-A177-3AD203B41FA5}">
                      <a16:colId xmlns:a16="http://schemas.microsoft.com/office/drawing/2014/main" val="1552716741"/>
                    </a:ext>
                  </a:extLst>
                </a:gridCol>
                <a:gridCol w="461913">
                  <a:extLst>
                    <a:ext uri="{9D8B030D-6E8A-4147-A177-3AD203B41FA5}">
                      <a16:colId xmlns:a16="http://schemas.microsoft.com/office/drawing/2014/main" val="284225991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64973538"/>
                    </a:ext>
                  </a:extLst>
                </a:gridCol>
                <a:gridCol w="272487">
                  <a:extLst>
                    <a:ext uri="{9D8B030D-6E8A-4147-A177-3AD203B41FA5}">
                      <a16:colId xmlns:a16="http://schemas.microsoft.com/office/drawing/2014/main" val="390169693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5187930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85478718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27059248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90107775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059237148"/>
                    </a:ext>
                  </a:extLst>
                </a:gridCol>
              </a:tblGrid>
              <a:tr h="161807">
                <a:tc>
                  <a:txBody>
                    <a:bodyPr/>
                    <a:lstStyle/>
                    <a:p>
                      <a:pPr algn="l">
                        <a:lnSpc>
                          <a:spcPct val="80000"/>
                        </a:lnSpc>
                      </a:pPr>
                      <a:r>
                        <a:rPr lang="en-US" sz="11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31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80000"/>
                        </a:lnSpc>
                      </a:pPr>
                      <a:endParaRPr lang="en-US" sz="1100" b="0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80000"/>
                        </a:lnSpc>
                      </a:pPr>
                      <a:endParaRPr lang="en-US" sz="1100" b="0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80000"/>
                        </a:lnSpc>
                      </a:pPr>
                      <a:endParaRPr lang="en-US" sz="1100" b="0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80000"/>
                        </a:lnSpc>
                      </a:pPr>
                      <a:r>
                        <a:rPr lang="en-US" sz="11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80000"/>
                        </a:lnSpc>
                      </a:pPr>
                      <a:r>
                        <a:rPr lang="en-US" sz="11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24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80000"/>
                        </a:lnSpc>
                      </a:pPr>
                      <a:endParaRPr lang="en-US" sz="1100" b="0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80000"/>
                        </a:lnSpc>
                      </a:pPr>
                      <a:r>
                        <a:rPr lang="en-US" sz="11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20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80000"/>
                        </a:lnSpc>
                      </a:pPr>
                      <a:r>
                        <a:rPr lang="en-US" sz="11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19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80000"/>
                        </a:lnSpc>
                      </a:pPr>
                      <a:endParaRPr lang="en-US" sz="1100" b="0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80000"/>
                        </a:lnSpc>
                      </a:pPr>
                      <a:r>
                        <a:rPr lang="en-US" sz="11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15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80000"/>
                        </a:lnSpc>
                      </a:pPr>
                      <a:r>
                        <a:rPr lang="en-US" sz="11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14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80000"/>
                        </a:lnSpc>
                      </a:pPr>
                      <a:r>
                        <a:rPr lang="en-US" sz="11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12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80000"/>
                        </a:lnSpc>
                      </a:pPr>
                      <a:r>
                        <a:rPr lang="en-US" sz="11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11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80000"/>
                        </a:lnSpc>
                      </a:pPr>
                      <a:endParaRPr lang="en-US" sz="1100" b="0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80000"/>
                        </a:lnSpc>
                      </a:pPr>
                      <a:r>
                        <a:rPr lang="en-US" sz="11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7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80000"/>
                        </a:lnSpc>
                      </a:pPr>
                      <a:r>
                        <a:rPr lang="en-US" sz="11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6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80000"/>
                        </a:lnSpc>
                      </a:pPr>
                      <a:endParaRPr lang="en-US" sz="1100" b="0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80000"/>
                        </a:lnSpc>
                      </a:pPr>
                      <a:endParaRPr lang="en-US" sz="1100" b="0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80000"/>
                        </a:lnSpc>
                      </a:pPr>
                      <a:endParaRPr lang="en-US" sz="1100" b="0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80000"/>
                        </a:lnSpc>
                      </a:pPr>
                      <a:r>
                        <a:rPr lang="en-US" sz="11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83741400"/>
                  </a:ext>
                </a:extLst>
              </a:tr>
              <a:tr h="171060">
                <a:tc gridSpan="5"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200" b="1" i="0" dirty="0" err="1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imm</a:t>
                      </a:r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[11:5]</a:t>
                      </a:r>
                    </a:p>
                  </a:txBody>
                  <a:tcPr anchor="b"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  <a:spcBef>
                          <a:spcPts val="600"/>
                        </a:spcBef>
                      </a:pPr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rs2</a:t>
                      </a:r>
                    </a:p>
                  </a:txBody>
                  <a:tcPr anchor="b"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  <a:spcBef>
                          <a:spcPts val="600"/>
                        </a:spcBef>
                      </a:pPr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rs1</a:t>
                      </a:r>
                    </a:p>
                  </a:txBody>
                  <a:tcPr anchor="b"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  <a:spcBef>
                          <a:spcPts val="600"/>
                        </a:spcBef>
                      </a:pPr>
                      <a:r>
                        <a:rPr lang="en-US" sz="1200" b="1" dirty="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010</a:t>
                      </a:r>
                      <a:endParaRPr lang="en-US" sz="1200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200" b="1" i="0" dirty="0" err="1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imm</a:t>
                      </a:r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[4:0]</a:t>
                      </a:r>
                    </a:p>
                  </a:txBody>
                  <a:tcPr anchor="b"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  <a:spcBef>
                          <a:spcPts val="600"/>
                        </a:spcBef>
                      </a:pPr>
                      <a:r>
                        <a:rPr lang="en-US" sz="1200" b="1" dirty="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0100011</a:t>
                      </a:r>
                      <a:endParaRPr lang="en-US" sz="1200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6246549"/>
                  </a:ext>
                </a:extLst>
              </a:tr>
            </a:tbl>
          </a:graphicData>
        </a:graphic>
      </p:graphicFrame>
      <p:grpSp>
        <p:nvGrpSpPr>
          <p:cNvPr id="7" name="Group 6">
            <a:extLst>
              <a:ext uri="{FF2B5EF4-FFF2-40B4-BE49-F238E27FC236}">
                <a16:creationId xmlns:a16="http://schemas.microsoft.com/office/drawing/2014/main" id="{0BD916B4-5389-6C9D-61F4-AFF853DC9649}"/>
              </a:ext>
            </a:extLst>
          </p:cNvPr>
          <p:cNvGrpSpPr/>
          <p:nvPr/>
        </p:nvGrpSpPr>
        <p:grpSpPr>
          <a:xfrm>
            <a:off x="6409509" y="4232591"/>
            <a:ext cx="2711119" cy="560751"/>
            <a:chOff x="6409509" y="4232591"/>
            <a:chExt cx="2711119" cy="560751"/>
          </a:xfrm>
        </p:grpSpPr>
        <p:cxnSp>
          <p:nvCxnSpPr>
            <p:cNvPr id="8" name="Elbow Connector 7">
              <a:extLst>
                <a:ext uri="{FF2B5EF4-FFF2-40B4-BE49-F238E27FC236}">
                  <a16:creationId xmlns:a16="http://schemas.microsoft.com/office/drawing/2014/main" id="{1102A676-06DB-4028-B72F-3E044F9FB6BE}"/>
                </a:ext>
              </a:extLst>
            </p:cNvPr>
            <p:cNvCxnSpPr>
              <a:cxnSpLocks/>
            </p:cNvCxnSpPr>
            <p:nvPr/>
          </p:nvCxnSpPr>
          <p:spPr>
            <a:xfrm>
              <a:off x="6409509" y="4232591"/>
              <a:ext cx="2490278" cy="552042"/>
            </a:xfrm>
            <a:prstGeom prst="bentConnector3">
              <a:avLst>
                <a:gd name="adj1" fmla="val 55"/>
              </a:avLst>
            </a:prstGeom>
            <a:ln w="28575">
              <a:solidFill>
                <a:schemeClr val="bg1"/>
              </a:solidFill>
              <a:headEnd type="oval"/>
              <a:tailEnd type="none" w="lg" len="lg"/>
            </a:ln>
            <a:effectLst>
              <a:glow rad="63500">
                <a:srgbClr val="011223">
                  <a:alpha val="90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Elbow Connector 9">
              <a:extLst>
                <a:ext uri="{FF2B5EF4-FFF2-40B4-BE49-F238E27FC236}">
                  <a16:creationId xmlns:a16="http://schemas.microsoft.com/office/drawing/2014/main" id="{75A63B5A-FCE6-94F1-CA27-57934BA334F5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8879358" y="4552072"/>
              <a:ext cx="252992" cy="229548"/>
            </a:xfrm>
            <a:prstGeom prst="bentConnector2">
              <a:avLst/>
            </a:prstGeom>
            <a:ln w="28575">
              <a:solidFill>
                <a:schemeClr val="bg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D1115335-7860-5A83-3B14-1D2730F72903}"/>
              </a:ext>
            </a:extLst>
          </p:cNvPr>
          <p:cNvSpPr txBox="1"/>
          <p:nvPr/>
        </p:nvSpPr>
        <p:spPr>
          <a:xfrm>
            <a:off x="7913653" y="972937"/>
            <a:ext cx="40302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3600" dirty="0">
                <a:solidFill>
                  <a:schemeClr val="bg1">
                    <a:lumMod val="85000"/>
                  </a:schemeClr>
                </a:solidFill>
                <a:latin typeface="18 VAG Rounded Light   02390" pitchFamily="2" charset="0"/>
              </a:rPr>
              <a:t>Select all that apply.</a:t>
            </a:r>
          </a:p>
        </p:txBody>
      </p:sp>
    </p:spTree>
    <p:extLst>
      <p:ext uri="{BB962C8B-B14F-4D97-AF65-F5344CB8AC3E}">
        <p14:creationId xmlns:p14="http://schemas.microsoft.com/office/powerpoint/2010/main" val="14380733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F66009-C53D-6E19-D3AA-B86E8E7E9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the </a:t>
            </a:r>
            <a:r>
              <a:rPr lang="en-US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lw</a:t>
            </a:r>
            <a:r>
              <a:rPr lang="en-US" dirty="0"/>
              <a:t> Instruction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BFB910-0461-FC6D-CC52-AF799E04FD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413" y="916710"/>
            <a:ext cx="11693790" cy="5573300"/>
          </a:xfrm>
        </p:spPr>
        <p:txBody>
          <a:bodyPr>
            <a:noAutofit/>
          </a:bodyPr>
          <a:lstStyle/>
          <a:p>
            <a:r>
              <a:rPr lang="en-US" sz="32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lw</a:t>
            </a:r>
            <a:r>
              <a:rPr lang="en-US" sz="3200" dirty="0"/>
              <a:t> uses </a:t>
            </a:r>
            <a:r>
              <a:rPr lang="en-US" sz="3200" b="0" dirty="0">
                <a:solidFill>
                  <a:schemeClr val="accent4"/>
                </a:solidFill>
                <a:latin typeface="18 VAG Rounded Light   02390" pitchFamily="2" charset="0"/>
              </a:rPr>
              <a:t>I-Format</a:t>
            </a:r>
            <a:r>
              <a:rPr lang="en-US" sz="3200" dirty="0"/>
              <a:t>:</a:t>
            </a:r>
          </a:p>
          <a:p>
            <a:endParaRPr lang="en-US" sz="3200" dirty="0"/>
          </a:p>
          <a:p>
            <a:endParaRPr lang="en-US" sz="3200" dirty="0"/>
          </a:p>
          <a:p>
            <a:endParaRPr lang="en-US" sz="2000" dirty="0"/>
          </a:p>
          <a:p>
            <a:r>
              <a:rPr lang="en-US" sz="3200" dirty="0"/>
              <a:t>Similar </a:t>
            </a:r>
            <a:r>
              <a:rPr lang="en-US" sz="3200" dirty="0" err="1"/>
              <a:t>datapath</a:t>
            </a:r>
            <a:r>
              <a:rPr lang="en-US" sz="3200" dirty="0"/>
              <a:t> to </a:t>
            </a:r>
            <a:r>
              <a:rPr lang="en-US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addi</a:t>
            </a:r>
            <a:r>
              <a:rPr lang="en-US" sz="3200" dirty="0"/>
              <a:t>, but creates</a:t>
            </a:r>
            <a:br>
              <a:rPr lang="en-US" sz="3200" dirty="0"/>
            </a:br>
            <a:r>
              <a:rPr lang="en-US" sz="3200" dirty="0"/>
              <a:t>an address (not the final value stored).</a:t>
            </a:r>
          </a:p>
          <a:p>
            <a:r>
              <a:rPr lang="en-US" sz="3200" dirty="0"/>
              <a:t>State element access now includes a </a:t>
            </a:r>
            <a:r>
              <a:rPr lang="en-US" sz="3200" b="0" dirty="0">
                <a:solidFill>
                  <a:schemeClr val="accent6"/>
                </a:solidFill>
                <a:latin typeface="18 VAG Rounded Light   02390" pitchFamily="2" charset="0"/>
              </a:rPr>
              <a:t>memory read</a:t>
            </a:r>
            <a:r>
              <a:rPr lang="en-US" sz="3200" dirty="0"/>
              <a:t>!</a:t>
            </a:r>
          </a:p>
          <a:p>
            <a:pPr lvl="1"/>
            <a:r>
              <a:rPr lang="en-US" sz="2800" dirty="0"/>
              <a:t>DMEM		</a:t>
            </a:r>
            <a:r>
              <a:rPr lang="en-US" sz="2800" dirty="0">
                <a:cs typeface="Courier New" panose="02070309020205020404" pitchFamily="49" charset="0"/>
              </a:rPr>
              <a:t>(read word at address </a:t>
            </a:r>
            <a:r>
              <a:rPr 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addr</a:t>
            </a:r>
            <a:r>
              <a:rPr lang="en-US" sz="2800" dirty="0"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2800" dirty="0" err="1"/>
              <a:t>RegFile</a:t>
            </a:r>
            <a:r>
              <a:rPr lang="en-US" sz="2800" dirty="0"/>
              <a:t>		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Reg[rs1] </a:t>
            </a:r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read; 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Reg[</a:t>
            </a:r>
            <a:r>
              <a:rPr 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rd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write</a:t>
            </a:r>
          </a:p>
          <a:p>
            <a:pPr lvl="1"/>
            <a:r>
              <a:rPr lang="en-US" sz="2800" dirty="0"/>
              <a:t>PC		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PC = PC + 4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B1BE4E-FC5B-FFF6-DAC8-273D0F48E4F2}"/>
              </a:ext>
            </a:extLst>
          </p:cNvPr>
          <p:cNvSpPr/>
          <p:nvPr/>
        </p:nvSpPr>
        <p:spPr>
          <a:xfrm>
            <a:off x="2865943" y="916710"/>
            <a:ext cx="64601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5007" indent="-75007" algn="ctr"/>
            <a:r>
              <a:rPr lang="en-US" sz="3600" b="1" dirty="0" err="1">
                <a:solidFill>
                  <a:schemeClr val="bg1"/>
                </a:solidFill>
                <a:latin typeface="Courier"/>
                <a:cs typeface="Courier"/>
              </a:rPr>
              <a:t>lw</a:t>
            </a:r>
            <a:r>
              <a:rPr lang="en-US" sz="3600" b="1" dirty="0">
                <a:solidFill>
                  <a:schemeClr val="bg1"/>
                </a:solidFill>
                <a:latin typeface="Courier"/>
                <a:cs typeface="Courier"/>
              </a:rPr>
              <a:t> x14, 8(x2)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939321A-25AB-1474-2A16-9216520442A5}"/>
              </a:ext>
            </a:extLst>
          </p:cNvPr>
          <p:cNvSpPr txBox="1"/>
          <p:nvPr/>
        </p:nvSpPr>
        <p:spPr>
          <a:xfrm>
            <a:off x="8878534" y="2779096"/>
            <a:ext cx="25702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LOAD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BB5EB8C-C49E-E7FA-AA30-8381D5B4C32B}"/>
              </a:ext>
            </a:extLst>
          </p:cNvPr>
          <p:cNvSpPr txBox="1"/>
          <p:nvPr/>
        </p:nvSpPr>
        <p:spPr>
          <a:xfrm>
            <a:off x="5880151" y="2779096"/>
            <a:ext cx="19854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2"/>
                </a:solidFill>
                <a:latin typeface="18 VAG Rounded Light   02390" pitchFamily="2" charset="0"/>
              </a:rPr>
              <a:t>“load word”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9A376925-D6DF-E6D9-09D2-07368A2F4F6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71237514"/>
              </p:ext>
            </p:extLst>
          </p:nvPr>
        </p:nvGraphicFramePr>
        <p:xfrm>
          <a:off x="897631" y="1446035"/>
          <a:ext cx="10396734" cy="146815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49796">
                  <a:extLst>
                    <a:ext uri="{9D8B030D-6E8A-4147-A177-3AD203B41FA5}">
                      <a16:colId xmlns:a16="http://schemas.microsoft.com/office/drawing/2014/main" val="1624853830"/>
                    </a:ext>
                  </a:extLst>
                </a:gridCol>
                <a:gridCol w="324898">
                  <a:extLst>
                    <a:ext uri="{9D8B030D-6E8A-4147-A177-3AD203B41FA5}">
                      <a16:colId xmlns:a16="http://schemas.microsoft.com/office/drawing/2014/main" val="888743132"/>
                    </a:ext>
                  </a:extLst>
                </a:gridCol>
                <a:gridCol w="324898">
                  <a:extLst>
                    <a:ext uri="{9D8B030D-6E8A-4147-A177-3AD203B41FA5}">
                      <a16:colId xmlns:a16="http://schemas.microsoft.com/office/drawing/2014/main" val="928495398"/>
                    </a:ext>
                  </a:extLst>
                </a:gridCol>
                <a:gridCol w="324898">
                  <a:extLst>
                    <a:ext uri="{9D8B030D-6E8A-4147-A177-3AD203B41FA5}">
                      <a16:colId xmlns:a16="http://schemas.microsoft.com/office/drawing/2014/main" val="4258887520"/>
                    </a:ext>
                  </a:extLst>
                </a:gridCol>
                <a:gridCol w="649796">
                  <a:extLst>
                    <a:ext uri="{9D8B030D-6E8A-4147-A177-3AD203B41FA5}">
                      <a16:colId xmlns:a16="http://schemas.microsoft.com/office/drawing/2014/main" val="4279900494"/>
                    </a:ext>
                  </a:extLst>
                </a:gridCol>
                <a:gridCol w="649796">
                  <a:extLst>
                    <a:ext uri="{9D8B030D-6E8A-4147-A177-3AD203B41FA5}">
                      <a16:colId xmlns:a16="http://schemas.microsoft.com/office/drawing/2014/main" val="797878386"/>
                    </a:ext>
                  </a:extLst>
                </a:gridCol>
                <a:gridCol w="324898">
                  <a:extLst>
                    <a:ext uri="{9D8B030D-6E8A-4147-A177-3AD203B41FA5}">
                      <a16:colId xmlns:a16="http://schemas.microsoft.com/office/drawing/2014/main" val="3004986411"/>
                    </a:ext>
                  </a:extLst>
                </a:gridCol>
                <a:gridCol w="649796">
                  <a:extLst>
                    <a:ext uri="{9D8B030D-6E8A-4147-A177-3AD203B41FA5}">
                      <a16:colId xmlns:a16="http://schemas.microsoft.com/office/drawing/2014/main" val="62611582"/>
                    </a:ext>
                  </a:extLst>
                </a:gridCol>
                <a:gridCol w="649796">
                  <a:extLst>
                    <a:ext uri="{9D8B030D-6E8A-4147-A177-3AD203B41FA5}">
                      <a16:colId xmlns:a16="http://schemas.microsoft.com/office/drawing/2014/main" val="1657610230"/>
                    </a:ext>
                  </a:extLst>
                </a:gridCol>
                <a:gridCol w="324898">
                  <a:extLst>
                    <a:ext uri="{9D8B030D-6E8A-4147-A177-3AD203B41FA5}">
                      <a16:colId xmlns:a16="http://schemas.microsoft.com/office/drawing/2014/main" val="2935468491"/>
                    </a:ext>
                  </a:extLst>
                </a:gridCol>
                <a:gridCol w="649796">
                  <a:extLst>
                    <a:ext uri="{9D8B030D-6E8A-4147-A177-3AD203B41FA5}">
                      <a16:colId xmlns:a16="http://schemas.microsoft.com/office/drawing/2014/main" val="1797088917"/>
                    </a:ext>
                  </a:extLst>
                </a:gridCol>
                <a:gridCol w="487347">
                  <a:extLst>
                    <a:ext uri="{9D8B030D-6E8A-4147-A177-3AD203B41FA5}">
                      <a16:colId xmlns:a16="http://schemas.microsoft.com/office/drawing/2014/main" val="953689441"/>
                    </a:ext>
                  </a:extLst>
                </a:gridCol>
                <a:gridCol w="487347">
                  <a:extLst>
                    <a:ext uri="{9D8B030D-6E8A-4147-A177-3AD203B41FA5}">
                      <a16:colId xmlns:a16="http://schemas.microsoft.com/office/drawing/2014/main" val="1552716741"/>
                    </a:ext>
                  </a:extLst>
                </a:gridCol>
                <a:gridCol w="649796">
                  <a:extLst>
                    <a:ext uri="{9D8B030D-6E8A-4147-A177-3AD203B41FA5}">
                      <a16:colId xmlns:a16="http://schemas.microsoft.com/office/drawing/2014/main" val="2842259910"/>
                    </a:ext>
                  </a:extLst>
                </a:gridCol>
                <a:gridCol w="324898">
                  <a:extLst>
                    <a:ext uri="{9D8B030D-6E8A-4147-A177-3AD203B41FA5}">
                      <a16:colId xmlns:a16="http://schemas.microsoft.com/office/drawing/2014/main" val="264973538"/>
                    </a:ext>
                  </a:extLst>
                </a:gridCol>
                <a:gridCol w="649796">
                  <a:extLst>
                    <a:ext uri="{9D8B030D-6E8A-4147-A177-3AD203B41FA5}">
                      <a16:colId xmlns:a16="http://schemas.microsoft.com/office/drawing/2014/main" val="3901696933"/>
                    </a:ext>
                  </a:extLst>
                </a:gridCol>
                <a:gridCol w="649796">
                  <a:extLst>
                    <a:ext uri="{9D8B030D-6E8A-4147-A177-3AD203B41FA5}">
                      <a16:colId xmlns:a16="http://schemas.microsoft.com/office/drawing/2014/main" val="2051879303"/>
                    </a:ext>
                  </a:extLst>
                </a:gridCol>
                <a:gridCol w="324898">
                  <a:extLst>
                    <a:ext uri="{9D8B030D-6E8A-4147-A177-3AD203B41FA5}">
                      <a16:colId xmlns:a16="http://schemas.microsoft.com/office/drawing/2014/main" val="854787181"/>
                    </a:ext>
                  </a:extLst>
                </a:gridCol>
                <a:gridCol w="324898">
                  <a:extLst>
                    <a:ext uri="{9D8B030D-6E8A-4147-A177-3AD203B41FA5}">
                      <a16:colId xmlns:a16="http://schemas.microsoft.com/office/drawing/2014/main" val="3270592488"/>
                    </a:ext>
                  </a:extLst>
                </a:gridCol>
                <a:gridCol w="324898">
                  <a:extLst>
                    <a:ext uri="{9D8B030D-6E8A-4147-A177-3AD203B41FA5}">
                      <a16:colId xmlns:a16="http://schemas.microsoft.com/office/drawing/2014/main" val="2901077752"/>
                    </a:ext>
                  </a:extLst>
                </a:gridCol>
                <a:gridCol w="649794">
                  <a:extLst>
                    <a:ext uri="{9D8B030D-6E8A-4147-A177-3AD203B41FA5}">
                      <a16:colId xmlns:a16="http://schemas.microsoft.com/office/drawing/2014/main" val="4059237148"/>
                    </a:ext>
                  </a:extLst>
                </a:gridCol>
              </a:tblGrid>
              <a:tr h="333922">
                <a:tc>
                  <a:txBody>
                    <a:bodyPr/>
                    <a:lstStyle/>
                    <a:p>
                      <a:pPr algn="l"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31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endParaRPr lang="en-US" sz="1600" b="0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endParaRPr lang="en-US" sz="1600" b="0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endParaRPr lang="en-US" sz="1600" b="0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90000"/>
                        </a:lnSpc>
                      </a:pPr>
                      <a:endParaRPr lang="en-US" sz="1600" b="0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endParaRPr lang="en-US" sz="1600" b="0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endParaRPr lang="en-US" sz="1600" b="0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20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19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endParaRPr lang="en-US" sz="1600" b="0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15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14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12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11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endParaRPr lang="en-US" sz="1600" b="0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7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6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endParaRPr lang="en-US" sz="1600" b="0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endParaRPr lang="en-US" sz="1600" b="0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endParaRPr lang="en-US" sz="1600" b="0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83741400"/>
                  </a:ext>
                </a:extLst>
              </a:tr>
              <a:tr h="306168">
                <a:tc gridSpan="8"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700" b="1" i="0" dirty="0" err="1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imm</a:t>
                      </a:r>
                      <a:r>
                        <a:rPr lang="en-US" sz="1700" b="1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[11:0]</a:t>
                      </a: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sz="1700" b="1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rs2</a:t>
                      </a: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700" b="1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rs1</a:t>
                      </a:r>
                    </a:p>
                  </a:txBody>
                  <a:tcPr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700" b="1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funct3</a:t>
                      </a: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700" b="1" i="0" dirty="0" err="1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rd</a:t>
                      </a:r>
                      <a:endParaRPr lang="en-US" sz="1700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700" b="1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opcode</a:t>
                      </a: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6246549"/>
                  </a:ext>
                </a:extLst>
              </a:tr>
              <a:tr h="306168"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 dirty="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000000001000</a:t>
                      </a:r>
                      <a:endParaRPr lang="en-US" sz="2800" dirty="0"/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400" b="1" i="0" dirty="0">
                        <a:solidFill>
                          <a:schemeClr val="bg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 dirty="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00010</a:t>
                      </a:r>
                      <a:endParaRPr lang="en-US" sz="2800" dirty="0"/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 dirty="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010</a:t>
                      </a:r>
                      <a:endParaRPr lang="en-US" sz="2800" dirty="0"/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 dirty="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01110</a:t>
                      </a:r>
                      <a:endParaRPr lang="en-US" sz="2800" dirty="0"/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 dirty="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0000011</a:t>
                      </a:r>
                      <a:endParaRPr lang="en-US" sz="2800" dirty="0"/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2588811"/>
                  </a:ext>
                </a:extLst>
              </a:tr>
              <a:tr h="263462">
                <a:tc gridSpan="8"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12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T w="12700" cmpd="sng">
                      <a:noFill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b="0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T w="12700" cmpd="sng">
                      <a:noFill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5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T w="12700" cmpd="sng">
                      <a:noFill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3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5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T w="12700" cmpd="sng">
                      <a:noFill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7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T w="12700" cmpd="sng">
                      <a:noFill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0275478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9CF46900-D3D0-A5CF-F807-7FC1E466E242}"/>
              </a:ext>
            </a:extLst>
          </p:cNvPr>
          <p:cNvSpPr txBox="1"/>
          <p:nvPr/>
        </p:nvSpPr>
        <p:spPr>
          <a:xfrm>
            <a:off x="7517999" y="3398019"/>
            <a:ext cx="44753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b="1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addr</a:t>
            </a:r>
            <a:r>
              <a:rPr lang="en-US" sz="2400" dirty="0">
                <a:solidFill>
                  <a:schemeClr val="accent2"/>
                </a:solidFill>
                <a:latin typeface="18 VAG Rounded Light   02390" pitchFamily="2" charset="0"/>
              </a:rPr>
              <a:t> = (Base register </a:t>
            </a:r>
            <a:r>
              <a:rPr lang="en-US" sz="24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rs1</a:t>
            </a:r>
            <a:r>
              <a:rPr lang="en-US" sz="2400" dirty="0">
                <a:solidFill>
                  <a:schemeClr val="accent2"/>
                </a:solidFill>
                <a:latin typeface="18 VAG Rounded Light   02390" pitchFamily="2" charset="0"/>
              </a:rPr>
              <a:t>) </a:t>
            </a:r>
          </a:p>
          <a:p>
            <a:pPr algn="r"/>
            <a:r>
              <a:rPr lang="en-US" sz="2400" dirty="0">
                <a:solidFill>
                  <a:schemeClr val="accent2"/>
                </a:solidFill>
                <a:latin typeface="18 VAG Rounded Light   02390" pitchFamily="2" charset="0"/>
              </a:rPr>
              <a:t>+ (sign-extended </a:t>
            </a:r>
            <a:r>
              <a:rPr lang="en-US" sz="2400" b="1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imm</a:t>
            </a:r>
            <a:r>
              <a:rPr lang="en-US" sz="2400" dirty="0">
                <a:solidFill>
                  <a:schemeClr val="accent2"/>
                </a:solidFill>
                <a:latin typeface="18 VAG Rounded Light   02390" pitchFamily="2" charset="0"/>
              </a:rPr>
              <a:t> offset)</a:t>
            </a:r>
          </a:p>
        </p:txBody>
      </p:sp>
    </p:spTree>
    <p:extLst>
      <p:ext uri="{BB962C8B-B14F-4D97-AF65-F5344CB8AC3E}">
        <p14:creationId xmlns:p14="http://schemas.microsoft.com/office/powerpoint/2010/main" val="181660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Isosceles Triangle 59">
            <a:extLst>
              <a:ext uri="{FF2B5EF4-FFF2-40B4-BE49-F238E27FC236}">
                <a16:creationId xmlns:a16="http://schemas.microsoft.com/office/drawing/2014/main" id="{2B4B4629-359C-B390-D2CC-4BBCE9E04472}"/>
              </a:ext>
            </a:extLst>
          </p:cNvPr>
          <p:cNvSpPr/>
          <p:nvPr/>
        </p:nvSpPr>
        <p:spPr>
          <a:xfrm>
            <a:off x="9886099" y="4540637"/>
            <a:ext cx="182880" cy="172777"/>
          </a:xfrm>
          <a:prstGeom prst="triangle">
            <a:avLst/>
          </a:prstGeom>
          <a:noFill/>
          <a:ln w="28575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18 VAG Rounded Light   02390" pitchFamily="2" charset="0"/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09FB69CD-2A8B-4B1A-FFD1-911DA34EB6F7}"/>
              </a:ext>
            </a:extLst>
          </p:cNvPr>
          <p:cNvGrpSpPr/>
          <p:nvPr/>
        </p:nvGrpSpPr>
        <p:grpSpPr>
          <a:xfrm>
            <a:off x="9120628" y="3586419"/>
            <a:ext cx="1021734" cy="1127284"/>
            <a:chOff x="9120628" y="3586419"/>
            <a:chExt cx="1021734" cy="1127284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3FBC5440-F04E-2160-D321-EF3A6268F1B9}"/>
                </a:ext>
              </a:extLst>
            </p:cNvPr>
            <p:cNvSpPr/>
            <p:nvPr/>
          </p:nvSpPr>
          <p:spPr>
            <a:xfrm>
              <a:off x="9120628" y="3586419"/>
              <a:ext cx="1021734" cy="1127284"/>
            </a:xfrm>
            <a:prstGeom prst="rect">
              <a:avLst/>
            </a:prstGeom>
            <a:noFill/>
            <a:ln w="57150">
              <a:solidFill>
                <a:schemeClr val="accent6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b"/>
            <a:lstStyle/>
            <a:p>
              <a:pPr>
                <a:spcBef>
                  <a:spcPts val="400"/>
                </a:spcBef>
                <a:tabLst>
                  <a:tab pos="1249363" algn="r"/>
                </a:tabLst>
              </a:pPr>
              <a:r>
                <a:rPr lang="en-US" sz="1400" i="1" dirty="0">
                  <a:solidFill>
                    <a:schemeClr val="accent6"/>
                  </a:solidFill>
                  <a:latin typeface="18 VAG Rounded Light   02390" pitchFamily="2" charset="0"/>
                </a:rPr>
                <a:t>	</a:t>
              </a:r>
              <a:r>
                <a:rPr lang="en-US" sz="1400" i="1" dirty="0" err="1">
                  <a:solidFill>
                    <a:schemeClr val="accent6"/>
                  </a:solidFill>
                  <a:latin typeface="18 VAG Rounded Light   02390" pitchFamily="2" charset="0"/>
                </a:rPr>
                <a:t>dataR</a:t>
              </a:r>
              <a:endParaRPr lang="en-US" sz="1400" i="1" dirty="0">
                <a:solidFill>
                  <a:schemeClr val="accent6"/>
                </a:solidFill>
                <a:latin typeface="18 VAG Rounded Light   02390" pitchFamily="2" charset="0"/>
              </a:endParaRPr>
            </a:p>
            <a:p>
              <a:pPr>
                <a:spcBef>
                  <a:spcPts val="400"/>
                </a:spcBef>
                <a:tabLst>
                  <a:tab pos="1249363" algn="r"/>
                </a:tabLst>
              </a:pPr>
              <a:r>
                <a:rPr lang="en-US" sz="1400" i="1" dirty="0" err="1">
                  <a:solidFill>
                    <a:schemeClr val="accent6"/>
                  </a:solidFill>
                  <a:latin typeface="18 VAG Rounded Light   02390" pitchFamily="2" charset="0"/>
                </a:rPr>
                <a:t>addr</a:t>
              </a:r>
              <a:endParaRPr lang="en-US" sz="1400" i="1" dirty="0">
                <a:solidFill>
                  <a:schemeClr val="accent6"/>
                </a:solidFill>
                <a:latin typeface="18 VAG Rounded Light   02390" pitchFamily="2" charset="0"/>
              </a:endParaRPr>
            </a:p>
            <a:p>
              <a:pPr algn="r">
                <a:spcBef>
                  <a:spcPts val="400"/>
                </a:spcBef>
                <a:tabLst>
                  <a:tab pos="1249363" algn="r"/>
                </a:tabLst>
              </a:pPr>
              <a:r>
                <a:rPr lang="en-US" sz="1600" b="1" dirty="0">
                  <a:solidFill>
                    <a:schemeClr val="accent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DMEM</a:t>
              </a:r>
            </a:p>
            <a:p>
              <a:pPr>
                <a:spcBef>
                  <a:spcPts val="400"/>
                </a:spcBef>
                <a:spcAft>
                  <a:spcPts val="400"/>
                </a:spcAft>
                <a:tabLst>
                  <a:tab pos="1249363" algn="r"/>
                </a:tabLst>
              </a:pPr>
              <a:r>
                <a:rPr lang="en-US" sz="1200" i="1" dirty="0" err="1">
                  <a:solidFill>
                    <a:schemeClr val="accent6"/>
                  </a:solidFill>
                  <a:latin typeface="18 VAG ROUNDED LIGHT   02390" pitchFamily="2" charset="0"/>
                  <a:cs typeface="Courier New" panose="02070309020205020404" pitchFamily="49" charset="0"/>
                </a:rPr>
                <a:t>dataW</a:t>
              </a:r>
              <a:r>
                <a:rPr lang="en-US" sz="1600" i="1" dirty="0">
                  <a:solidFill>
                    <a:schemeClr val="accent6"/>
                  </a:solidFill>
                  <a:latin typeface="18 VAG ROUNDED LIGHT   02390" pitchFamily="2" charset="0"/>
                  <a:cs typeface="Courier New" panose="02070309020205020404" pitchFamily="49" charset="0"/>
                </a:rPr>
                <a:t> </a:t>
              </a:r>
              <a:endParaRPr lang="en-US" sz="1200" i="1" dirty="0">
                <a:solidFill>
                  <a:schemeClr val="accent6"/>
                </a:solidFill>
                <a:latin typeface="18 VAG ROUNDED LIGHT   02390" pitchFamily="2" charset="0"/>
                <a:cs typeface="Courier New" panose="02070309020205020404" pitchFamily="49" charset="0"/>
              </a:endParaRP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F84C5885-B7A6-6082-B9CE-CACE45871ACD}"/>
                </a:ext>
              </a:extLst>
            </p:cNvPr>
            <p:cNvSpPr/>
            <p:nvPr/>
          </p:nvSpPr>
          <p:spPr>
            <a:xfrm>
              <a:off x="9120628" y="4444602"/>
              <a:ext cx="165031" cy="191496"/>
            </a:xfrm>
            <a:prstGeom prst="rect">
              <a:avLst/>
            </a:prstGeom>
            <a:noFill/>
            <a:ln w="28575">
              <a:noFill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bg1"/>
                </a:solidFill>
                <a:latin typeface="18 VAG Rounded Light   02390" pitchFamily="2" charset="0"/>
              </a:endParaRPr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25D21807-1DCC-38EC-B8F0-EB0A20059BDF}"/>
              </a:ext>
            </a:extLst>
          </p:cNvPr>
          <p:cNvSpPr txBox="1"/>
          <p:nvPr/>
        </p:nvSpPr>
        <p:spPr>
          <a:xfrm>
            <a:off x="9813943" y="4842550"/>
            <a:ext cx="3417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00" dirty="0" err="1">
                <a:solidFill>
                  <a:schemeClr val="bg1"/>
                </a:solidFill>
                <a:latin typeface="18 VAG Rounded Light   02390" pitchFamily="2" charset="0"/>
              </a:rPr>
              <a:t>clk</a:t>
            </a:r>
            <a:endParaRPr lang="en-US" sz="1100" dirty="0">
              <a:solidFill>
                <a:schemeClr val="bg1"/>
              </a:solidFill>
              <a:latin typeface="18 VAG Rounded Light   02390" pitchFamily="2" charset="0"/>
            </a:endParaRP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0E56E751-DF5C-ECE3-7528-2EC20B22DC18}"/>
              </a:ext>
            </a:extLst>
          </p:cNvPr>
          <p:cNvCxnSpPr>
            <a:cxnSpLocks/>
            <a:stCxn id="45" idx="0"/>
          </p:cNvCxnSpPr>
          <p:nvPr/>
        </p:nvCxnSpPr>
        <p:spPr>
          <a:xfrm flipV="1">
            <a:off x="9984823" y="4713414"/>
            <a:ext cx="0" cy="129136"/>
          </a:xfrm>
          <a:prstGeom prst="line">
            <a:avLst/>
          </a:prstGeom>
          <a:ln w="19050">
            <a:solidFill>
              <a:schemeClr val="accent6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CCFE2A50-FE6F-276E-14D3-4EB9CAD49B7B}"/>
              </a:ext>
            </a:extLst>
          </p:cNvPr>
          <p:cNvSpPr txBox="1"/>
          <p:nvPr/>
        </p:nvSpPr>
        <p:spPr>
          <a:xfrm>
            <a:off x="10106672" y="3711143"/>
            <a:ext cx="4395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mem</a:t>
            </a:r>
            <a:endParaRPr lang="en-US" sz="2000" dirty="0">
              <a:solidFill>
                <a:schemeClr val="bg1"/>
              </a:solidFill>
              <a:latin typeface="18 VAG Rounded Light   02390" pitchFamily="2" charset="0"/>
            </a:endParaRP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1BACB544-6C31-53A7-1FEB-6A0584CC63B1}"/>
              </a:ext>
            </a:extLst>
          </p:cNvPr>
          <p:cNvCxnSpPr>
            <a:cxnSpLocks/>
          </p:cNvCxnSpPr>
          <p:nvPr/>
        </p:nvCxnSpPr>
        <p:spPr>
          <a:xfrm>
            <a:off x="8861193" y="3967940"/>
            <a:ext cx="297442" cy="0"/>
          </a:xfrm>
          <a:prstGeom prst="straightConnector1">
            <a:avLst/>
          </a:prstGeom>
          <a:ln w="28575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C3928B5D-79A7-F2D5-8331-CD9583C7CF92}"/>
              </a:ext>
            </a:extLst>
          </p:cNvPr>
          <p:cNvCxnSpPr>
            <a:cxnSpLocks/>
          </p:cNvCxnSpPr>
          <p:nvPr/>
        </p:nvCxnSpPr>
        <p:spPr>
          <a:xfrm flipV="1">
            <a:off x="10142760" y="3707112"/>
            <a:ext cx="403456" cy="7631"/>
          </a:xfrm>
          <a:prstGeom prst="straightConnector1">
            <a:avLst/>
          </a:prstGeom>
          <a:ln w="28575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Group 49">
            <a:extLst>
              <a:ext uri="{FF2B5EF4-FFF2-40B4-BE49-F238E27FC236}">
                <a16:creationId xmlns:a16="http://schemas.microsoft.com/office/drawing/2014/main" id="{54EC5A78-C3C0-6B98-A833-D7FEFF18325E}"/>
              </a:ext>
            </a:extLst>
          </p:cNvPr>
          <p:cNvGrpSpPr/>
          <p:nvPr/>
        </p:nvGrpSpPr>
        <p:grpSpPr>
          <a:xfrm>
            <a:off x="3790286" y="2375192"/>
            <a:ext cx="7347065" cy="1124151"/>
            <a:chOff x="3790286" y="2375192"/>
            <a:chExt cx="7347065" cy="1124151"/>
          </a:xfrm>
          <a:effectLst/>
        </p:grpSpPr>
        <p:cxnSp>
          <p:nvCxnSpPr>
            <p:cNvPr id="51" name="Elbow Connector 50">
              <a:extLst>
                <a:ext uri="{FF2B5EF4-FFF2-40B4-BE49-F238E27FC236}">
                  <a16:creationId xmlns:a16="http://schemas.microsoft.com/office/drawing/2014/main" id="{504D489D-3191-78FA-DCBC-6978EECC45EE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3970539" y="2216906"/>
              <a:ext cx="657210" cy="993002"/>
            </a:xfrm>
            <a:prstGeom prst="bentConnector2">
              <a:avLst/>
            </a:prstGeom>
            <a:ln w="28575">
              <a:solidFill>
                <a:schemeClr val="bg1"/>
              </a:solidFill>
              <a:tailEnd type="triangle" w="lg" len="lg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08BAABF1-ABB5-CF01-FF69-A5C5D54CB8ED}"/>
                </a:ext>
              </a:extLst>
            </p:cNvPr>
            <p:cNvCxnSpPr/>
            <p:nvPr/>
          </p:nvCxnSpPr>
          <p:spPr>
            <a:xfrm>
              <a:off x="3790286" y="2384802"/>
              <a:ext cx="7334708" cy="0"/>
            </a:xfrm>
            <a:prstGeom prst="line">
              <a:avLst/>
            </a:prstGeom>
            <a:ln w="28575">
              <a:solidFill>
                <a:schemeClr val="bg1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Elbow Connector 52">
              <a:extLst>
                <a:ext uri="{FF2B5EF4-FFF2-40B4-BE49-F238E27FC236}">
                  <a16:creationId xmlns:a16="http://schemas.microsoft.com/office/drawing/2014/main" id="{F6F650C6-702E-7B2C-8558-800018F1DC57}"/>
                </a:ext>
              </a:extLst>
            </p:cNvPr>
            <p:cNvCxnSpPr>
              <a:cxnSpLocks/>
              <a:stCxn id="54" idx="0"/>
            </p:cNvCxnSpPr>
            <p:nvPr/>
          </p:nvCxnSpPr>
          <p:spPr>
            <a:xfrm flipV="1">
              <a:off x="10817058" y="2375192"/>
              <a:ext cx="320293" cy="1124151"/>
            </a:xfrm>
            <a:prstGeom prst="bentConnector2">
              <a:avLst/>
            </a:prstGeom>
            <a:ln w="28575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Trapezoid 53">
            <a:extLst>
              <a:ext uri="{FF2B5EF4-FFF2-40B4-BE49-F238E27FC236}">
                <a16:creationId xmlns:a16="http://schemas.microsoft.com/office/drawing/2014/main" id="{FE097CB7-FFC1-6C9B-AA09-CA8AD487810D}"/>
              </a:ext>
            </a:extLst>
          </p:cNvPr>
          <p:cNvSpPr/>
          <p:nvPr/>
        </p:nvSpPr>
        <p:spPr>
          <a:xfrm rot="5400000">
            <a:off x="10337532" y="3361302"/>
            <a:ext cx="682970" cy="276082"/>
          </a:xfrm>
          <a:prstGeom prst="trapezoid">
            <a:avLst>
              <a:gd name="adj" fmla="val 62818"/>
            </a:avLst>
          </a:prstGeom>
          <a:noFill/>
          <a:ln w="57150">
            <a:solidFill>
              <a:schemeClr val="accent4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vert270" rtlCol="0" anchor="ctr"/>
          <a:lstStyle/>
          <a:p>
            <a:pPr algn="ctr">
              <a:spcBef>
                <a:spcPts val="600"/>
              </a:spcBef>
            </a:pPr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  <a:p>
            <a:pPr algn="ctr">
              <a:spcBef>
                <a:spcPts val="600"/>
              </a:spcBef>
            </a:pPr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cxnSp>
        <p:nvCxnSpPr>
          <p:cNvPr id="55" name="Elbow Connector 54">
            <a:extLst>
              <a:ext uri="{FF2B5EF4-FFF2-40B4-BE49-F238E27FC236}">
                <a16:creationId xmlns:a16="http://schemas.microsoft.com/office/drawing/2014/main" id="{032C0BBF-EA36-E521-B9ED-201CC0331F0A}"/>
              </a:ext>
            </a:extLst>
          </p:cNvPr>
          <p:cNvCxnSpPr>
            <a:cxnSpLocks/>
          </p:cNvCxnSpPr>
          <p:nvPr/>
        </p:nvCxnSpPr>
        <p:spPr>
          <a:xfrm flipV="1">
            <a:off x="8929306" y="3375224"/>
            <a:ext cx="1611670" cy="592716"/>
          </a:xfrm>
          <a:prstGeom prst="bentConnector3">
            <a:avLst>
              <a:gd name="adj1" fmla="val 288"/>
            </a:avLst>
          </a:prstGeom>
          <a:ln w="28575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077A206D-E262-8AF5-35CA-2655B662424D}"/>
              </a:ext>
            </a:extLst>
          </p:cNvPr>
          <p:cNvSpPr txBox="1"/>
          <p:nvPr/>
        </p:nvSpPr>
        <p:spPr>
          <a:xfrm>
            <a:off x="10106672" y="3087231"/>
            <a:ext cx="4395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alu</a:t>
            </a:r>
            <a:endParaRPr lang="en-US" sz="2000" dirty="0">
              <a:solidFill>
                <a:schemeClr val="bg1"/>
              </a:solidFill>
              <a:latin typeface="18 VAG Rounded Light   02390" pitchFamily="2" charset="0"/>
            </a:endParaRP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0F34E2EF-E6E4-480A-85BB-220BE1C28AFF}"/>
              </a:ext>
            </a:extLst>
          </p:cNvPr>
          <p:cNvSpPr/>
          <p:nvPr/>
        </p:nvSpPr>
        <p:spPr>
          <a:xfrm>
            <a:off x="4095066" y="4684066"/>
            <a:ext cx="734547" cy="615137"/>
          </a:xfrm>
          <a:prstGeom prst="roundRect">
            <a:avLst/>
          </a:prstGeom>
          <a:noFill/>
          <a:ln w="1905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18 VAG Rounded Light   02390" pitchFamily="2" charset="0"/>
              </a:rPr>
              <a:t>Imm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18 VAG Rounded Light   02390" pitchFamily="2" charset="0"/>
              </a:rPr>
              <a:t>. Gen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A5E8AD9-296E-37B4-4E87-99DCBDA65600}"/>
              </a:ext>
            </a:extLst>
          </p:cNvPr>
          <p:cNvSpPr txBox="1"/>
          <p:nvPr/>
        </p:nvSpPr>
        <p:spPr>
          <a:xfrm>
            <a:off x="3106523" y="4777354"/>
            <a:ext cx="111921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en-US" sz="1100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inst</a:t>
            </a:r>
            <a:r>
              <a:rPr kumimoji="0" lang="en-US" sz="11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[31:20]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  <a:latin typeface="18 VAG Rounded Light   02390" pitchFamily="2" charset="0"/>
            </a:endParaRPr>
          </a:p>
        </p:txBody>
      </p:sp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id="{C4CABF1C-C840-9F3E-AB67-F1D6561813BC}"/>
              </a:ext>
            </a:extLst>
          </p:cNvPr>
          <p:cNvCxnSpPr>
            <a:cxnSpLocks/>
          </p:cNvCxnSpPr>
          <p:nvPr/>
        </p:nvCxnSpPr>
        <p:spPr>
          <a:xfrm rot="10800000" flipH="1">
            <a:off x="4808959" y="4530234"/>
            <a:ext cx="2936970" cy="596712"/>
          </a:xfrm>
          <a:prstGeom prst="bentConnector3">
            <a:avLst>
              <a:gd name="adj1" fmla="val 92537"/>
            </a:avLst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6" name="Straight Arrow Connector 425">
            <a:extLst>
              <a:ext uri="{FF2B5EF4-FFF2-40B4-BE49-F238E27FC236}">
                <a16:creationId xmlns:a16="http://schemas.microsoft.com/office/drawing/2014/main" id="{E4D1DEAE-7AAB-4FA5-9AC7-CEF254DF6C1E}"/>
              </a:ext>
            </a:extLst>
          </p:cNvPr>
          <p:cNvCxnSpPr>
            <a:cxnSpLocks/>
          </p:cNvCxnSpPr>
          <p:nvPr/>
        </p:nvCxnSpPr>
        <p:spPr>
          <a:xfrm>
            <a:off x="7983123" y="4427042"/>
            <a:ext cx="301752" cy="1490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163182A8-AAC2-5CFD-2ED1-D6AE1F385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tabLst>
                <a:tab pos="10280650" algn="r"/>
              </a:tabLst>
            </a:pPr>
            <a:r>
              <a:rPr lang="en-US" dirty="0"/>
              <a:t>Saving Memory Read to </a:t>
            </a:r>
            <a:r>
              <a:rPr lang="en-US" dirty="0" err="1"/>
              <a:t>RegFile</a:t>
            </a:r>
            <a:endParaRPr lang="en-US" dirty="0">
              <a:solidFill>
                <a:schemeClr val="bg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07" name="Rectangle 306">
            <a:extLst>
              <a:ext uri="{FF2B5EF4-FFF2-40B4-BE49-F238E27FC236}">
                <a16:creationId xmlns:a16="http://schemas.microsoft.com/office/drawing/2014/main" id="{5E2B3D3E-7682-F6FD-4010-CC6BCDC1F9BA}"/>
              </a:ext>
            </a:extLst>
          </p:cNvPr>
          <p:cNvSpPr/>
          <p:nvPr/>
        </p:nvSpPr>
        <p:spPr>
          <a:xfrm>
            <a:off x="2124990" y="3375224"/>
            <a:ext cx="934483" cy="1152150"/>
          </a:xfrm>
          <a:prstGeom prst="rect">
            <a:avLst/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b"/>
          <a:lstStyle/>
          <a:p>
            <a:r>
              <a:rPr lang="en-US" sz="1400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18 VAG Rounded Light   02390" pitchFamily="2" charset="0"/>
              </a:rPr>
              <a:t>addr</a:t>
            </a:r>
            <a:endParaRPr lang="en-US" sz="1400" i="1" dirty="0">
              <a:solidFill>
                <a:schemeClr val="tx1">
                  <a:lumMod val="50000"/>
                  <a:lumOff val="50000"/>
                </a:schemeClr>
              </a:solidFill>
              <a:latin typeface="18 VAG Rounded Light   02390" pitchFamily="2" charset="0"/>
            </a:endParaRPr>
          </a:p>
          <a:p>
            <a:pPr algn="r"/>
            <a:r>
              <a:rPr lang="en-US" sz="1400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18 VAG Rounded Light   02390" pitchFamily="2" charset="0"/>
              </a:rPr>
              <a:t>inst</a:t>
            </a:r>
            <a:endParaRPr lang="en-US" sz="1400" i="1" dirty="0">
              <a:solidFill>
                <a:schemeClr val="tx1">
                  <a:lumMod val="50000"/>
                  <a:lumOff val="50000"/>
                </a:schemeClr>
              </a:solidFill>
              <a:latin typeface="18 VAG Rounded Light   02390" pitchFamily="2" charset="0"/>
            </a:endParaRPr>
          </a:p>
          <a:p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  <a:latin typeface="18 VAG Rounded Light   02390" pitchFamily="2" charset="0"/>
            </a:endParaRPr>
          </a:p>
          <a:p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IMEM</a:t>
            </a:r>
          </a:p>
        </p:txBody>
      </p:sp>
      <p:sp>
        <p:nvSpPr>
          <p:cNvPr id="324" name="Freeform 323">
            <a:extLst>
              <a:ext uri="{FF2B5EF4-FFF2-40B4-BE49-F238E27FC236}">
                <a16:creationId xmlns:a16="http://schemas.microsoft.com/office/drawing/2014/main" id="{C3F319D4-E9C9-BF79-1D0B-B024CF36D456}"/>
              </a:ext>
            </a:extLst>
          </p:cNvPr>
          <p:cNvSpPr>
            <a:spLocks/>
          </p:cNvSpPr>
          <p:nvPr/>
        </p:nvSpPr>
        <p:spPr>
          <a:xfrm>
            <a:off x="2458278" y="2385959"/>
            <a:ext cx="644039" cy="714015"/>
          </a:xfrm>
          <a:custGeom>
            <a:avLst/>
            <a:gdLst>
              <a:gd name="connsiteX0" fmla="*/ 0 w 1793965"/>
              <a:gd name="connsiteY0" fmla="*/ 0 h 4650377"/>
              <a:gd name="connsiteX1" fmla="*/ 0 w 1793965"/>
              <a:gd name="connsiteY1" fmla="*/ 1898469 h 4650377"/>
              <a:gd name="connsiteX2" fmla="*/ 478971 w 1793965"/>
              <a:gd name="connsiteY2" fmla="*/ 2333897 h 4650377"/>
              <a:gd name="connsiteX3" fmla="*/ 0 w 1793965"/>
              <a:gd name="connsiteY3" fmla="*/ 2778034 h 4650377"/>
              <a:gd name="connsiteX4" fmla="*/ 0 w 1793965"/>
              <a:gd name="connsiteY4" fmla="*/ 4650377 h 4650377"/>
              <a:gd name="connsiteX5" fmla="*/ 1793965 w 1793965"/>
              <a:gd name="connsiteY5" fmla="*/ 3666309 h 4650377"/>
              <a:gd name="connsiteX6" fmla="*/ 1793965 w 1793965"/>
              <a:gd name="connsiteY6" fmla="*/ 984069 h 4650377"/>
              <a:gd name="connsiteX7" fmla="*/ 0 w 1793965"/>
              <a:gd name="connsiteY7" fmla="*/ 0 h 4650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3965" h="4650377">
                <a:moveTo>
                  <a:pt x="0" y="0"/>
                </a:moveTo>
                <a:lnTo>
                  <a:pt x="0" y="1898469"/>
                </a:lnTo>
                <a:lnTo>
                  <a:pt x="478971" y="2333897"/>
                </a:lnTo>
                <a:lnTo>
                  <a:pt x="0" y="2778034"/>
                </a:lnTo>
                <a:lnTo>
                  <a:pt x="0" y="4650377"/>
                </a:lnTo>
                <a:lnTo>
                  <a:pt x="1793965" y="3666309"/>
                </a:lnTo>
                <a:lnTo>
                  <a:pt x="1793965" y="984069"/>
                </a:lnTo>
                <a:lnTo>
                  <a:pt x="0" y="0"/>
                </a:lnTo>
                <a:close/>
              </a:path>
            </a:pathLst>
          </a:custGeom>
          <a:noFill/>
          <a:ln w="28575">
            <a:solidFill>
              <a:schemeClr val="tx1">
                <a:lumMod val="50000"/>
                <a:lumOff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rtlCol="0" anchor="ctr"/>
          <a:lstStyle/>
          <a:p>
            <a:pPr algn="r"/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18 VAG Rounded Light   02390" pitchFamily="2" charset="0"/>
              </a:rPr>
              <a:t>add</a:t>
            </a:r>
          </a:p>
        </p:txBody>
      </p:sp>
      <p:sp>
        <p:nvSpPr>
          <p:cNvPr id="327" name="Isosceles Triangle 59">
            <a:extLst>
              <a:ext uri="{FF2B5EF4-FFF2-40B4-BE49-F238E27FC236}">
                <a16:creationId xmlns:a16="http://schemas.microsoft.com/office/drawing/2014/main" id="{EFECB578-3A21-E891-8D71-0213F089D1C0}"/>
              </a:ext>
            </a:extLst>
          </p:cNvPr>
          <p:cNvSpPr>
            <a:spLocks noChangeAspect="1"/>
          </p:cNvSpPr>
          <p:nvPr/>
        </p:nvSpPr>
        <p:spPr>
          <a:xfrm>
            <a:off x="5943281" y="4428532"/>
            <a:ext cx="182880" cy="142528"/>
          </a:xfrm>
          <a:prstGeom prst="triangle">
            <a:avLst/>
          </a:prstGeom>
          <a:noFill/>
          <a:ln w="2857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u="none" strike="noStrike" kern="0" cap="none" spc="0" normalizeH="0" baseline="0" noProof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18 VAG Rounded Light   02390" pitchFamily="2" charset="0"/>
            </a:endParaRPr>
          </a:p>
        </p:txBody>
      </p:sp>
      <p:grpSp>
        <p:nvGrpSpPr>
          <p:cNvPr id="330" name="Group 329">
            <a:extLst>
              <a:ext uri="{FF2B5EF4-FFF2-40B4-BE49-F238E27FC236}">
                <a16:creationId xmlns:a16="http://schemas.microsoft.com/office/drawing/2014/main" id="{B7F7F169-A5F4-56F1-6936-D7E5E795DF1A}"/>
              </a:ext>
            </a:extLst>
          </p:cNvPr>
          <p:cNvGrpSpPr/>
          <p:nvPr/>
        </p:nvGrpSpPr>
        <p:grpSpPr>
          <a:xfrm>
            <a:off x="1430760" y="3270286"/>
            <a:ext cx="349772" cy="747357"/>
            <a:chOff x="959047" y="3126189"/>
            <a:chExt cx="415675" cy="914792"/>
          </a:xfrm>
        </p:grpSpPr>
        <p:sp>
          <p:nvSpPr>
            <p:cNvPr id="331" name="Rectangle 330">
              <a:extLst>
                <a:ext uri="{FF2B5EF4-FFF2-40B4-BE49-F238E27FC236}">
                  <a16:creationId xmlns:a16="http://schemas.microsoft.com/office/drawing/2014/main" id="{A5C8CA32-3065-E6B7-1BD4-077B2DB839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9047" y="3126189"/>
              <a:ext cx="415675" cy="914792"/>
            </a:xfrm>
            <a:prstGeom prst="rect">
              <a:avLst/>
            </a:prstGeom>
            <a:noFill/>
            <a:ln w="28575">
              <a:solidFill>
                <a:schemeClr val="tx1">
                  <a:lumMod val="50000"/>
                  <a:lumOff val="50000"/>
                </a:schemeClr>
              </a:solidFill>
              <a:miter lim="800000"/>
              <a:headEnd/>
              <a:tailEnd/>
            </a:ln>
          </p:spPr>
          <p:txBody>
            <a:bodyPr wrap="none" lIns="68580" tIns="34290" rIns="68580" bIns="34290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LnTx/>
                  <a:uFillTx/>
                  <a:latin typeface="Courier New" panose="02070309020205020404" pitchFamily="49" charset="0"/>
                  <a:ea typeface="ＭＳ Ｐゴシック" pitchFamily="-1" charset="-128"/>
                  <a:cs typeface="Courier New" panose="02070309020205020404" pitchFamily="49" charset="0"/>
                </a:rPr>
                <a:t>PC</a:t>
              </a:r>
            </a:p>
          </p:txBody>
        </p:sp>
        <p:sp>
          <p:nvSpPr>
            <p:cNvPr id="332" name="Isosceles Triangle 58">
              <a:extLst>
                <a:ext uri="{FF2B5EF4-FFF2-40B4-BE49-F238E27FC236}">
                  <a16:creationId xmlns:a16="http://schemas.microsoft.com/office/drawing/2014/main" id="{CC9BC0A6-4DFD-877B-775C-BD92FA021900}"/>
                </a:ext>
              </a:extLst>
            </p:cNvPr>
            <p:cNvSpPr/>
            <p:nvPr/>
          </p:nvSpPr>
          <p:spPr>
            <a:xfrm>
              <a:off x="1069894" y="3868203"/>
              <a:ext cx="221693" cy="172777"/>
            </a:xfrm>
            <a:prstGeom prst="triangle">
              <a:avLst/>
            </a:prstGeom>
            <a:noFill/>
            <a:ln w="2857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18 VAG Rounded Light   02390" pitchFamily="2" charset="0"/>
              </a:endParaRPr>
            </a:p>
          </p:txBody>
        </p:sp>
      </p:grpSp>
      <p:cxnSp>
        <p:nvCxnSpPr>
          <p:cNvPr id="375" name="Elbow Connector 374">
            <a:extLst>
              <a:ext uri="{FF2B5EF4-FFF2-40B4-BE49-F238E27FC236}">
                <a16:creationId xmlns:a16="http://schemas.microsoft.com/office/drawing/2014/main" id="{8CB4FC43-FB1E-DAD9-6933-1031DF7B151C}"/>
              </a:ext>
            </a:extLst>
          </p:cNvPr>
          <p:cNvCxnSpPr>
            <a:cxnSpLocks/>
          </p:cNvCxnSpPr>
          <p:nvPr/>
        </p:nvCxnSpPr>
        <p:spPr>
          <a:xfrm flipV="1">
            <a:off x="3059473" y="3420761"/>
            <a:ext cx="1734699" cy="530538"/>
          </a:xfrm>
          <a:prstGeom prst="bentConnector3">
            <a:avLst>
              <a:gd name="adj1" fmla="val 17787"/>
            </a:avLst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6" name="Straight Arrow Connector 375">
            <a:extLst>
              <a:ext uri="{FF2B5EF4-FFF2-40B4-BE49-F238E27FC236}">
                <a16:creationId xmlns:a16="http://schemas.microsoft.com/office/drawing/2014/main" id="{06C5600C-FF32-7B65-A838-616535BD3D13}"/>
              </a:ext>
            </a:extLst>
          </p:cNvPr>
          <p:cNvCxnSpPr/>
          <p:nvPr/>
        </p:nvCxnSpPr>
        <p:spPr>
          <a:xfrm>
            <a:off x="3357586" y="3685070"/>
            <a:ext cx="1452348" cy="0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7" name="Straight Arrow Connector 376">
            <a:extLst>
              <a:ext uri="{FF2B5EF4-FFF2-40B4-BE49-F238E27FC236}">
                <a16:creationId xmlns:a16="http://schemas.microsoft.com/office/drawing/2014/main" id="{205D2502-C217-CFAD-90DA-7224BAC69EC5}"/>
              </a:ext>
            </a:extLst>
          </p:cNvPr>
          <p:cNvCxnSpPr/>
          <p:nvPr/>
        </p:nvCxnSpPr>
        <p:spPr>
          <a:xfrm>
            <a:off x="3357586" y="3951299"/>
            <a:ext cx="1452348" cy="0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6" name="Straight Arrow Connector 385">
            <a:extLst>
              <a:ext uri="{FF2B5EF4-FFF2-40B4-BE49-F238E27FC236}">
                <a16:creationId xmlns:a16="http://schemas.microsoft.com/office/drawing/2014/main" id="{5795E669-F7FD-51D5-9708-7B3C9BD34CCE}"/>
              </a:ext>
            </a:extLst>
          </p:cNvPr>
          <p:cNvCxnSpPr/>
          <p:nvPr/>
        </p:nvCxnSpPr>
        <p:spPr>
          <a:xfrm>
            <a:off x="3190630" y="3951299"/>
            <a:ext cx="0" cy="1575442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7" name="Straight Arrow Connector 386">
            <a:extLst>
              <a:ext uri="{FF2B5EF4-FFF2-40B4-BE49-F238E27FC236}">
                <a16:creationId xmlns:a16="http://schemas.microsoft.com/office/drawing/2014/main" id="{A5D422CF-1692-106D-093A-8F6E171C79D9}"/>
              </a:ext>
            </a:extLst>
          </p:cNvPr>
          <p:cNvCxnSpPr>
            <a:cxnSpLocks/>
          </p:cNvCxnSpPr>
          <p:nvPr/>
        </p:nvCxnSpPr>
        <p:spPr>
          <a:xfrm flipV="1">
            <a:off x="3187909" y="5013221"/>
            <a:ext cx="914400" cy="0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5" name="TextBox 404">
            <a:extLst>
              <a:ext uri="{FF2B5EF4-FFF2-40B4-BE49-F238E27FC236}">
                <a16:creationId xmlns:a16="http://schemas.microsoft.com/office/drawing/2014/main" id="{FEB16DF6-43AA-9A5F-FFF9-30CB1A3DA5D6}"/>
              </a:ext>
            </a:extLst>
          </p:cNvPr>
          <p:cNvSpPr txBox="1"/>
          <p:nvPr/>
        </p:nvSpPr>
        <p:spPr>
          <a:xfrm>
            <a:off x="6200437" y="3455146"/>
            <a:ext cx="6944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R[rs1]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  <a:latin typeface="18 VAG Rounded Light   02390" pitchFamily="2" charset="0"/>
            </a:endParaRPr>
          </a:p>
        </p:txBody>
      </p:sp>
      <p:sp>
        <p:nvSpPr>
          <p:cNvPr id="454" name="TextBox 453">
            <a:extLst>
              <a:ext uri="{FF2B5EF4-FFF2-40B4-BE49-F238E27FC236}">
                <a16:creationId xmlns:a16="http://schemas.microsoft.com/office/drawing/2014/main" id="{B01F1A18-F34F-006C-C71D-DCC3DF9FCB76}"/>
              </a:ext>
            </a:extLst>
          </p:cNvPr>
          <p:cNvSpPr txBox="1"/>
          <p:nvPr/>
        </p:nvSpPr>
        <p:spPr>
          <a:xfrm>
            <a:off x="1442540" y="4120124"/>
            <a:ext cx="3417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18 VAG Rounded Light   02390" pitchFamily="2" charset="0"/>
              </a:rPr>
              <a:t>clk</a:t>
            </a:r>
            <a:endParaRPr lang="en-US" sz="1100" dirty="0">
              <a:solidFill>
                <a:schemeClr val="tx1">
                  <a:lumMod val="50000"/>
                  <a:lumOff val="50000"/>
                </a:schemeClr>
              </a:solidFill>
              <a:latin typeface="18 VAG Rounded Light   02390" pitchFamily="2" charset="0"/>
            </a:endParaRPr>
          </a:p>
        </p:txBody>
      </p:sp>
      <p:cxnSp>
        <p:nvCxnSpPr>
          <p:cNvPr id="456" name="Straight Connector 455">
            <a:extLst>
              <a:ext uri="{FF2B5EF4-FFF2-40B4-BE49-F238E27FC236}">
                <a16:creationId xmlns:a16="http://schemas.microsoft.com/office/drawing/2014/main" id="{245940B4-83F7-A371-DDED-84DC79891141}"/>
              </a:ext>
            </a:extLst>
          </p:cNvPr>
          <p:cNvCxnSpPr>
            <a:cxnSpLocks/>
            <a:stCxn id="454" idx="0"/>
            <a:endCxn id="332" idx="3"/>
          </p:cNvCxnSpPr>
          <p:nvPr/>
        </p:nvCxnSpPr>
        <p:spPr>
          <a:xfrm flipV="1">
            <a:off x="1613420" y="4017643"/>
            <a:ext cx="3886" cy="102481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7" name="TextBox 456">
            <a:extLst>
              <a:ext uri="{FF2B5EF4-FFF2-40B4-BE49-F238E27FC236}">
                <a16:creationId xmlns:a16="http://schemas.microsoft.com/office/drawing/2014/main" id="{5F1F7DB0-6CD9-15D8-A9C7-594A704DE0B1}"/>
              </a:ext>
            </a:extLst>
          </p:cNvPr>
          <p:cNvSpPr txBox="1"/>
          <p:nvPr/>
        </p:nvSpPr>
        <p:spPr>
          <a:xfrm>
            <a:off x="5853568" y="4679996"/>
            <a:ext cx="3417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18 VAG Rounded Light   02390" pitchFamily="2" charset="0"/>
              </a:rPr>
              <a:t>clk</a:t>
            </a:r>
            <a:endParaRPr lang="en-US" sz="1100" dirty="0">
              <a:solidFill>
                <a:schemeClr val="tx1">
                  <a:lumMod val="50000"/>
                  <a:lumOff val="50000"/>
                </a:schemeClr>
              </a:solidFill>
              <a:latin typeface="18 VAG Rounded Light   02390" pitchFamily="2" charset="0"/>
            </a:endParaRPr>
          </a:p>
        </p:txBody>
      </p:sp>
      <p:cxnSp>
        <p:nvCxnSpPr>
          <p:cNvPr id="472" name="Straight Arrow Connector 471">
            <a:extLst>
              <a:ext uri="{FF2B5EF4-FFF2-40B4-BE49-F238E27FC236}">
                <a16:creationId xmlns:a16="http://schemas.microsoft.com/office/drawing/2014/main" id="{908456E4-D4F5-2EA1-FF19-789AA5C3F8DA}"/>
              </a:ext>
            </a:extLst>
          </p:cNvPr>
          <p:cNvCxnSpPr>
            <a:cxnSpLocks/>
          </p:cNvCxnSpPr>
          <p:nvPr/>
        </p:nvCxnSpPr>
        <p:spPr>
          <a:xfrm flipH="1" flipV="1">
            <a:off x="5816885" y="4604793"/>
            <a:ext cx="0" cy="932688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5" name="Straight Arrow Connector 474">
            <a:extLst>
              <a:ext uri="{FF2B5EF4-FFF2-40B4-BE49-F238E27FC236}">
                <a16:creationId xmlns:a16="http://schemas.microsoft.com/office/drawing/2014/main" id="{908607ED-5082-B8EB-0CB6-ED344CA1BE73}"/>
              </a:ext>
            </a:extLst>
          </p:cNvPr>
          <p:cNvCxnSpPr>
            <a:cxnSpLocks/>
          </p:cNvCxnSpPr>
          <p:nvPr/>
        </p:nvCxnSpPr>
        <p:spPr>
          <a:xfrm flipV="1">
            <a:off x="4408736" y="5301220"/>
            <a:ext cx="0" cy="236261"/>
          </a:xfrm>
          <a:prstGeom prst="straightConnector1">
            <a:avLst/>
          </a:prstGeom>
          <a:ln w="127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2" name="Straight Arrow Connector 441">
            <a:extLst>
              <a:ext uri="{FF2B5EF4-FFF2-40B4-BE49-F238E27FC236}">
                <a16:creationId xmlns:a16="http://schemas.microsoft.com/office/drawing/2014/main" id="{77D15A79-CBAA-3476-E953-9E88EC542CAD}"/>
              </a:ext>
            </a:extLst>
          </p:cNvPr>
          <p:cNvCxnSpPr>
            <a:cxnSpLocks/>
          </p:cNvCxnSpPr>
          <p:nvPr/>
        </p:nvCxnSpPr>
        <p:spPr>
          <a:xfrm flipV="1">
            <a:off x="7883379" y="4657965"/>
            <a:ext cx="0" cy="879516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8" name="Straight Arrow Connector 447">
            <a:extLst>
              <a:ext uri="{FF2B5EF4-FFF2-40B4-BE49-F238E27FC236}">
                <a16:creationId xmlns:a16="http://schemas.microsoft.com/office/drawing/2014/main" id="{30435E35-829A-9B0E-3C1B-8AC96951ACA1}"/>
              </a:ext>
            </a:extLst>
          </p:cNvPr>
          <p:cNvCxnSpPr>
            <a:cxnSpLocks/>
          </p:cNvCxnSpPr>
          <p:nvPr/>
        </p:nvCxnSpPr>
        <p:spPr>
          <a:xfrm flipH="1" flipV="1">
            <a:off x="8608065" y="4473876"/>
            <a:ext cx="0" cy="1063605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A1D8640-1BD8-BEED-DD26-8BB1044FBB16}"/>
              </a:ext>
            </a:extLst>
          </p:cNvPr>
          <p:cNvSpPr txBox="1"/>
          <p:nvPr/>
        </p:nvSpPr>
        <p:spPr>
          <a:xfrm>
            <a:off x="4789384" y="4884927"/>
            <a:ext cx="94929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imm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[31:0]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  <a:latin typeface="18 VAG Rounded Light   02390" pitchFamily="2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F8A3D43-23D6-8073-FA9C-E13A73CB5D24}"/>
              </a:ext>
            </a:extLst>
          </p:cNvPr>
          <p:cNvSpPr txBox="1"/>
          <p:nvPr/>
        </p:nvSpPr>
        <p:spPr>
          <a:xfrm>
            <a:off x="1733676" y="3669569"/>
            <a:ext cx="35458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pc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  <a:latin typeface="18 VAG Rounded Light   02390" pitchFamily="2" charset="0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27B03F4-4F70-EB67-2FC8-0AEE5100B90D}"/>
              </a:ext>
            </a:extLst>
          </p:cNvPr>
          <p:cNvCxnSpPr>
            <a:cxnSpLocks/>
          </p:cNvCxnSpPr>
          <p:nvPr/>
        </p:nvCxnSpPr>
        <p:spPr>
          <a:xfrm flipV="1">
            <a:off x="1772305" y="3654124"/>
            <a:ext cx="365760" cy="0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4EECC671-A924-2356-B7DC-DE13636CBDA5}"/>
              </a:ext>
            </a:extLst>
          </p:cNvPr>
          <p:cNvSpPr txBox="1"/>
          <p:nvPr/>
        </p:nvSpPr>
        <p:spPr>
          <a:xfrm>
            <a:off x="1968985" y="2379486"/>
            <a:ext cx="35458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+4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  <a:latin typeface="18 VAG Rounded Light   02390" pitchFamily="2" charset="0"/>
            </a:endParaRP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BA7E8C0-8665-164F-DB94-DAE69967F440}"/>
              </a:ext>
            </a:extLst>
          </p:cNvPr>
          <p:cNvCxnSpPr>
            <a:cxnSpLocks/>
          </p:cNvCxnSpPr>
          <p:nvPr/>
        </p:nvCxnSpPr>
        <p:spPr>
          <a:xfrm flipH="1">
            <a:off x="2270690" y="2496757"/>
            <a:ext cx="182880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74264EDC-6D20-221A-1FA0-C23197F903B2}"/>
              </a:ext>
            </a:extLst>
          </p:cNvPr>
          <p:cNvCxnSpPr>
            <a:cxnSpLocks/>
            <a:stCxn id="20" idx="0"/>
          </p:cNvCxnSpPr>
          <p:nvPr/>
        </p:nvCxnSpPr>
        <p:spPr>
          <a:xfrm rot="5400000" flipH="1" flipV="1">
            <a:off x="1830481" y="3046480"/>
            <a:ext cx="703576" cy="542602"/>
          </a:xfrm>
          <a:prstGeom prst="bentConnector3">
            <a:avLst>
              <a:gd name="adj1" fmla="val 100542"/>
            </a:avLst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TextBox 150">
            <a:extLst>
              <a:ext uri="{FF2B5EF4-FFF2-40B4-BE49-F238E27FC236}">
                <a16:creationId xmlns:a16="http://schemas.microsoft.com/office/drawing/2014/main" id="{9E730C79-AAC2-7A21-158E-0E25313D56F3}"/>
              </a:ext>
            </a:extLst>
          </p:cNvPr>
          <p:cNvSpPr txBox="1"/>
          <p:nvPr/>
        </p:nvSpPr>
        <p:spPr>
          <a:xfrm>
            <a:off x="2780297" y="5579638"/>
            <a:ext cx="1034257" cy="2425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inst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[31:0]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  <a:latin typeface="18 VAG Rounded Light   02390" pitchFamily="2" charset="0"/>
            </a:endParaRP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805FC406-05B2-8242-650C-D6E9D3BC10DC}"/>
              </a:ext>
            </a:extLst>
          </p:cNvPr>
          <p:cNvSpPr txBox="1"/>
          <p:nvPr/>
        </p:nvSpPr>
        <p:spPr>
          <a:xfrm>
            <a:off x="4062897" y="5552119"/>
            <a:ext cx="817853" cy="304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18 VAG Rounded Light   02390" pitchFamily="2" charset="0"/>
              </a:rPr>
              <a:t>ImmSel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  <a:latin typeface="18 VAG Rounded Light   02390" pitchFamily="2" charset="0"/>
            </a:endParaRP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224C16BB-9DF8-AF11-E4A9-F5900F58BC4D}"/>
              </a:ext>
            </a:extLst>
          </p:cNvPr>
          <p:cNvSpPr txBox="1"/>
          <p:nvPr/>
        </p:nvSpPr>
        <p:spPr>
          <a:xfrm>
            <a:off x="5333604" y="5554208"/>
            <a:ext cx="885179" cy="5136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18 VAG Rounded Light   02390" pitchFamily="2" charset="0"/>
              </a:rPr>
              <a:t>RegWEn</a:t>
            </a:r>
            <a:b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18 VAG Rounded Light   02390" pitchFamily="2" charset="0"/>
              </a:rPr>
            </a:b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  <a:latin typeface="18 VAG Rounded Light   02390" pitchFamily="2" charset="0"/>
            </a:endParaRP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3632A612-D2B9-ADCD-8A02-64FC0648A297}"/>
              </a:ext>
            </a:extLst>
          </p:cNvPr>
          <p:cNvSpPr txBox="1"/>
          <p:nvPr/>
        </p:nvSpPr>
        <p:spPr>
          <a:xfrm>
            <a:off x="7558332" y="5524627"/>
            <a:ext cx="449161" cy="2513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18 VAG Rounded Light   02390" pitchFamily="2" charset="0"/>
              </a:rPr>
              <a:t>Bsel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18 VAG Rounded Light   02390" pitchFamily="2" charset="0"/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0D0C1867-1FFD-F311-31BB-7C2A4E3DB4AD}"/>
              </a:ext>
            </a:extLst>
          </p:cNvPr>
          <p:cNvSpPr txBox="1"/>
          <p:nvPr/>
        </p:nvSpPr>
        <p:spPr>
          <a:xfrm>
            <a:off x="8421291" y="5536765"/>
            <a:ext cx="702436" cy="2778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18 VAG Rounded Light   02390" pitchFamily="2" charset="0"/>
              </a:rPr>
              <a:t>ALUSel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18 VAG Rounded Light   02390" pitchFamily="2" charset="0"/>
            </a:endParaRPr>
          </a:p>
        </p:txBody>
      </p:sp>
      <p:sp>
        <p:nvSpPr>
          <p:cNvPr id="171" name="Rectangle 170">
            <a:extLst>
              <a:ext uri="{FF2B5EF4-FFF2-40B4-BE49-F238E27FC236}">
                <a16:creationId xmlns:a16="http://schemas.microsoft.com/office/drawing/2014/main" id="{B2E54D0A-9FBB-BD56-7769-DC00BEB2FC6E}"/>
              </a:ext>
            </a:extLst>
          </p:cNvPr>
          <p:cNvSpPr/>
          <p:nvPr/>
        </p:nvSpPr>
        <p:spPr>
          <a:xfrm>
            <a:off x="324172" y="5540557"/>
            <a:ext cx="10627823" cy="741060"/>
          </a:xfrm>
          <a:prstGeom prst="rect">
            <a:avLst/>
          </a:prstGeom>
          <a:noFill/>
          <a:ln w="28575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b"/>
          <a:lstStyle/>
          <a:p>
            <a:r>
              <a:rPr lang="en-US" sz="1600" b="1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Control Logic</a:t>
            </a:r>
          </a:p>
        </p:txBody>
      </p:sp>
      <p:sp>
        <p:nvSpPr>
          <p:cNvPr id="308" name="Rectangle 307">
            <a:extLst>
              <a:ext uri="{FF2B5EF4-FFF2-40B4-BE49-F238E27FC236}">
                <a16:creationId xmlns:a16="http://schemas.microsoft.com/office/drawing/2014/main" id="{B5F21712-74F9-1B1C-C348-211340BF727D}"/>
              </a:ext>
            </a:extLst>
          </p:cNvPr>
          <p:cNvSpPr/>
          <p:nvPr/>
        </p:nvSpPr>
        <p:spPr>
          <a:xfrm>
            <a:off x="4805939" y="2918076"/>
            <a:ext cx="1440473" cy="1655090"/>
          </a:xfrm>
          <a:prstGeom prst="rect">
            <a:avLst/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b"/>
          <a:lstStyle/>
          <a:p>
            <a:pPr>
              <a:spcBef>
                <a:spcPts val="400"/>
              </a:spcBef>
            </a:pPr>
            <a:r>
              <a:rPr lang="en-US" sz="1400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18 VAG Rounded Light   02390" pitchFamily="2" charset="0"/>
              </a:rPr>
              <a:t>dataW</a:t>
            </a:r>
            <a:endParaRPr lang="en-US" sz="1400" i="1" dirty="0">
              <a:solidFill>
                <a:schemeClr val="tx1">
                  <a:lumMod val="50000"/>
                  <a:lumOff val="50000"/>
                </a:schemeClr>
              </a:solidFill>
              <a:latin typeface="18 VAG Rounded Light   02390" pitchFamily="2" charset="0"/>
            </a:endParaRPr>
          </a:p>
          <a:p>
            <a:pPr>
              <a:spcBef>
                <a:spcPts val="1000"/>
              </a:spcBef>
            </a:pPr>
            <a:r>
              <a:rPr lang="en-US" sz="1400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18 VAG Rounded Light   02390" pitchFamily="2" charset="0"/>
              </a:rPr>
              <a:t>rsW</a:t>
            </a:r>
            <a:endParaRPr lang="en-US" sz="1400" i="1" dirty="0">
              <a:solidFill>
                <a:schemeClr val="tx1">
                  <a:lumMod val="50000"/>
                  <a:lumOff val="50000"/>
                </a:schemeClr>
              </a:solidFill>
              <a:latin typeface="18 VAG Rounded Light   02390" pitchFamily="2" charset="0"/>
            </a:endParaRPr>
          </a:p>
          <a:p>
            <a:pPr>
              <a:spcBef>
                <a:spcPts val="400"/>
              </a:spcBef>
              <a:tabLst>
                <a:tab pos="1249363" algn="r"/>
              </a:tabLst>
            </a:pP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18 VAG Rounded Light   02390" pitchFamily="2" charset="0"/>
              </a:rPr>
              <a:t>rsR1	dataR1</a:t>
            </a:r>
          </a:p>
          <a:p>
            <a:pPr>
              <a:spcBef>
                <a:spcPts val="400"/>
              </a:spcBef>
              <a:tabLst>
                <a:tab pos="1249363" algn="r"/>
              </a:tabLst>
            </a:pP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18 VAG Rounded Light   02390" pitchFamily="2" charset="0"/>
              </a:rPr>
              <a:t>rsR2	</a:t>
            </a:r>
          </a:p>
          <a:p>
            <a:pPr>
              <a:spcBef>
                <a:spcPts val="400"/>
              </a:spcBef>
              <a:tabLst>
                <a:tab pos="1249363" algn="r"/>
              </a:tabLst>
            </a:pP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18 VAG Rounded Light   02390" pitchFamily="2" charset="0"/>
              </a:rPr>
              <a:t>	dataR2</a:t>
            </a:r>
          </a:p>
          <a:p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Reg[]</a:t>
            </a: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CD295204-4CA2-FED3-4ABC-4B0EE63D057A}"/>
              </a:ext>
            </a:extLst>
          </p:cNvPr>
          <p:cNvSpPr txBox="1"/>
          <p:nvPr/>
        </p:nvSpPr>
        <p:spPr>
          <a:xfrm>
            <a:off x="657480" y="2967174"/>
            <a:ext cx="52450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pc+4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  <a:latin typeface="18 VAG Rounded Light   02390" pitchFamily="2" charset="0"/>
            </a:endParaRPr>
          </a:p>
        </p:txBody>
      </p:sp>
      <p:cxnSp>
        <p:nvCxnSpPr>
          <p:cNvPr id="196" name="Straight Connector 195">
            <a:extLst>
              <a:ext uri="{FF2B5EF4-FFF2-40B4-BE49-F238E27FC236}">
                <a16:creationId xmlns:a16="http://schemas.microsoft.com/office/drawing/2014/main" id="{5B1182A6-0946-CC24-2378-F3DAB18A8640}"/>
              </a:ext>
            </a:extLst>
          </p:cNvPr>
          <p:cNvCxnSpPr/>
          <p:nvPr/>
        </p:nvCxnSpPr>
        <p:spPr>
          <a:xfrm flipV="1">
            <a:off x="6024448" y="4561851"/>
            <a:ext cx="0" cy="118145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rapezoid 13">
            <a:extLst>
              <a:ext uri="{FF2B5EF4-FFF2-40B4-BE49-F238E27FC236}">
                <a16:creationId xmlns:a16="http://schemas.microsoft.com/office/drawing/2014/main" id="{1FA82655-74D3-4483-7C00-4AA72A5B4B28}"/>
              </a:ext>
            </a:extLst>
          </p:cNvPr>
          <p:cNvSpPr/>
          <p:nvPr/>
        </p:nvSpPr>
        <p:spPr>
          <a:xfrm rot="5400000">
            <a:off x="7564091" y="4309794"/>
            <a:ext cx="598172" cy="234496"/>
          </a:xfrm>
          <a:prstGeom prst="trapezoid">
            <a:avLst>
              <a:gd name="adj" fmla="val 62818"/>
            </a:avLst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vert270" rtlCol="0" anchor="ctr"/>
          <a:lstStyle/>
          <a:p>
            <a:pPr algn="ctr">
              <a:spcBef>
                <a:spcPts val="600"/>
              </a:spcBef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  <a:p>
            <a:pPr algn="ctr">
              <a:spcBef>
                <a:spcPts val="600"/>
              </a:spcBef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5FF65934-C540-D4EB-5E26-A7998F695809}"/>
              </a:ext>
            </a:extLst>
          </p:cNvPr>
          <p:cNvSpPr/>
          <p:nvPr/>
        </p:nvSpPr>
        <p:spPr>
          <a:xfrm>
            <a:off x="4095066" y="4684066"/>
            <a:ext cx="734547" cy="615137"/>
          </a:xfrm>
          <a:prstGeom prst="roundRect">
            <a:avLst/>
          </a:prstGeom>
          <a:solidFill>
            <a:srgbClr val="011223"/>
          </a:solidFill>
          <a:ln w="28575">
            <a:solidFill>
              <a:schemeClr val="tx1">
                <a:lumMod val="50000"/>
                <a:lumOff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18 VAG Rounded Light   02390" pitchFamily="2" charset="0"/>
              </a:rPr>
              <a:t>Imm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18 VAG Rounded Light   02390" pitchFamily="2" charset="0"/>
              </a:rPr>
              <a:t>. Gen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844C30EE-0B46-F596-A1E7-DBBD05AA6E8C}"/>
              </a:ext>
            </a:extLst>
          </p:cNvPr>
          <p:cNvCxnSpPr>
            <a:cxnSpLocks/>
          </p:cNvCxnSpPr>
          <p:nvPr/>
        </p:nvCxnSpPr>
        <p:spPr>
          <a:xfrm>
            <a:off x="6246032" y="3676635"/>
            <a:ext cx="2039112" cy="0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9" name="Freeform 318">
            <a:extLst>
              <a:ext uri="{FF2B5EF4-FFF2-40B4-BE49-F238E27FC236}">
                <a16:creationId xmlns:a16="http://schemas.microsoft.com/office/drawing/2014/main" id="{50D48F20-2317-959C-0E0D-67B0974EEDE2}"/>
              </a:ext>
            </a:extLst>
          </p:cNvPr>
          <p:cNvSpPr>
            <a:spLocks/>
          </p:cNvSpPr>
          <p:nvPr/>
        </p:nvSpPr>
        <p:spPr>
          <a:xfrm>
            <a:off x="8279464" y="3549544"/>
            <a:ext cx="581729" cy="1053232"/>
          </a:xfrm>
          <a:custGeom>
            <a:avLst/>
            <a:gdLst>
              <a:gd name="connsiteX0" fmla="*/ 0 w 1793965"/>
              <a:gd name="connsiteY0" fmla="*/ 0 h 4650377"/>
              <a:gd name="connsiteX1" fmla="*/ 0 w 1793965"/>
              <a:gd name="connsiteY1" fmla="*/ 1898469 h 4650377"/>
              <a:gd name="connsiteX2" fmla="*/ 478971 w 1793965"/>
              <a:gd name="connsiteY2" fmla="*/ 2333897 h 4650377"/>
              <a:gd name="connsiteX3" fmla="*/ 0 w 1793965"/>
              <a:gd name="connsiteY3" fmla="*/ 2778034 h 4650377"/>
              <a:gd name="connsiteX4" fmla="*/ 0 w 1793965"/>
              <a:gd name="connsiteY4" fmla="*/ 4650377 h 4650377"/>
              <a:gd name="connsiteX5" fmla="*/ 1793965 w 1793965"/>
              <a:gd name="connsiteY5" fmla="*/ 3666309 h 4650377"/>
              <a:gd name="connsiteX6" fmla="*/ 1793965 w 1793965"/>
              <a:gd name="connsiteY6" fmla="*/ 984069 h 4650377"/>
              <a:gd name="connsiteX7" fmla="*/ 0 w 1793965"/>
              <a:gd name="connsiteY7" fmla="*/ 0 h 4650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3965" h="4650377">
                <a:moveTo>
                  <a:pt x="0" y="0"/>
                </a:moveTo>
                <a:lnTo>
                  <a:pt x="0" y="1898469"/>
                </a:lnTo>
                <a:lnTo>
                  <a:pt x="478971" y="2333897"/>
                </a:lnTo>
                <a:lnTo>
                  <a:pt x="0" y="2778034"/>
                </a:lnTo>
                <a:lnTo>
                  <a:pt x="0" y="4650377"/>
                </a:lnTo>
                <a:lnTo>
                  <a:pt x="1793965" y="3666309"/>
                </a:lnTo>
                <a:lnTo>
                  <a:pt x="1793965" y="984069"/>
                </a:lnTo>
                <a:lnTo>
                  <a:pt x="0" y="0"/>
                </a:lnTo>
                <a:close/>
              </a:path>
            </a:pathLst>
          </a:custGeom>
          <a:noFill/>
          <a:ln w="28575">
            <a:solidFill>
              <a:schemeClr val="tx1">
                <a:lumMod val="50000"/>
                <a:lumOff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rtlCol="0" anchor="ctr"/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r">
              <a:spcBef>
                <a:spcPts val="600"/>
              </a:spcBef>
              <a:spcAft>
                <a:spcPts val="600"/>
              </a:spcAft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18 VAG Rounded Light   02390" pitchFamily="2" charset="0"/>
              </a:rPr>
              <a:t>ALU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B85FEE0E-074D-77D4-188C-6DC79262AD4A}"/>
              </a:ext>
            </a:extLst>
          </p:cNvPr>
          <p:cNvCxnSpPr>
            <a:cxnSpLocks/>
          </p:cNvCxnSpPr>
          <p:nvPr/>
        </p:nvCxnSpPr>
        <p:spPr>
          <a:xfrm>
            <a:off x="6261052" y="4241300"/>
            <a:ext cx="1484877" cy="0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003E87B2-1F9D-3361-3F99-CE4E6716B765}"/>
              </a:ext>
            </a:extLst>
          </p:cNvPr>
          <p:cNvSpPr txBox="1"/>
          <p:nvPr/>
        </p:nvSpPr>
        <p:spPr>
          <a:xfrm>
            <a:off x="6200437" y="4004802"/>
            <a:ext cx="6944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R[rs2]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  <a:latin typeface="18 VAG Rounded Light   0239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F1057F-7450-E561-9399-19A362092C91}"/>
              </a:ext>
            </a:extLst>
          </p:cNvPr>
          <p:cNvSpPr txBox="1"/>
          <p:nvPr/>
        </p:nvSpPr>
        <p:spPr>
          <a:xfrm>
            <a:off x="3302715" y="3211102"/>
            <a:ext cx="1119217" cy="8053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Bef>
                <a:spcPts val="800"/>
              </a:spcBef>
            </a:pP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inst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[11:7]</a:t>
            </a:r>
          </a:p>
          <a:p>
            <a:pPr algn="l">
              <a:spcBef>
                <a:spcPts val="800"/>
              </a:spcBef>
            </a:pP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inst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[19:15]</a:t>
            </a:r>
          </a:p>
          <a:p>
            <a:pPr algn="l">
              <a:spcBef>
                <a:spcPts val="800"/>
              </a:spcBef>
            </a:pP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inst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[24:20]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66BD622-2D4B-8D32-D21D-061FF05C1962}"/>
              </a:ext>
            </a:extLst>
          </p:cNvPr>
          <p:cNvSpPr txBox="1"/>
          <p:nvPr/>
        </p:nvSpPr>
        <p:spPr>
          <a:xfrm>
            <a:off x="7332576" y="1027852"/>
            <a:ext cx="2892888" cy="622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US" sz="1800" dirty="0">
                <a:solidFill>
                  <a:schemeClr val="bg1"/>
                </a:solidFill>
                <a:latin typeface="18 VAG Rounded Light   02390" pitchFamily="2" charset="0"/>
              </a:rPr>
              <a:t>Read memory at address</a:t>
            </a:r>
            <a:br>
              <a:rPr lang="en-US" sz="1800" dirty="0">
                <a:solidFill>
                  <a:schemeClr val="bg1"/>
                </a:solidFill>
                <a:latin typeface="18 VAG Rounded Light   02390" pitchFamily="2" charset="0"/>
              </a:rPr>
            </a:br>
            <a:r>
              <a:rPr lang="en-US" sz="18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alu</a:t>
            </a:r>
            <a:r>
              <a:rPr lang="en-US" sz="18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R[rs1] + </a:t>
            </a:r>
            <a:r>
              <a:rPr lang="en-US" sz="18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imm</a:t>
            </a:r>
            <a:r>
              <a:rPr lang="en-US" sz="1800" dirty="0">
                <a:solidFill>
                  <a:schemeClr val="bg1"/>
                </a:solidFill>
                <a:latin typeface="18 VAG Rounded Light   02390" pitchFamily="2" charset="0"/>
              </a:rPr>
              <a:t>.</a:t>
            </a:r>
            <a:endParaRPr lang="en-US" sz="1800" b="1" dirty="0">
              <a:solidFill>
                <a:schemeClr val="accent4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7" name="Down Arrow 56">
            <a:extLst>
              <a:ext uri="{FF2B5EF4-FFF2-40B4-BE49-F238E27FC236}">
                <a16:creationId xmlns:a16="http://schemas.microsoft.com/office/drawing/2014/main" id="{D92BE08B-AD4B-85AD-8AA1-F4BA8223AC8B}"/>
              </a:ext>
            </a:extLst>
          </p:cNvPr>
          <p:cNvSpPr/>
          <p:nvPr/>
        </p:nvSpPr>
        <p:spPr>
          <a:xfrm>
            <a:off x="9210586" y="1782076"/>
            <a:ext cx="338898" cy="1724704"/>
          </a:xfrm>
          <a:prstGeom prst="downArrow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noFill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accent1"/>
              </a:solidFill>
              <a:latin typeface="18 VAG Rounded Light   02390" pitchFamily="2" charset="0"/>
            </a:endParaRPr>
          </a:p>
        </p:txBody>
      </p:sp>
      <p:grpSp>
        <p:nvGrpSpPr>
          <p:cNvPr id="461" name="Group 460">
            <a:extLst>
              <a:ext uri="{FF2B5EF4-FFF2-40B4-BE49-F238E27FC236}">
                <a16:creationId xmlns:a16="http://schemas.microsoft.com/office/drawing/2014/main" id="{3FA5B7F1-4E76-2AD2-472F-EAF0408D03F5}"/>
              </a:ext>
            </a:extLst>
          </p:cNvPr>
          <p:cNvGrpSpPr/>
          <p:nvPr/>
        </p:nvGrpSpPr>
        <p:grpSpPr>
          <a:xfrm>
            <a:off x="9813916" y="1187745"/>
            <a:ext cx="2276158" cy="1899486"/>
            <a:chOff x="9813916" y="1187745"/>
            <a:chExt cx="2276158" cy="1899486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F33B203-E86E-4680-E927-9831E1FABFFB}"/>
                </a:ext>
              </a:extLst>
            </p:cNvPr>
            <p:cNvSpPr txBox="1"/>
            <p:nvPr/>
          </p:nvSpPr>
          <p:spPr>
            <a:xfrm>
              <a:off x="9813916" y="1187745"/>
              <a:ext cx="2276158" cy="8852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95000"/>
                </a:lnSpc>
              </a:pPr>
              <a:r>
                <a:rPr lang="en-US" sz="1800" dirty="0">
                  <a:solidFill>
                    <a:schemeClr val="bg1"/>
                  </a:solidFill>
                  <a:latin typeface="18 VAG Rounded Light   02390" pitchFamily="2" charset="0"/>
                </a:rPr>
                <a:t>If load instruction, save </a:t>
              </a:r>
              <a:r>
                <a:rPr lang="en-US" sz="1800" b="1" dirty="0">
                  <a:solidFill>
                    <a:schemeClr val="accent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mem</a:t>
              </a:r>
              <a:r>
                <a:rPr lang="en-US" sz="1800" dirty="0">
                  <a:solidFill>
                    <a:schemeClr val="bg1"/>
                  </a:solidFill>
                  <a:latin typeface="18 VAG Rounded Light   02390" pitchFamily="2" charset="0"/>
                </a:rPr>
                <a:t>.</a:t>
              </a:r>
              <a:br>
                <a:rPr lang="en-US" sz="1800" dirty="0">
                  <a:solidFill>
                    <a:schemeClr val="bg1"/>
                  </a:solidFill>
                  <a:latin typeface="18 VAG Rounded Light   02390" pitchFamily="2" charset="0"/>
                </a:rPr>
              </a:br>
              <a:r>
                <a:rPr lang="en-US" sz="1800" dirty="0">
                  <a:solidFill>
                    <a:schemeClr val="bg1"/>
                  </a:solidFill>
                  <a:latin typeface="18 VAG Rounded Light   02390" pitchFamily="2" charset="0"/>
                </a:rPr>
                <a:t>Otherwise, save </a:t>
              </a:r>
              <a:r>
                <a:rPr lang="en-US" sz="1800" b="1" dirty="0" err="1">
                  <a:solidFill>
                    <a:schemeClr val="accent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alu</a:t>
              </a:r>
              <a:r>
                <a:rPr lang="en-US" sz="1800" dirty="0">
                  <a:solidFill>
                    <a:schemeClr val="bg1"/>
                  </a:solidFill>
                  <a:latin typeface="18 VAG Rounded Light   02390" pitchFamily="2" charset="0"/>
                </a:rPr>
                <a:t>.</a:t>
              </a:r>
              <a:endParaRPr lang="en-US" sz="1800" b="1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59" name="Down Arrow 58">
              <a:extLst>
                <a:ext uri="{FF2B5EF4-FFF2-40B4-BE49-F238E27FC236}">
                  <a16:creationId xmlns:a16="http://schemas.microsoft.com/office/drawing/2014/main" id="{124552C4-A60D-C9E6-BA82-747E05E2B524}"/>
                </a:ext>
              </a:extLst>
            </p:cNvPr>
            <p:cNvSpPr/>
            <p:nvPr/>
          </p:nvSpPr>
          <p:spPr>
            <a:xfrm>
              <a:off x="10455806" y="2101932"/>
              <a:ext cx="338898" cy="985299"/>
            </a:xfrm>
            <a:prstGeom prst="downArrow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8575">
              <a:noFill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accent1"/>
                </a:solidFill>
                <a:latin typeface="18 VAG Rounded Light   02390" pitchFamily="2" charset="0"/>
              </a:endParaRPr>
            </a:p>
          </p:txBody>
        </p:sp>
      </p:grp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0BF1E212-2DC6-176C-D28B-C47FD0986927}"/>
              </a:ext>
            </a:extLst>
          </p:cNvPr>
          <p:cNvCxnSpPr>
            <a:cxnSpLocks/>
          </p:cNvCxnSpPr>
          <p:nvPr/>
        </p:nvCxnSpPr>
        <p:spPr>
          <a:xfrm flipV="1">
            <a:off x="9596488" y="4736341"/>
            <a:ext cx="0" cy="801140"/>
          </a:xfrm>
          <a:prstGeom prst="straightConnector1">
            <a:avLst/>
          </a:prstGeom>
          <a:ln w="127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E0EB4868-81A2-C4DE-C374-64E30199B374}"/>
              </a:ext>
            </a:extLst>
          </p:cNvPr>
          <p:cNvSpPr txBox="1"/>
          <p:nvPr/>
        </p:nvSpPr>
        <p:spPr>
          <a:xfrm>
            <a:off x="9285659" y="5555777"/>
            <a:ext cx="817853" cy="4609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1400" dirty="0" err="1">
                <a:solidFill>
                  <a:schemeClr val="accent3"/>
                </a:solidFill>
                <a:latin typeface="18 VAG Rounded Light   02390" pitchFamily="2" charset="0"/>
              </a:rPr>
              <a:t>MemRW</a:t>
            </a:r>
            <a:endParaRPr lang="en-US" sz="1400" dirty="0">
              <a:solidFill>
                <a:schemeClr val="accent3"/>
              </a:solidFill>
              <a:latin typeface="18 VAG Rounded Light   02390" pitchFamily="2" charset="0"/>
            </a:endParaRPr>
          </a:p>
          <a:p>
            <a:pPr algn="ctr">
              <a:lnSpc>
                <a:spcPct val="85000"/>
              </a:lnSpc>
            </a:pPr>
            <a:r>
              <a:rPr lang="en-US" sz="1400" dirty="0">
                <a:solidFill>
                  <a:schemeClr val="accent6"/>
                </a:solidFill>
                <a:latin typeface="18 VAG Rounded Light   02390" pitchFamily="2" charset="0"/>
              </a:rPr>
              <a:t>Read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428BA7A-2988-8D4D-53DB-2D2B76B7F299}"/>
              </a:ext>
            </a:extLst>
          </p:cNvPr>
          <p:cNvSpPr txBox="1"/>
          <p:nvPr/>
        </p:nvSpPr>
        <p:spPr>
          <a:xfrm>
            <a:off x="10252493" y="5557253"/>
            <a:ext cx="646331" cy="4609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1400" dirty="0" err="1">
                <a:solidFill>
                  <a:schemeClr val="accent3"/>
                </a:solidFill>
                <a:latin typeface="18 VAG Rounded Light   02390" pitchFamily="2" charset="0"/>
              </a:rPr>
              <a:t>WBSel</a:t>
            </a:r>
            <a:endParaRPr lang="en-US" sz="1400" dirty="0">
              <a:solidFill>
                <a:schemeClr val="accent3"/>
              </a:solidFill>
              <a:latin typeface="18 VAG Rounded Light   02390" pitchFamily="2" charset="0"/>
            </a:endParaRPr>
          </a:p>
          <a:p>
            <a:pPr algn="ctr">
              <a:lnSpc>
                <a:spcPct val="85000"/>
              </a:lnSpc>
            </a:pPr>
            <a:r>
              <a:rPr lang="en-US" sz="1400" dirty="0">
                <a:solidFill>
                  <a:schemeClr val="accent4"/>
                </a:solidFill>
                <a:latin typeface="18 VAG Rounded Light   02390" pitchFamily="2" charset="0"/>
              </a:rPr>
              <a:t>0</a:t>
            </a: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DE95DD85-BAE4-19CE-C696-9720FE80C59F}"/>
              </a:ext>
            </a:extLst>
          </p:cNvPr>
          <p:cNvCxnSpPr>
            <a:cxnSpLocks/>
          </p:cNvCxnSpPr>
          <p:nvPr/>
        </p:nvCxnSpPr>
        <p:spPr>
          <a:xfrm flipV="1">
            <a:off x="10664370" y="3759701"/>
            <a:ext cx="0" cy="1767040"/>
          </a:xfrm>
          <a:prstGeom prst="straightConnector1">
            <a:avLst/>
          </a:prstGeom>
          <a:ln w="127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9" name="Group 448">
            <a:extLst>
              <a:ext uri="{FF2B5EF4-FFF2-40B4-BE49-F238E27FC236}">
                <a16:creationId xmlns:a16="http://schemas.microsoft.com/office/drawing/2014/main" id="{F5875CB4-51B8-39A0-916B-B26CE088C059}"/>
              </a:ext>
            </a:extLst>
          </p:cNvPr>
          <p:cNvGrpSpPr/>
          <p:nvPr/>
        </p:nvGrpSpPr>
        <p:grpSpPr>
          <a:xfrm>
            <a:off x="669619" y="2248996"/>
            <a:ext cx="2712208" cy="1417320"/>
            <a:chOff x="669619" y="2248996"/>
            <a:chExt cx="2712208" cy="1417320"/>
          </a:xfrm>
        </p:grpSpPr>
        <p:grpSp>
          <p:nvGrpSpPr>
            <p:cNvPr id="450" name="Group 449">
              <a:extLst>
                <a:ext uri="{FF2B5EF4-FFF2-40B4-BE49-F238E27FC236}">
                  <a16:creationId xmlns:a16="http://schemas.microsoft.com/office/drawing/2014/main" id="{389E5244-7FB2-B721-3D93-7B4AC5A31272}"/>
                </a:ext>
              </a:extLst>
            </p:cNvPr>
            <p:cNvGrpSpPr/>
            <p:nvPr/>
          </p:nvGrpSpPr>
          <p:grpSpPr>
            <a:xfrm>
              <a:off x="669619" y="2260284"/>
              <a:ext cx="2712208" cy="1389326"/>
              <a:chOff x="669619" y="2260284"/>
              <a:chExt cx="2712208" cy="1389326"/>
            </a:xfrm>
          </p:grpSpPr>
          <p:grpSp>
            <p:nvGrpSpPr>
              <p:cNvPr id="452" name="Group 451">
                <a:extLst>
                  <a:ext uri="{FF2B5EF4-FFF2-40B4-BE49-F238E27FC236}">
                    <a16:creationId xmlns:a16="http://schemas.microsoft.com/office/drawing/2014/main" id="{C327288D-75E6-6AA3-6182-E64D27359121}"/>
                  </a:ext>
                </a:extLst>
              </p:cNvPr>
              <p:cNvGrpSpPr/>
              <p:nvPr/>
            </p:nvGrpSpPr>
            <p:grpSpPr>
              <a:xfrm>
                <a:off x="675203" y="2260284"/>
                <a:ext cx="2706624" cy="477526"/>
                <a:chOff x="675203" y="2260284"/>
                <a:chExt cx="2706624" cy="477526"/>
              </a:xfrm>
            </p:grpSpPr>
            <p:cxnSp>
              <p:nvCxnSpPr>
                <p:cNvPr id="455" name="Elbow Connector 454">
                  <a:extLst>
                    <a:ext uri="{FF2B5EF4-FFF2-40B4-BE49-F238E27FC236}">
                      <a16:creationId xmlns:a16="http://schemas.microsoft.com/office/drawing/2014/main" id="{468760B0-2338-2560-4019-D446EF4AD0E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 flipH="1" flipV="1">
                  <a:off x="2999590" y="2363686"/>
                  <a:ext cx="477525" cy="270723"/>
                </a:xfrm>
                <a:prstGeom prst="bentConnector3">
                  <a:avLst>
                    <a:gd name="adj1" fmla="val -2954"/>
                  </a:avLst>
                </a:prstGeom>
                <a:ln w="28575">
                  <a:solidFill>
                    <a:schemeClr val="tx1">
                      <a:lumMod val="50000"/>
                      <a:lumOff val="50000"/>
                    </a:schemeClr>
                  </a:solidFill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8" name="Straight Connector 457">
                  <a:extLst>
                    <a:ext uri="{FF2B5EF4-FFF2-40B4-BE49-F238E27FC236}">
                      <a16:creationId xmlns:a16="http://schemas.microsoft.com/office/drawing/2014/main" id="{D680C80E-C26D-D19D-12E5-5AB9665297B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75203" y="2260284"/>
                  <a:ext cx="2706624" cy="1985"/>
                </a:xfrm>
                <a:prstGeom prst="line">
                  <a:avLst/>
                </a:prstGeom>
                <a:ln w="28575">
                  <a:solidFill>
                    <a:schemeClr val="tx1">
                      <a:lumMod val="50000"/>
                      <a:lumOff val="50000"/>
                    </a:schemeClr>
                  </a:solidFill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53" name="Straight Arrow Connector 452">
                <a:extLst>
                  <a:ext uri="{FF2B5EF4-FFF2-40B4-BE49-F238E27FC236}">
                    <a16:creationId xmlns:a16="http://schemas.microsoft.com/office/drawing/2014/main" id="{965BDE7C-4189-4250-2E87-EEC52D37E3D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9619" y="3649608"/>
                <a:ext cx="768096" cy="2"/>
              </a:xfrm>
              <a:prstGeom prst="straightConnector1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51" name="Straight Connector 450">
              <a:extLst>
                <a:ext uri="{FF2B5EF4-FFF2-40B4-BE49-F238E27FC236}">
                  <a16:creationId xmlns:a16="http://schemas.microsoft.com/office/drawing/2014/main" id="{37C5FD18-F3FD-4D11-8964-7F1679B197C6}"/>
                </a:ext>
              </a:extLst>
            </p:cNvPr>
            <p:cNvCxnSpPr/>
            <p:nvPr/>
          </p:nvCxnSpPr>
          <p:spPr>
            <a:xfrm flipH="1">
              <a:off x="675203" y="2248996"/>
              <a:ext cx="0" cy="1417320"/>
            </a:xfrm>
            <a:prstGeom prst="line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867712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27B03F4-4F70-EB67-2FC8-0AEE5100B90D}"/>
              </a:ext>
            </a:extLst>
          </p:cNvPr>
          <p:cNvCxnSpPr>
            <a:cxnSpLocks/>
          </p:cNvCxnSpPr>
          <p:nvPr/>
        </p:nvCxnSpPr>
        <p:spPr>
          <a:xfrm flipV="1">
            <a:off x="1772305" y="3654124"/>
            <a:ext cx="365760" cy="0"/>
          </a:xfrm>
          <a:prstGeom prst="straightConnector1">
            <a:avLst/>
          </a:prstGeom>
          <a:ln w="28575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74264EDC-6D20-221A-1FA0-C23197F903B2}"/>
              </a:ext>
            </a:extLst>
          </p:cNvPr>
          <p:cNvCxnSpPr>
            <a:cxnSpLocks/>
            <a:stCxn id="20" idx="0"/>
          </p:cNvCxnSpPr>
          <p:nvPr/>
        </p:nvCxnSpPr>
        <p:spPr>
          <a:xfrm rot="5400000" flipH="1" flipV="1">
            <a:off x="1830481" y="3046480"/>
            <a:ext cx="703576" cy="542602"/>
          </a:xfrm>
          <a:prstGeom prst="bentConnector3">
            <a:avLst>
              <a:gd name="adj1" fmla="val 100542"/>
            </a:avLst>
          </a:prstGeom>
          <a:ln w="28575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6" name="Group 495">
            <a:extLst>
              <a:ext uri="{FF2B5EF4-FFF2-40B4-BE49-F238E27FC236}">
                <a16:creationId xmlns:a16="http://schemas.microsoft.com/office/drawing/2014/main" id="{0CCFBA22-6BE9-68E7-5282-A1008D19A432}"/>
              </a:ext>
            </a:extLst>
          </p:cNvPr>
          <p:cNvGrpSpPr/>
          <p:nvPr/>
        </p:nvGrpSpPr>
        <p:grpSpPr>
          <a:xfrm>
            <a:off x="659332" y="2260284"/>
            <a:ext cx="2712208" cy="1417320"/>
            <a:chOff x="669619" y="2248996"/>
            <a:chExt cx="2712208" cy="1417320"/>
          </a:xfrm>
        </p:grpSpPr>
        <p:grpSp>
          <p:nvGrpSpPr>
            <p:cNvPr id="497" name="Group 496">
              <a:extLst>
                <a:ext uri="{FF2B5EF4-FFF2-40B4-BE49-F238E27FC236}">
                  <a16:creationId xmlns:a16="http://schemas.microsoft.com/office/drawing/2014/main" id="{C917DCBB-1BFE-4AA0-DEE8-F585C1661471}"/>
                </a:ext>
              </a:extLst>
            </p:cNvPr>
            <p:cNvGrpSpPr/>
            <p:nvPr/>
          </p:nvGrpSpPr>
          <p:grpSpPr>
            <a:xfrm>
              <a:off x="669619" y="2260284"/>
              <a:ext cx="2712208" cy="1389326"/>
              <a:chOff x="669619" y="2260284"/>
              <a:chExt cx="2712208" cy="1389326"/>
            </a:xfrm>
          </p:grpSpPr>
          <p:grpSp>
            <p:nvGrpSpPr>
              <p:cNvPr id="499" name="Group 498">
                <a:extLst>
                  <a:ext uri="{FF2B5EF4-FFF2-40B4-BE49-F238E27FC236}">
                    <a16:creationId xmlns:a16="http://schemas.microsoft.com/office/drawing/2014/main" id="{DF03A4AA-19B8-4FB9-7F8F-2681AF43143E}"/>
                  </a:ext>
                </a:extLst>
              </p:cNvPr>
              <p:cNvGrpSpPr/>
              <p:nvPr/>
            </p:nvGrpSpPr>
            <p:grpSpPr>
              <a:xfrm>
                <a:off x="675203" y="2260284"/>
                <a:ext cx="2706624" cy="477526"/>
                <a:chOff x="675203" y="2260284"/>
                <a:chExt cx="2706624" cy="477526"/>
              </a:xfrm>
            </p:grpSpPr>
            <p:cxnSp>
              <p:nvCxnSpPr>
                <p:cNvPr id="501" name="Elbow Connector 500">
                  <a:extLst>
                    <a:ext uri="{FF2B5EF4-FFF2-40B4-BE49-F238E27FC236}">
                      <a16:creationId xmlns:a16="http://schemas.microsoft.com/office/drawing/2014/main" id="{7746EDF5-5F7C-7F2D-3B19-1C16310BFE4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 flipH="1" flipV="1">
                  <a:off x="2999590" y="2363686"/>
                  <a:ext cx="477525" cy="270723"/>
                </a:xfrm>
                <a:prstGeom prst="bentConnector3">
                  <a:avLst>
                    <a:gd name="adj1" fmla="val -2954"/>
                  </a:avLst>
                </a:prstGeom>
                <a:ln w="28575">
                  <a:solidFill>
                    <a:schemeClr val="bg1"/>
                  </a:solidFill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2" name="Straight Connector 501">
                  <a:extLst>
                    <a:ext uri="{FF2B5EF4-FFF2-40B4-BE49-F238E27FC236}">
                      <a16:creationId xmlns:a16="http://schemas.microsoft.com/office/drawing/2014/main" id="{338B666B-9246-2990-5D3E-04B39170596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75203" y="2260284"/>
                  <a:ext cx="2706624" cy="1985"/>
                </a:xfrm>
                <a:prstGeom prst="line">
                  <a:avLst/>
                </a:prstGeom>
                <a:ln w="28575">
                  <a:solidFill>
                    <a:schemeClr val="bg1"/>
                  </a:solidFill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500" name="Straight Arrow Connector 499">
                <a:extLst>
                  <a:ext uri="{FF2B5EF4-FFF2-40B4-BE49-F238E27FC236}">
                    <a16:creationId xmlns:a16="http://schemas.microsoft.com/office/drawing/2014/main" id="{C3E55B35-9E9E-E787-419E-A99F4788C70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9619" y="3649608"/>
                <a:ext cx="768096" cy="2"/>
              </a:xfrm>
              <a:prstGeom prst="straightConnector1">
                <a:avLst/>
              </a:prstGeom>
              <a:ln w="28575">
                <a:solidFill>
                  <a:schemeClr val="bg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98" name="Straight Connector 497">
              <a:extLst>
                <a:ext uri="{FF2B5EF4-FFF2-40B4-BE49-F238E27FC236}">
                  <a16:creationId xmlns:a16="http://schemas.microsoft.com/office/drawing/2014/main" id="{985399C2-0900-0857-6908-7E0992938258}"/>
                </a:ext>
              </a:extLst>
            </p:cNvPr>
            <p:cNvCxnSpPr/>
            <p:nvPr/>
          </p:nvCxnSpPr>
          <p:spPr>
            <a:xfrm flipH="1">
              <a:off x="675203" y="2248996"/>
              <a:ext cx="0" cy="1417320"/>
            </a:xfrm>
            <a:prstGeom prst="line">
              <a:avLst/>
            </a:prstGeom>
            <a:ln w="28575">
              <a:solidFill>
                <a:schemeClr val="bg1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B42F0B2-F341-D3A6-B467-28E3737D187C}"/>
              </a:ext>
            </a:extLst>
          </p:cNvPr>
          <p:cNvGrpSpPr/>
          <p:nvPr/>
        </p:nvGrpSpPr>
        <p:grpSpPr>
          <a:xfrm>
            <a:off x="659332" y="2260284"/>
            <a:ext cx="2743200" cy="1409285"/>
            <a:chOff x="659332" y="2260284"/>
            <a:chExt cx="2743200" cy="1409285"/>
          </a:xfrm>
          <a:effectLst>
            <a:glow rad="63500">
              <a:schemeClr val="accent2">
                <a:satMod val="175000"/>
                <a:alpha val="40000"/>
              </a:schemeClr>
            </a:glow>
          </a:effectLst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9DC1D61D-4B1E-ECCF-6F1D-5E0682AF1867}"/>
                </a:ext>
              </a:extLst>
            </p:cNvPr>
            <p:cNvGrpSpPr/>
            <p:nvPr/>
          </p:nvGrpSpPr>
          <p:grpSpPr>
            <a:xfrm>
              <a:off x="659332" y="2260284"/>
              <a:ext cx="2743200" cy="1409285"/>
              <a:chOff x="659332" y="2260284"/>
              <a:chExt cx="2743200" cy="1409285"/>
            </a:xfrm>
          </p:grpSpPr>
          <p:cxnSp>
            <p:nvCxnSpPr>
              <p:cNvPr id="43" name="Elbow Connector 42">
                <a:extLst>
                  <a:ext uri="{FF2B5EF4-FFF2-40B4-BE49-F238E27FC236}">
                    <a16:creationId xmlns:a16="http://schemas.microsoft.com/office/drawing/2014/main" id="{F644AB74-F9A6-3422-460F-E38E85DE7F6C}"/>
                  </a:ext>
                </a:extLst>
              </p:cNvPr>
              <p:cNvCxnSpPr>
                <a:cxnSpLocks/>
                <a:endCxn id="331" idx="1"/>
              </p:cNvCxnSpPr>
              <p:nvPr/>
            </p:nvCxnSpPr>
            <p:spPr>
              <a:xfrm rot="16200000" flipH="1">
                <a:off x="368042" y="2581247"/>
                <a:ext cx="1383680" cy="741756"/>
              </a:xfrm>
              <a:prstGeom prst="bentConnector2">
                <a:avLst/>
              </a:prstGeom>
              <a:ln w="57150">
                <a:solidFill>
                  <a:schemeClr val="accent2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03FB4651-3EC4-9F91-65BF-D4BE3C40098A}"/>
                  </a:ext>
                </a:extLst>
              </p:cNvPr>
              <p:cNvGrpSpPr/>
              <p:nvPr/>
            </p:nvGrpSpPr>
            <p:grpSpPr>
              <a:xfrm>
                <a:off x="1780532" y="2965993"/>
                <a:ext cx="673038" cy="703576"/>
                <a:chOff x="1780532" y="2965993"/>
                <a:chExt cx="673038" cy="703576"/>
              </a:xfrm>
            </p:grpSpPr>
            <p:cxnSp>
              <p:nvCxnSpPr>
                <p:cNvPr id="44" name="Elbow Connector 43">
                  <a:extLst>
                    <a:ext uri="{FF2B5EF4-FFF2-40B4-BE49-F238E27FC236}">
                      <a16:creationId xmlns:a16="http://schemas.microsoft.com/office/drawing/2014/main" id="{45798298-E577-A327-7CBF-FA0995B6AD0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 flipH="1" flipV="1">
                  <a:off x="1830481" y="3046480"/>
                  <a:ext cx="703576" cy="542602"/>
                </a:xfrm>
                <a:prstGeom prst="bentConnector3">
                  <a:avLst>
                    <a:gd name="adj1" fmla="val 100542"/>
                  </a:avLst>
                </a:prstGeom>
                <a:ln w="57150">
                  <a:solidFill>
                    <a:schemeClr val="accent2"/>
                  </a:solidFill>
                  <a:headEnd type="oval" w="sm" len="sm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Straight Connector 44">
                  <a:extLst>
                    <a:ext uri="{FF2B5EF4-FFF2-40B4-BE49-F238E27FC236}">
                      <a16:creationId xmlns:a16="http://schemas.microsoft.com/office/drawing/2014/main" id="{CE31C1B1-08ED-FA31-EA82-2543128D767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80532" y="3655540"/>
                  <a:ext cx="130436" cy="0"/>
                </a:xfrm>
                <a:prstGeom prst="line">
                  <a:avLst/>
                </a:prstGeom>
                <a:ln w="57150">
                  <a:solidFill>
                    <a:schemeClr val="accent2"/>
                  </a:solidFill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D80FAFB5-E547-3846-D695-4267F69AEEC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59332" y="2260284"/>
                <a:ext cx="2743200" cy="1985"/>
              </a:xfrm>
              <a:prstGeom prst="line">
                <a:avLst/>
              </a:prstGeom>
              <a:ln w="57150">
                <a:solidFill>
                  <a:schemeClr val="accent2"/>
                </a:solidFill>
                <a:headEnd w="sm" len="sm"/>
                <a:tail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Elbow Connector 37">
                <a:extLst>
                  <a:ext uri="{FF2B5EF4-FFF2-40B4-BE49-F238E27FC236}">
                    <a16:creationId xmlns:a16="http://schemas.microsoft.com/office/drawing/2014/main" id="{1C1646F1-7C78-BDC3-1D62-7284DFA5B330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H="1" flipV="1">
                <a:off x="2993946" y="2363686"/>
                <a:ext cx="477525" cy="270723"/>
              </a:xfrm>
              <a:prstGeom prst="bentConnector3">
                <a:avLst>
                  <a:gd name="adj1" fmla="val -5318"/>
                </a:avLst>
              </a:prstGeom>
              <a:ln w="57150">
                <a:solidFill>
                  <a:schemeClr val="accent2"/>
                </a:solidFill>
                <a:headEnd w="sm" len="sm"/>
                <a:tail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C8C285CD-B982-036A-7AB9-3A191443705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72305" y="3657994"/>
              <a:ext cx="365760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0F34E2EF-E6E4-480A-85BB-220BE1C28AFF}"/>
              </a:ext>
            </a:extLst>
          </p:cNvPr>
          <p:cNvSpPr/>
          <p:nvPr/>
        </p:nvSpPr>
        <p:spPr>
          <a:xfrm>
            <a:off x="4095066" y="4684066"/>
            <a:ext cx="734547" cy="615137"/>
          </a:xfrm>
          <a:prstGeom prst="roundRect">
            <a:avLst/>
          </a:prstGeom>
          <a:noFill/>
          <a:ln w="1905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r>
              <a:rPr lang="en-US" sz="1400" dirty="0" err="1">
                <a:solidFill>
                  <a:schemeClr val="bg1"/>
                </a:solidFill>
                <a:latin typeface="18 VAG Rounded Light   02390" pitchFamily="2" charset="0"/>
              </a:rPr>
              <a:t>Imm</a:t>
            </a:r>
            <a:r>
              <a:rPr lang="en-US" sz="1400" dirty="0">
                <a:solidFill>
                  <a:schemeClr val="bg1"/>
                </a:solidFill>
                <a:latin typeface="18 VAG Rounded Light   02390" pitchFamily="2" charset="0"/>
              </a:rPr>
              <a:t>. Gen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A5E8AD9-296E-37B4-4E87-99DCBDA65600}"/>
              </a:ext>
            </a:extLst>
          </p:cNvPr>
          <p:cNvSpPr txBox="1"/>
          <p:nvPr/>
        </p:nvSpPr>
        <p:spPr>
          <a:xfrm>
            <a:off x="3106523" y="4777354"/>
            <a:ext cx="111921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en-US" sz="110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inst</a:t>
            </a:r>
            <a:r>
              <a:rPr kumimoji="0" lang="en-US" sz="11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[31:20]</a:t>
            </a:r>
            <a:endParaRPr lang="en-US" sz="2000" dirty="0">
              <a:solidFill>
                <a:schemeClr val="bg1"/>
              </a:solidFill>
              <a:latin typeface="18 VAG Rounded Light   02390" pitchFamily="2" charset="0"/>
            </a:endParaRPr>
          </a:p>
        </p:txBody>
      </p:sp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id="{C4CABF1C-C840-9F3E-AB67-F1D6561813BC}"/>
              </a:ext>
            </a:extLst>
          </p:cNvPr>
          <p:cNvCxnSpPr>
            <a:cxnSpLocks/>
          </p:cNvCxnSpPr>
          <p:nvPr/>
        </p:nvCxnSpPr>
        <p:spPr>
          <a:xfrm rot="10800000" flipH="1">
            <a:off x="4808959" y="4530234"/>
            <a:ext cx="2936970" cy="596712"/>
          </a:xfrm>
          <a:prstGeom prst="bentConnector3">
            <a:avLst>
              <a:gd name="adj1" fmla="val 92537"/>
            </a:avLst>
          </a:prstGeom>
          <a:ln w="28575">
            <a:solidFill>
              <a:schemeClr val="bg1"/>
            </a:solidFill>
            <a:tailEnd type="triangle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6" name="Straight Arrow Connector 425">
            <a:extLst>
              <a:ext uri="{FF2B5EF4-FFF2-40B4-BE49-F238E27FC236}">
                <a16:creationId xmlns:a16="http://schemas.microsoft.com/office/drawing/2014/main" id="{E4D1DEAE-7AAB-4FA5-9AC7-CEF254DF6C1E}"/>
              </a:ext>
            </a:extLst>
          </p:cNvPr>
          <p:cNvCxnSpPr>
            <a:cxnSpLocks/>
          </p:cNvCxnSpPr>
          <p:nvPr/>
        </p:nvCxnSpPr>
        <p:spPr>
          <a:xfrm>
            <a:off x="7983123" y="4427042"/>
            <a:ext cx="301752" cy="1490"/>
          </a:xfrm>
          <a:prstGeom prst="straightConnector1">
            <a:avLst/>
          </a:prstGeom>
          <a:ln w="28575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163182A8-AAC2-5CFD-2ED1-D6AE1F385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tabLst>
                <a:tab pos="10280650" algn="r"/>
              </a:tabLst>
            </a:pPr>
            <a:r>
              <a:rPr lang="en-US" dirty="0"/>
              <a:t>Lighting the </a:t>
            </a:r>
            <a:r>
              <a:rPr lang="en-US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LOAD</a:t>
            </a:r>
            <a:r>
              <a:rPr lang="en-US" dirty="0"/>
              <a:t> Datapath</a:t>
            </a:r>
            <a:endParaRPr lang="en-US" dirty="0">
              <a:solidFill>
                <a:schemeClr val="bg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07" name="Rectangle 306">
            <a:extLst>
              <a:ext uri="{FF2B5EF4-FFF2-40B4-BE49-F238E27FC236}">
                <a16:creationId xmlns:a16="http://schemas.microsoft.com/office/drawing/2014/main" id="{5E2B3D3E-7682-F6FD-4010-CC6BCDC1F9BA}"/>
              </a:ext>
            </a:extLst>
          </p:cNvPr>
          <p:cNvSpPr/>
          <p:nvPr/>
        </p:nvSpPr>
        <p:spPr>
          <a:xfrm>
            <a:off x="2124990" y="3375224"/>
            <a:ext cx="934483" cy="1152150"/>
          </a:xfrm>
          <a:prstGeom prst="rect">
            <a:avLst/>
          </a:prstGeom>
          <a:noFill/>
          <a:ln w="28575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b"/>
          <a:lstStyle/>
          <a:p>
            <a:r>
              <a:rPr lang="en-US" sz="1400" i="1" dirty="0" err="1">
                <a:solidFill>
                  <a:schemeClr val="bg1"/>
                </a:solidFill>
                <a:latin typeface="18 VAG Rounded Light   02390" pitchFamily="2" charset="0"/>
              </a:rPr>
              <a:t>addr</a:t>
            </a:r>
            <a:endParaRPr lang="en-US" sz="1400" i="1" dirty="0">
              <a:solidFill>
                <a:schemeClr val="bg1"/>
              </a:solidFill>
              <a:latin typeface="18 VAG Rounded Light   02390" pitchFamily="2" charset="0"/>
            </a:endParaRPr>
          </a:p>
          <a:p>
            <a:pPr algn="r"/>
            <a:r>
              <a:rPr lang="en-US" sz="1400" i="1" dirty="0" err="1">
                <a:solidFill>
                  <a:schemeClr val="bg1"/>
                </a:solidFill>
                <a:latin typeface="18 VAG Rounded Light   02390" pitchFamily="2" charset="0"/>
              </a:rPr>
              <a:t>inst</a:t>
            </a:r>
            <a:endParaRPr lang="en-US" sz="1400" i="1" dirty="0">
              <a:solidFill>
                <a:schemeClr val="bg1"/>
              </a:solidFill>
              <a:latin typeface="18 VAG Rounded Light   02390" pitchFamily="2" charset="0"/>
            </a:endParaRPr>
          </a:p>
          <a:p>
            <a:endParaRPr lang="en-US" sz="1600" dirty="0">
              <a:solidFill>
                <a:schemeClr val="bg1"/>
              </a:solidFill>
              <a:latin typeface="18 VAG Rounded Light   02390" pitchFamily="2" charset="0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IMEM</a:t>
            </a:r>
          </a:p>
        </p:txBody>
      </p:sp>
      <p:sp>
        <p:nvSpPr>
          <p:cNvPr id="324" name="Freeform 323">
            <a:extLst>
              <a:ext uri="{FF2B5EF4-FFF2-40B4-BE49-F238E27FC236}">
                <a16:creationId xmlns:a16="http://schemas.microsoft.com/office/drawing/2014/main" id="{C3F319D4-E9C9-BF79-1D0B-B024CF36D456}"/>
              </a:ext>
            </a:extLst>
          </p:cNvPr>
          <p:cNvSpPr>
            <a:spLocks/>
          </p:cNvSpPr>
          <p:nvPr/>
        </p:nvSpPr>
        <p:spPr>
          <a:xfrm>
            <a:off x="2458278" y="2385959"/>
            <a:ext cx="644039" cy="714015"/>
          </a:xfrm>
          <a:custGeom>
            <a:avLst/>
            <a:gdLst>
              <a:gd name="connsiteX0" fmla="*/ 0 w 1793965"/>
              <a:gd name="connsiteY0" fmla="*/ 0 h 4650377"/>
              <a:gd name="connsiteX1" fmla="*/ 0 w 1793965"/>
              <a:gd name="connsiteY1" fmla="*/ 1898469 h 4650377"/>
              <a:gd name="connsiteX2" fmla="*/ 478971 w 1793965"/>
              <a:gd name="connsiteY2" fmla="*/ 2333897 h 4650377"/>
              <a:gd name="connsiteX3" fmla="*/ 0 w 1793965"/>
              <a:gd name="connsiteY3" fmla="*/ 2778034 h 4650377"/>
              <a:gd name="connsiteX4" fmla="*/ 0 w 1793965"/>
              <a:gd name="connsiteY4" fmla="*/ 4650377 h 4650377"/>
              <a:gd name="connsiteX5" fmla="*/ 1793965 w 1793965"/>
              <a:gd name="connsiteY5" fmla="*/ 3666309 h 4650377"/>
              <a:gd name="connsiteX6" fmla="*/ 1793965 w 1793965"/>
              <a:gd name="connsiteY6" fmla="*/ 984069 h 4650377"/>
              <a:gd name="connsiteX7" fmla="*/ 0 w 1793965"/>
              <a:gd name="connsiteY7" fmla="*/ 0 h 4650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3965" h="4650377">
                <a:moveTo>
                  <a:pt x="0" y="0"/>
                </a:moveTo>
                <a:lnTo>
                  <a:pt x="0" y="1898469"/>
                </a:lnTo>
                <a:lnTo>
                  <a:pt x="478971" y="2333897"/>
                </a:lnTo>
                <a:lnTo>
                  <a:pt x="0" y="2778034"/>
                </a:lnTo>
                <a:lnTo>
                  <a:pt x="0" y="4650377"/>
                </a:lnTo>
                <a:lnTo>
                  <a:pt x="1793965" y="3666309"/>
                </a:lnTo>
                <a:lnTo>
                  <a:pt x="1793965" y="984069"/>
                </a:lnTo>
                <a:lnTo>
                  <a:pt x="0" y="0"/>
                </a:lnTo>
                <a:close/>
              </a:path>
            </a:pathLst>
          </a:custGeom>
          <a:noFill/>
          <a:ln w="28575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rtlCol="0" anchor="ctr"/>
          <a:lstStyle/>
          <a:p>
            <a:pPr algn="r"/>
            <a:r>
              <a:rPr lang="en-US" sz="1600" dirty="0">
                <a:solidFill>
                  <a:schemeClr val="bg1"/>
                </a:solidFill>
                <a:latin typeface="18 VAG Rounded Light   02390" pitchFamily="2" charset="0"/>
              </a:rPr>
              <a:t>add</a:t>
            </a:r>
          </a:p>
        </p:txBody>
      </p:sp>
      <p:sp>
        <p:nvSpPr>
          <p:cNvPr id="327" name="Isosceles Triangle 59">
            <a:extLst>
              <a:ext uri="{FF2B5EF4-FFF2-40B4-BE49-F238E27FC236}">
                <a16:creationId xmlns:a16="http://schemas.microsoft.com/office/drawing/2014/main" id="{EFECB578-3A21-E891-8D71-0213F089D1C0}"/>
              </a:ext>
            </a:extLst>
          </p:cNvPr>
          <p:cNvSpPr>
            <a:spLocks noChangeAspect="1"/>
          </p:cNvSpPr>
          <p:nvPr/>
        </p:nvSpPr>
        <p:spPr>
          <a:xfrm>
            <a:off x="5943281" y="4428532"/>
            <a:ext cx="182880" cy="142528"/>
          </a:xfrm>
          <a:prstGeom prst="triangle">
            <a:avLst/>
          </a:prstGeom>
          <a:noFill/>
          <a:ln w="28575" cap="flat" cmpd="sng" algn="ctr">
            <a:solidFill>
              <a:schemeClr val="bg1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18 VAG Rounded Light   02390" pitchFamily="2" charset="0"/>
            </a:endParaRPr>
          </a:p>
        </p:txBody>
      </p:sp>
      <p:grpSp>
        <p:nvGrpSpPr>
          <p:cNvPr id="330" name="Group 329">
            <a:extLst>
              <a:ext uri="{FF2B5EF4-FFF2-40B4-BE49-F238E27FC236}">
                <a16:creationId xmlns:a16="http://schemas.microsoft.com/office/drawing/2014/main" id="{B7F7F169-A5F4-56F1-6936-D7E5E795DF1A}"/>
              </a:ext>
            </a:extLst>
          </p:cNvPr>
          <p:cNvGrpSpPr/>
          <p:nvPr/>
        </p:nvGrpSpPr>
        <p:grpSpPr>
          <a:xfrm>
            <a:off x="1430760" y="3270286"/>
            <a:ext cx="349772" cy="747357"/>
            <a:chOff x="959047" y="3126189"/>
            <a:chExt cx="415675" cy="914792"/>
          </a:xfrm>
        </p:grpSpPr>
        <p:sp>
          <p:nvSpPr>
            <p:cNvPr id="331" name="Rectangle 330">
              <a:extLst>
                <a:ext uri="{FF2B5EF4-FFF2-40B4-BE49-F238E27FC236}">
                  <a16:creationId xmlns:a16="http://schemas.microsoft.com/office/drawing/2014/main" id="{A5C8CA32-3065-E6B7-1BD4-077B2DB839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9047" y="3126189"/>
              <a:ext cx="415675" cy="914792"/>
            </a:xfrm>
            <a:prstGeom prst="rect">
              <a:avLst/>
            </a:prstGeom>
            <a:noFill/>
            <a:ln w="28575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lIns="68580" tIns="34290" rIns="68580" bIns="34290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urier New" panose="02070309020205020404" pitchFamily="49" charset="0"/>
                  <a:ea typeface="ＭＳ Ｐゴシック" pitchFamily="-1" charset="-128"/>
                  <a:cs typeface="Courier New" panose="02070309020205020404" pitchFamily="49" charset="0"/>
                </a:rPr>
                <a:t>PC</a:t>
              </a:r>
            </a:p>
          </p:txBody>
        </p:sp>
        <p:sp>
          <p:nvSpPr>
            <p:cNvPr id="332" name="Isosceles Triangle 58">
              <a:extLst>
                <a:ext uri="{FF2B5EF4-FFF2-40B4-BE49-F238E27FC236}">
                  <a16:creationId xmlns:a16="http://schemas.microsoft.com/office/drawing/2014/main" id="{CC9BC0A6-4DFD-877B-775C-BD92FA021900}"/>
                </a:ext>
              </a:extLst>
            </p:cNvPr>
            <p:cNvSpPr/>
            <p:nvPr/>
          </p:nvSpPr>
          <p:spPr>
            <a:xfrm>
              <a:off x="1069894" y="3868203"/>
              <a:ext cx="221693" cy="172777"/>
            </a:xfrm>
            <a:prstGeom prst="triangle">
              <a:avLst/>
            </a:prstGeom>
            <a:noFill/>
            <a:ln w="28575" cap="flat" cmpd="sng" algn="ctr">
              <a:solidFill>
                <a:schemeClr val="bg1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18 VAG Rounded Light   02390" pitchFamily="2" charset="0"/>
              </a:endParaRPr>
            </a:p>
          </p:txBody>
        </p:sp>
      </p:grpSp>
      <p:cxnSp>
        <p:nvCxnSpPr>
          <p:cNvPr id="375" name="Elbow Connector 374">
            <a:extLst>
              <a:ext uri="{FF2B5EF4-FFF2-40B4-BE49-F238E27FC236}">
                <a16:creationId xmlns:a16="http://schemas.microsoft.com/office/drawing/2014/main" id="{8CB4FC43-FB1E-DAD9-6933-1031DF7B151C}"/>
              </a:ext>
            </a:extLst>
          </p:cNvPr>
          <p:cNvCxnSpPr>
            <a:cxnSpLocks/>
          </p:cNvCxnSpPr>
          <p:nvPr/>
        </p:nvCxnSpPr>
        <p:spPr>
          <a:xfrm flipV="1">
            <a:off x="3059473" y="3420761"/>
            <a:ext cx="1734699" cy="530538"/>
          </a:xfrm>
          <a:prstGeom prst="bentConnector3">
            <a:avLst>
              <a:gd name="adj1" fmla="val 17787"/>
            </a:avLst>
          </a:prstGeom>
          <a:ln w="28575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6" name="Straight Arrow Connector 375">
            <a:extLst>
              <a:ext uri="{FF2B5EF4-FFF2-40B4-BE49-F238E27FC236}">
                <a16:creationId xmlns:a16="http://schemas.microsoft.com/office/drawing/2014/main" id="{06C5600C-FF32-7B65-A838-616535BD3D13}"/>
              </a:ext>
            </a:extLst>
          </p:cNvPr>
          <p:cNvCxnSpPr/>
          <p:nvPr/>
        </p:nvCxnSpPr>
        <p:spPr>
          <a:xfrm>
            <a:off x="3357586" y="3685070"/>
            <a:ext cx="1452348" cy="0"/>
          </a:xfrm>
          <a:prstGeom prst="straightConnector1">
            <a:avLst/>
          </a:prstGeom>
          <a:ln w="28575">
            <a:solidFill>
              <a:schemeClr val="bg1"/>
            </a:solidFill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7" name="Straight Arrow Connector 376">
            <a:extLst>
              <a:ext uri="{FF2B5EF4-FFF2-40B4-BE49-F238E27FC236}">
                <a16:creationId xmlns:a16="http://schemas.microsoft.com/office/drawing/2014/main" id="{205D2502-C217-CFAD-90DA-7224BAC69EC5}"/>
              </a:ext>
            </a:extLst>
          </p:cNvPr>
          <p:cNvCxnSpPr/>
          <p:nvPr/>
        </p:nvCxnSpPr>
        <p:spPr>
          <a:xfrm>
            <a:off x="3357586" y="3951299"/>
            <a:ext cx="1452348" cy="0"/>
          </a:xfrm>
          <a:prstGeom prst="straightConnector1">
            <a:avLst/>
          </a:prstGeom>
          <a:ln w="28575">
            <a:solidFill>
              <a:schemeClr val="bg1"/>
            </a:solidFill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8" name="TextBox 377">
            <a:extLst>
              <a:ext uri="{FF2B5EF4-FFF2-40B4-BE49-F238E27FC236}">
                <a16:creationId xmlns:a16="http://schemas.microsoft.com/office/drawing/2014/main" id="{3C014DA4-D84B-41C9-9809-76936069E596}"/>
              </a:ext>
            </a:extLst>
          </p:cNvPr>
          <p:cNvSpPr txBox="1"/>
          <p:nvPr/>
        </p:nvSpPr>
        <p:spPr>
          <a:xfrm>
            <a:off x="3302715" y="3211102"/>
            <a:ext cx="1119217" cy="8053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Bef>
                <a:spcPts val="800"/>
              </a:spcBef>
            </a:pPr>
            <a:r>
              <a:rPr lang="en-US" sz="11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inst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[11:7]</a:t>
            </a:r>
          </a:p>
          <a:p>
            <a:pPr algn="l">
              <a:spcBef>
                <a:spcPts val="800"/>
              </a:spcBef>
            </a:pPr>
            <a:r>
              <a:rPr lang="en-US" sz="11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inst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[19:15]</a:t>
            </a:r>
          </a:p>
          <a:p>
            <a:pPr algn="l">
              <a:spcBef>
                <a:spcPts val="800"/>
              </a:spcBef>
            </a:pPr>
            <a:r>
              <a:rPr lang="en-US" sz="11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inst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[24:20]</a:t>
            </a:r>
          </a:p>
        </p:txBody>
      </p:sp>
      <p:cxnSp>
        <p:nvCxnSpPr>
          <p:cNvPr id="386" name="Straight Arrow Connector 385">
            <a:extLst>
              <a:ext uri="{FF2B5EF4-FFF2-40B4-BE49-F238E27FC236}">
                <a16:creationId xmlns:a16="http://schemas.microsoft.com/office/drawing/2014/main" id="{5795E669-F7FD-51D5-9708-7B3C9BD34CCE}"/>
              </a:ext>
            </a:extLst>
          </p:cNvPr>
          <p:cNvCxnSpPr/>
          <p:nvPr/>
        </p:nvCxnSpPr>
        <p:spPr>
          <a:xfrm>
            <a:off x="3190630" y="3951299"/>
            <a:ext cx="0" cy="1575442"/>
          </a:xfrm>
          <a:prstGeom prst="straightConnector1">
            <a:avLst/>
          </a:prstGeom>
          <a:ln w="28575">
            <a:solidFill>
              <a:schemeClr val="bg1"/>
            </a:solidFill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7" name="Straight Arrow Connector 386">
            <a:extLst>
              <a:ext uri="{FF2B5EF4-FFF2-40B4-BE49-F238E27FC236}">
                <a16:creationId xmlns:a16="http://schemas.microsoft.com/office/drawing/2014/main" id="{A5D422CF-1692-106D-093A-8F6E171C79D9}"/>
              </a:ext>
            </a:extLst>
          </p:cNvPr>
          <p:cNvCxnSpPr>
            <a:cxnSpLocks/>
          </p:cNvCxnSpPr>
          <p:nvPr/>
        </p:nvCxnSpPr>
        <p:spPr>
          <a:xfrm flipV="1">
            <a:off x="3187909" y="5013221"/>
            <a:ext cx="914400" cy="0"/>
          </a:xfrm>
          <a:prstGeom prst="straightConnector1">
            <a:avLst/>
          </a:prstGeom>
          <a:ln w="28575">
            <a:solidFill>
              <a:schemeClr val="bg1"/>
            </a:solidFill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5" name="TextBox 404">
            <a:extLst>
              <a:ext uri="{FF2B5EF4-FFF2-40B4-BE49-F238E27FC236}">
                <a16:creationId xmlns:a16="http://schemas.microsoft.com/office/drawing/2014/main" id="{FEB16DF6-43AA-9A5F-FFF9-30CB1A3DA5D6}"/>
              </a:ext>
            </a:extLst>
          </p:cNvPr>
          <p:cNvSpPr txBox="1"/>
          <p:nvPr/>
        </p:nvSpPr>
        <p:spPr>
          <a:xfrm>
            <a:off x="6200437" y="3455146"/>
            <a:ext cx="6944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R[rs1]</a:t>
            </a:r>
            <a:endParaRPr lang="en-US" sz="2000" dirty="0">
              <a:solidFill>
                <a:schemeClr val="bg1"/>
              </a:solidFill>
              <a:latin typeface="18 VAG Rounded Light   02390" pitchFamily="2" charset="0"/>
            </a:endParaRPr>
          </a:p>
        </p:txBody>
      </p:sp>
      <p:sp>
        <p:nvSpPr>
          <p:cNvPr id="454" name="TextBox 453">
            <a:extLst>
              <a:ext uri="{FF2B5EF4-FFF2-40B4-BE49-F238E27FC236}">
                <a16:creationId xmlns:a16="http://schemas.microsoft.com/office/drawing/2014/main" id="{B01F1A18-F34F-006C-C71D-DCC3DF9FCB76}"/>
              </a:ext>
            </a:extLst>
          </p:cNvPr>
          <p:cNvSpPr txBox="1"/>
          <p:nvPr/>
        </p:nvSpPr>
        <p:spPr>
          <a:xfrm>
            <a:off x="1442540" y="4120124"/>
            <a:ext cx="3417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00" dirty="0" err="1">
                <a:solidFill>
                  <a:schemeClr val="bg1"/>
                </a:solidFill>
                <a:latin typeface="18 VAG Rounded Light   02390" pitchFamily="2" charset="0"/>
              </a:rPr>
              <a:t>clk</a:t>
            </a:r>
            <a:endParaRPr lang="en-US" sz="1100" dirty="0">
              <a:solidFill>
                <a:schemeClr val="bg1"/>
              </a:solidFill>
              <a:latin typeface="18 VAG Rounded Light   02390" pitchFamily="2" charset="0"/>
            </a:endParaRPr>
          </a:p>
        </p:txBody>
      </p:sp>
      <p:cxnSp>
        <p:nvCxnSpPr>
          <p:cNvPr id="456" name="Straight Connector 455">
            <a:extLst>
              <a:ext uri="{FF2B5EF4-FFF2-40B4-BE49-F238E27FC236}">
                <a16:creationId xmlns:a16="http://schemas.microsoft.com/office/drawing/2014/main" id="{245940B4-83F7-A371-DDED-84DC79891141}"/>
              </a:ext>
            </a:extLst>
          </p:cNvPr>
          <p:cNvCxnSpPr>
            <a:cxnSpLocks/>
            <a:stCxn id="454" idx="0"/>
            <a:endCxn id="332" idx="3"/>
          </p:cNvCxnSpPr>
          <p:nvPr/>
        </p:nvCxnSpPr>
        <p:spPr>
          <a:xfrm flipV="1">
            <a:off x="1613420" y="4017643"/>
            <a:ext cx="3886" cy="102481"/>
          </a:xfrm>
          <a:prstGeom prst="line">
            <a:avLst/>
          </a:prstGeom>
          <a:ln w="19050">
            <a:solidFill>
              <a:schemeClr val="accent6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7" name="TextBox 456">
            <a:extLst>
              <a:ext uri="{FF2B5EF4-FFF2-40B4-BE49-F238E27FC236}">
                <a16:creationId xmlns:a16="http://schemas.microsoft.com/office/drawing/2014/main" id="{5F1F7DB0-6CD9-15D8-A9C7-594A704DE0B1}"/>
              </a:ext>
            </a:extLst>
          </p:cNvPr>
          <p:cNvSpPr txBox="1"/>
          <p:nvPr/>
        </p:nvSpPr>
        <p:spPr>
          <a:xfrm>
            <a:off x="5853568" y="4679996"/>
            <a:ext cx="3417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00" dirty="0" err="1">
                <a:solidFill>
                  <a:schemeClr val="bg1"/>
                </a:solidFill>
                <a:latin typeface="18 VAG Rounded Light   02390" pitchFamily="2" charset="0"/>
              </a:rPr>
              <a:t>clk</a:t>
            </a:r>
            <a:endParaRPr lang="en-US" sz="1100" dirty="0">
              <a:solidFill>
                <a:schemeClr val="bg1"/>
              </a:solidFill>
              <a:latin typeface="18 VAG Rounded Light   02390" pitchFamily="2" charset="0"/>
            </a:endParaRPr>
          </a:p>
        </p:txBody>
      </p:sp>
      <p:cxnSp>
        <p:nvCxnSpPr>
          <p:cNvPr id="472" name="Straight Arrow Connector 471">
            <a:extLst>
              <a:ext uri="{FF2B5EF4-FFF2-40B4-BE49-F238E27FC236}">
                <a16:creationId xmlns:a16="http://schemas.microsoft.com/office/drawing/2014/main" id="{908456E4-D4F5-2EA1-FF19-789AA5C3F8DA}"/>
              </a:ext>
            </a:extLst>
          </p:cNvPr>
          <p:cNvCxnSpPr>
            <a:cxnSpLocks/>
          </p:cNvCxnSpPr>
          <p:nvPr/>
        </p:nvCxnSpPr>
        <p:spPr>
          <a:xfrm flipH="1" flipV="1">
            <a:off x="5816885" y="4604793"/>
            <a:ext cx="0" cy="932688"/>
          </a:xfrm>
          <a:prstGeom prst="straightConnector1">
            <a:avLst/>
          </a:prstGeom>
          <a:ln w="127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5" name="Straight Arrow Connector 474">
            <a:extLst>
              <a:ext uri="{FF2B5EF4-FFF2-40B4-BE49-F238E27FC236}">
                <a16:creationId xmlns:a16="http://schemas.microsoft.com/office/drawing/2014/main" id="{908607ED-5082-B8EB-0CB6-ED344CA1BE73}"/>
              </a:ext>
            </a:extLst>
          </p:cNvPr>
          <p:cNvCxnSpPr>
            <a:cxnSpLocks/>
          </p:cNvCxnSpPr>
          <p:nvPr/>
        </p:nvCxnSpPr>
        <p:spPr>
          <a:xfrm flipV="1">
            <a:off x="4408736" y="5301220"/>
            <a:ext cx="0" cy="236261"/>
          </a:xfrm>
          <a:prstGeom prst="straightConnector1">
            <a:avLst/>
          </a:prstGeom>
          <a:ln w="127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2" name="Straight Arrow Connector 441">
            <a:extLst>
              <a:ext uri="{FF2B5EF4-FFF2-40B4-BE49-F238E27FC236}">
                <a16:creationId xmlns:a16="http://schemas.microsoft.com/office/drawing/2014/main" id="{77D15A79-CBAA-3476-E953-9E88EC542CAD}"/>
              </a:ext>
            </a:extLst>
          </p:cNvPr>
          <p:cNvCxnSpPr>
            <a:cxnSpLocks/>
          </p:cNvCxnSpPr>
          <p:nvPr/>
        </p:nvCxnSpPr>
        <p:spPr>
          <a:xfrm flipV="1">
            <a:off x="7883379" y="4657965"/>
            <a:ext cx="0" cy="879516"/>
          </a:xfrm>
          <a:prstGeom prst="straightConnector1">
            <a:avLst/>
          </a:prstGeom>
          <a:ln w="127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8" name="Straight Arrow Connector 447">
            <a:extLst>
              <a:ext uri="{FF2B5EF4-FFF2-40B4-BE49-F238E27FC236}">
                <a16:creationId xmlns:a16="http://schemas.microsoft.com/office/drawing/2014/main" id="{30435E35-829A-9B0E-3C1B-8AC96951ACA1}"/>
              </a:ext>
            </a:extLst>
          </p:cNvPr>
          <p:cNvCxnSpPr>
            <a:cxnSpLocks/>
          </p:cNvCxnSpPr>
          <p:nvPr/>
        </p:nvCxnSpPr>
        <p:spPr>
          <a:xfrm flipH="1" flipV="1">
            <a:off x="8608065" y="4473876"/>
            <a:ext cx="0" cy="1063605"/>
          </a:xfrm>
          <a:prstGeom prst="straightConnector1">
            <a:avLst/>
          </a:prstGeom>
          <a:ln w="127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2" name="TextBox 421">
            <a:extLst>
              <a:ext uri="{FF2B5EF4-FFF2-40B4-BE49-F238E27FC236}">
                <a16:creationId xmlns:a16="http://schemas.microsoft.com/office/drawing/2014/main" id="{C2019ECA-1D43-2798-7640-624AE67C748A}"/>
              </a:ext>
            </a:extLst>
          </p:cNvPr>
          <p:cNvSpPr txBox="1"/>
          <p:nvPr/>
        </p:nvSpPr>
        <p:spPr>
          <a:xfrm>
            <a:off x="6200437" y="4747081"/>
            <a:ext cx="6944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R[rs2]</a:t>
            </a:r>
            <a:endParaRPr lang="en-US" sz="2000" dirty="0">
              <a:solidFill>
                <a:schemeClr val="bg1"/>
              </a:solidFill>
              <a:latin typeface="18 VAG Rounded Light   0239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A1D8640-1BD8-BEED-DD26-8BB1044FBB16}"/>
              </a:ext>
            </a:extLst>
          </p:cNvPr>
          <p:cNvSpPr txBox="1"/>
          <p:nvPr/>
        </p:nvSpPr>
        <p:spPr>
          <a:xfrm>
            <a:off x="4789384" y="4884927"/>
            <a:ext cx="94929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imm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[31:0]</a:t>
            </a:r>
            <a:endParaRPr lang="en-US" sz="2000" dirty="0">
              <a:solidFill>
                <a:schemeClr val="bg1"/>
              </a:solidFill>
              <a:latin typeface="18 VAG Rounded Light   02390" pitchFamily="2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F8A3D43-23D6-8073-FA9C-E13A73CB5D24}"/>
              </a:ext>
            </a:extLst>
          </p:cNvPr>
          <p:cNvSpPr txBox="1"/>
          <p:nvPr/>
        </p:nvSpPr>
        <p:spPr>
          <a:xfrm>
            <a:off x="1733676" y="3669569"/>
            <a:ext cx="35458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pc</a:t>
            </a:r>
            <a:endParaRPr lang="en-US" sz="2000" dirty="0">
              <a:solidFill>
                <a:schemeClr val="bg1"/>
              </a:solidFill>
              <a:latin typeface="18 VAG Rounded Light   02390" pitchFamily="2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EECC671-A924-2356-B7DC-DE13636CBDA5}"/>
              </a:ext>
            </a:extLst>
          </p:cNvPr>
          <p:cNvSpPr txBox="1"/>
          <p:nvPr/>
        </p:nvSpPr>
        <p:spPr>
          <a:xfrm>
            <a:off x="1968985" y="2379486"/>
            <a:ext cx="35458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+4</a:t>
            </a:r>
            <a:endParaRPr lang="en-US" sz="2000" dirty="0">
              <a:solidFill>
                <a:schemeClr val="bg1"/>
              </a:solidFill>
              <a:latin typeface="18 VAG Rounded Light   02390" pitchFamily="2" charset="0"/>
            </a:endParaRP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BA7E8C0-8665-164F-DB94-DAE69967F440}"/>
              </a:ext>
            </a:extLst>
          </p:cNvPr>
          <p:cNvCxnSpPr>
            <a:cxnSpLocks/>
          </p:cNvCxnSpPr>
          <p:nvPr/>
        </p:nvCxnSpPr>
        <p:spPr>
          <a:xfrm flipH="1">
            <a:off x="2270690" y="2496757"/>
            <a:ext cx="182880" cy="0"/>
          </a:xfrm>
          <a:prstGeom prst="line">
            <a:avLst/>
          </a:prstGeom>
          <a:ln w="19050">
            <a:solidFill>
              <a:schemeClr val="bg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TextBox 150">
            <a:extLst>
              <a:ext uri="{FF2B5EF4-FFF2-40B4-BE49-F238E27FC236}">
                <a16:creationId xmlns:a16="http://schemas.microsoft.com/office/drawing/2014/main" id="{9E730C79-AAC2-7A21-158E-0E25313D56F3}"/>
              </a:ext>
            </a:extLst>
          </p:cNvPr>
          <p:cNvSpPr txBox="1"/>
          <p:nvPr/>
        </p:nvSpPr>
        <p:spPr>
          <a:xfrm>
            <a:off x="2780297" y="5579638"/>
            <a:ext cx="1034257" cy="2425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inst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[31:0]</a:t>
            </a:r>
            <a:endParaRPr lang="en-US" sz="2000" dirty="0">
              <a:solidFill>
                <a:schemeClr val="bg1"/>
              </a:solidFill>
              <a:latin typeface="18 VAG Rounded Light   02390" pitchFamily="2" charset="0"/>
            </a:endParaRP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805FC406-05B2-8242-650C-D6E9D3BC10DC}"/>
              </a:ext>
            </a:extLst>
          </p:cNvPr>
          <p:cNvSpPr txBox="1"/>
          <p:nvPr/>
        </p:nvSpPr>
        <p:spPr>
          <a:xfrm>
            <a:off x="4062897" y="5552119"/>
            <a:ext cx="817853" cy="304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1600" dirty="0" err="1">
                <a:solidFill>
                  <a:schemeClr val="accent3"/>
                </a:solidFill>
                <a:latin typeface="18 VAG Rounded Light   02390" pitchFamily="2" charset="0"/>
              </a:rPr>
              <a:t>ImmSel</a:t>
            </a:r>
            <a:endParaRPr lang="en-US" sz="1600" dirty="0">
              <a:solidFill>
                <a:schemeClr val="accent3"/>
              </a:solidFill>
              <a:latin typeface="18 VAG Rounded Light   02390" pitchFamily="2" charset="0"/>
            </a:endParaRP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224C16BB-9DF8-AF11-E4A9-F5900F58BC4D}"/>
              </a:ext>
            </a:extLst>
          </p:cNvPr>
          <p:cNvSpPr txBox="1"/>
          <p:nvPr/>
        </p:nvSpPr>
        <p:spPr>
          <a:xfrm>
            <a:off x="5333604" y="5554208"/>
            <a:ext cx="885179" cy="5136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1600" dirty="0" err="1">
                <a:solidFill>
                  <a:schemeClr val="accent3"/>
                </a:solidFill>
                <a:latin typeface="18 VAG Rounded Light   02390" pitchFamily="2" charset="0"/>
              </a:rPr>
              <a:t>RegWEn</a:t>
            </a:r>
            <a:b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18 VAG Rounded Light   02390" pitchFamily="2" charset="0"/>
              </a:rPr>
            </a:b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  <a:latin typeface="18 VAG Rounded Light   02390" pitchFamily="2" charset="0"/>
            </a:endParaRP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3632A612-D2B9-ADCD-8A02-64FC0648A297}"/>
              </a:ext>
            </a:extLst>
          </p:cNvPr>
          <p:cNvSpPr txBox="1"/>
          <p:nvPr/>
        </p:nvSpPr>
        <p:spPr>
          <a:xfrm>
            <a:off x="7558332" y="5524627"/>
            <a:ext cx="449161" cy="2513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1200" dirty="0" err="1">
                <a:solidFill>
                  <a:schemeClr val="accent3"/>
                </a:solidFill>
                <a:latin typeface="18 VAG Rounded Light   02390" pitchFamily="2" charset="0"/>
              </a:rPr>
              <a:t>Bsel</a:t>
            </a:r>
            <a:endParaRPr lang="en-US" sz="1200" dirty="0">
              <a:solidFill>
                <a:schemeClr val="accent3"/>
              </a:solidFill>
              <a:latin typeface="18 VAG Rounded Light   02390" pitchFamily="2" charset="0"/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0D0C1867-1FFD-F311-31BB-7C2A4E3DB4AD}"/>
              </a:ext>
            </a:extLst>
          </p:cNvPr>
          <p:cNvSpPr txBox="1"/>
          <p:nvPr/>
        </p:nvSpPr>
        <p:spPr>
          <a:xfrm>
            <a:off x="8421291" y="5536765"/>
            <a:ext cx="702436" cy="2778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1400" dirty="0" err="1">
                <a:solidFill>
                  <a:schemeClr val="accent3"/>
                </a:solidFill>
                <a:latin typeface="18 VAG Rounded Light   02390" pitchFamily="2" charset="0"/>
              </a:rPr>
              <a:t>ALUSel</a:t>
            </a:r>
            <a:endParaRPr lang="en-US" sz="1400" dirty="0">
              <a:solidFill>
                <a:schemeClr val="accent3"/>
              </a:solidFill>
              <a:latin typeface="18 VAG Rounded Light   02390" pitchFamily="2" charset="0"/>
            </a:endParaRPr>
          </a:p>
        </p:txBody>
      </p:sp>
      <p:sp>
        <p:nvSpPr>
          <p:cNvPr id="171" name="Rectangle 170">
            <a:extLst>
              <a:ext uri="{FF2B5EF4-FFF2-40B4-BE49-F238E27FC236}">
                <a16:creationId xmlns:a16="http://schemas.microsoft.com/office/drawing/2014/main" id="{B2E54D0A-9FBB-BD56-7769-DC00BEB2FC6E}"/>
              </a:ext>
            </a:extLst>
          </p:cNvPr>
          <p:cNvSpPr/>
          <p:nvPr/>
        </p:nvSpPr>
        <p:spPr>
          <a:xfrm>
            <a:off x="324172" y="5540557"/>
            <a:ext cx="10627823" cy="741060"/>
          </a:xfrm>
          <a:prstGeom prst="rect">
            <a:avLst/>
          </a:prstGeom>
          <a:noFill/>
          <a:ln w="28575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b"/>
          <a:lstStyle/>
          <a:p>
            <a:r>
              <a:rPr lang="en-US" sz="1600" b="1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Control Logic</a:t>
            </a:r>
          </a:p>
        </p:txBody>
      </p:sp>
      <p:sp>
        <p:nvSpPr>
          <p:cNvPr id="308" name="Rectangle 307">
            <a:extLst>
              <a:ext uri="{FF2B5EF4-FFF2-40B4-BE49-F238E27FC236}">
                <a16:creationId xmlns:a16="http://schemas.microsoft.com/office/drawing/2014/main" id="{B5F21712-74F9-1B1C-C348-211340BF727D}"/>
              </a:ext>
            </a:extLst>
          </p:cNvPr>
          <p:cNvSpPr/>
          <p:nvPr/>
        </p:nvSpPr>
        <p:spPr>
          <a:xfrm>
            <a:off x="4805939" y="2918076"/>
            <a:ext cx="1440473" cy="1655090"/>
          </a:xfrm>
          <a:prstGeom prst="rect">
            <a:avLst/>
          </a:prstGeom>
          <a:noFill/>
          <a:ln w="28575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b"/>
          <a:lstStyle/>
          <a:p>
            <a:pPr>
              <a:spcBef>
                <a:spcPts val="400"/>
              </a:spcBef>
            </a:pPr>
            <a:r>
              <a:rPr lang="en-US" sz="1400" i="1" dirty="0" err="1">
                <a:solidFill>
                  <a:schemeClr val="bg1"/>
                </a:solidFill>
                <a:latin typeface="18 VAG Rounded Light   02390" pitchFamily="2" charset="0"/>
              </a:rPr>
              <a:t>dataW</a:t>
            </a:r>
            <a:endParaRPr lang="en-US" sz="1400" i="1" dirty="0">
              <a:solidFill>
                <a:schemeClr val="bg1"/>
              </a:solidFill>
              <a:latin typeface="18 VAG Rounded Light   02390" pitchFamily="2" charset="0"/>
            </a:endParaRPr>
          </a:p>
          <a:p>
            <a:pPr>
              <a:spcBef>
                <a:spcPts val="1000"/>
              </a:spcBef>
            </a:pPr>
            <a:r>
              <a:rPr lang="en-US" sz="1400" i="1" dirty="0" err="1">
                <a:solidFill>
                  <a:schemeClr val="bg1"/>
                </a:solidFill>
                <a:latin typeface="18 VAG Rounded Light   02390" pitchFamily="2" charset="0"/>
              </a:rPr>
              <a:t>rsW</a:t>
            </a:r>
            <a:endParaRPr lang="en-US" sz="1400" i="1" dirty="0">
              <a:solidFill>
                <a:schemeClr val="bg1"/>
              </a:solidFill>
              <a:latin typeface="18 VAG Rounded Light   02390" pitchFamily="2" charset="0"/>
            </a:endParaRPr>
          </a:p>
          <a:p>
            <a:pPr>
              <a:spcBef>
                <a:spcPts val="400"/>
              </a:spcBef>
              <a:tabLst>
                <a:tab pos="1249363" algn="r"/>
              </a:tabLst>
            </a:pPr>
            <a:r>
              <a:rPr lang="en-US" sz="1400" i="1" dirty="0">
                <a:solidFill>
                  <a:schemeClr val="bg1"/>
                </a:solidFill>
                <a:latin typeface="18 VAG Rounded Light   02390" pitchFamily="2" charset="0"/>
              </a:rPr>
              <a:t>rsR1	dataR1</a:t>
            </a:r>
          </a:p>
          <a:p>
            <a:pPr>
              <a:spcBef>
                <a:spcPts val="400"/>
              </a:spcBef>
              <a:tabLst>
                <a:tab pos="1249363" algn="r"/>
              </a:tabLst>
            </a:pPr>
            <a:r>
              <a:rPr lang="en-US" sz="1400" i="1" dirty="0">
                <a:solidFill>
                  <a:schemeClr val="bg1"/>
                </a:solidFill>
                <a:latin typeface="18 VAG Rounded Light   02390" pitchFamily="2" charset="0"/>
              </a:rPr>
              <a:t>rsR2	</a:t>
            </a:r>
          </a:p>
          <a:p>
            <a:pPr>
              <a:spcBef>
                <a:spcPts val="400"/>
              </a:spcBef>
              <a:tabLst>
                <a:tab pos="1249363" algn="r"/>
              </a:tabLst>
            </a:pPr>
            <a:r>
              <a:rPr lang="en-US" sz="1400" i="1" dirty="0">
                <a:solidFill>
                  <a:schemeClr val="bg1"/>
                </a:solidFill>
                <a:latin typeface="18 VAG Rounded Light   02390" pitchFamily="2" charset="0"/>
              </a:rPr>
              <a:t>	dataR2</a:t>
            </a:r>
          </a:p>
          <a:p>
            <a:r>
              <a:rPr lang="en-US" sz="16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Reg[]</a:t>
            </a: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CD295204-4CA2-FED3-4ABC-4B0EE63D057A}"/>
              </a:ext>
            </a:extLst>
          </p:cNvPr>
          <p:cNvSpPr txBox="1"/>
          <p:nvPr/>
        </p:nvSpPr>
        <p:spPr>
          <a:xfrm>
            <a:off x="657480" y="2967174"/>
            <a:ext cx="52450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pc+4</a:t>
            </a:r>
            <a:endParaRPr lang="en-US" sz="2000" dirty="0">
              <a:solidFill>
                <a:schemeClr val="bg1"/>
              </a:solidFill>
              <a:latin typeface="18 VAG Rounded Light   02390" pitchFamily="2" charset="0"/>
            </a:endParaRPr>
          </a:p>
        </p:txBody>
      </p:sp>
      <p:cxnSp>
        <p:nvCxnSpPr>
          <p:cNvPr id="196" name="Straight Connector 195">
            <a:extLst>
              <a:ext uri="{FF2B5EF4-FFF2-40B4-BE49-F238E27FC236}">
                <a16:creationId xmlns:a16="http://schemas.microsoft.com/office/drawing/2014/main" id="{5B1182A6-0946-CC24-2378-F3DAB18A8640}"/>
              </a:ext>
            </a:extLst>
          </p:cNvPr>
          <p:cNvCxnSpPr/>
          <p:nvPr/>
        </p:nvCxnSpPr>
        <p:spPr>
          <a:xfrm flipV="1">
            <a:off x="6024448" y="4561851"/>
            <a:ext cx="0" cy="118145"/>
          </a:xfrm>
          <a:prstGeom prst="line">
            <a:avLst/>
          </a:prstGeom>
          <a:ln w="19050">
            <a:solidFill>
              <a:schemeClr val="accent6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rapezoid 13">
            <a:extLst>
              <a:ext uri="{FF2B5EF4-FFF2-40B4-BE49-F238E27FC236}">
                <a16:creationId xmlns:a16="http://schemas.microsoft.com/office/drawing/2014/main" id="{1FA82655-74D3-4483-7C00-4AA72A5B4B28}"/>
              </a:ext>
            </a:extLst>
          </p:cNvPr>
          <p:cNvSpPr/>
          <p:nvPr/>
        </p:nvSpPr>
        <p:spPr>
          <a:xfrm rot="5400000">
            <a:off x="7564091" y="4309794"/>
            <a:ext cx="598172" cy="234496"/>
          </a:xfrm>
          <a:prstGeom prst="trapezoid">
            <a:avLst>
              <a:gd name="adj" fmla="val 62818"/>
            </a:avLst>
          </a:prstGeom>
          <a:noFill/>
          <a:ln w="28575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vert270" rtlCol="0" anchor="ctr"/>
          <a:lstStyle/>
          <a:p>
            <a:pPr algn="ctr">
              <a:spcBef>
                <a:spcPts val="600"/>
              </a:spcBef>
            </a:pPr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  <a:p>
            <a:pPr algn="ctr">
              <a:spcBef>
                <a:spcPts val="600"/>
              </a:spcBef>
            </a:pPr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5FF65934-C540-D4EB-5E26-A7998F695809}"/>
              </a:ext>
            </a:extLst>
          </p:cNvPr>
          <p:cNvSpPr/>
          <p:nvPr/>
        </p:nvSpPr>
        <p:spPr>
          <a:xfrm>
            <a:off x="4095066" y="4684066"/>
            <a:ext cx="734547" cy="615137"/>
          </a:xfrm>
          <a:prstGeom prst="roundRect">
            <a:avLst/>
          </a:prstGeom>
          <a:solidFill>
            <a:srgbClr val="011223"/>
          </a:solidFill>
          <a:ln w="28575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r>
              <a:rPr lang="en-US" sz="1400" dirty="0" err="1">
                <a:solidFill>
                  <a:schemeClr val="bg1"/>
                </a:solidFill>
                <a:latin typeface="18 VAG Rounded Light   02390" pitchFamily="2" charset="0"/>
              </a:rPr>
              <a:t>Imm</a:t>
            </a:r>
            <a:r>
              <a:rPr lang="en-US" sz="1400" dirty="0">
                <a:solidFill>
                  <a:schemeClr val="bg1"/>
                </a:solidFill>
                <a:latin typeface="18 VAG Rounded Light   02390" pitchFamily="2" charset="0"/>
              </a:rPr>
              <a:t>. Gen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844C30EE-0B46-F596-A1E7-DBBD05AA6E8C}"/>
              </a:ext>
            </a:extLst>
          </p:cNvPr>
          <p:cNvCxnSpPr>
            <a:cxnSpLocks/>
          </p:cNvCxnSpPr>
          <p:nvPr/>
        </p:nvCxnSpPr>
        <p:spPr>
          <a:xfrm>
            <a:off x="6246032" y="3676635"/>
            <a:ext cx="2039112" cy="0"/>
          </a:xfrm>
          <a:prstGeom prst="straightConnector1">
            <a:avLst/>
          </a:prstGeom>
          <a:ln w="28575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9" name="Freeform 318">
            <a:extLst>
              <a:ext uri="{FF2B5EF4-FFF2-40B4-BE49-F238E27FC236}">
                <a16:creationId xmlns:a16="http://schemas.microsoft.com/office/drawing/2014/main" id="{50D48F20-2317-959C-0E0D-67B0974EEDE2}"/>
              </a:ext>
            </a:extLst>
          </p:cNvPr>
          <p:cNvSpPr>
            <a:spLocks/>
          </p:cNvSpPr>
          <p:nvPr/>
        </p:nvSpPr>
        <p:spPr>
          <a:xfrm>
            <a:off x="8279464" y="3549544"/>
            <a:ext cx="581729" cy="1053232"/>
          </a:xfrm>
          <a:custGeom>
            <a:avLst/>
            <a:gdLst>
              <a:gd name="connsiteX0" fmla="*/ 0 w 1793965"/>
              <a:gd name="connsiteY0" fmla="*/ 0 h 4650377"/>
              <a:gd name="connsiteX1" fmla="*/ 0 w 1793965"/>
              <a:gd name="connsiteY1" fmla="*/ 1898469 h 4650377"/>
              <a:gd name="connsiteX2" fmla="*/ 478971 w 1793965"/>
              <a:gd name="connsiteY2" fmla="*/ 2333897 h 4650377"/>
              <a:gd name="connsiteX3" fmla="*/ 0 w 1793965"/>
              <a:gd name="connsiteY3" fmla="*/ 2778034 h 4650377"/>
              <a:gd name="connsiteX4" fmla="*/ 0 w 1793965"/>
              <a:gd name="connsiteY4" fmla="*/ 4650377 h 4650377"/>
              <a:gd name="connsiteX5" fmla="*/ 1793965 w 1793965"/>
              <a:gd name="connsiteY5" fmla="*/ 3666309 h 4650377"/>
              <a:gd name="connsiteX6" fmla="*/ 1793965 w 1793965"/>
              <a:gd name="connsiteY6" fmla="*/ 984069 h 4650377"/>
              <a:gd name="connsiteX7" fmla="*/ 0 w 1793965"/>
              <a:gd name="connsiteY7" fmla="*/ 0 h 4650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3965" h="4650377">
                <a:moveTo>
                  <a:pt x="0" y="0"/>
                </a:moveTo>
                <a:lnTo>
                  <a:pt x="0" y="1898469"/>
                </a:lnTo>
                <a:lnTo>
                  <a:pt x="478971" y="2333897"/>
                </a:lnTo>
                <a:lnTo>
                  <a:pt x="0" y="2778034"/>
                </a:lnTo>
                <a:lnTo>
                  <a:pt x="0" y="4650377"/>
                </a:lnTo>
                <a:lnTo>
                  <a:pt x="1793965" y="3666309"/>
                </a:lnTo>
                <a:lnTo>
                  <a:pt x="1793965" y="984069"/>
                </a:lnTo>
                <a:lnTo>
                  <a:pt x="0" y="0"/>
                </a:lnTo>
                <a:close/>
              </a:path>
            </a:pathLst>
          </a:custGeom>
          <a:noFill/>
          <a:ln w="28575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rtlCol="0" anchor="ctr"/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endParaRPr lang="en-US" sz="16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r">
              <a:spcBef>
                <a:spcPts val="600"/>
              </a:spcBef>
              <a:spcAft>
                <a:spcPts val="600"/>
              </a:spcAft>
            </a:pPr>
            <a:r>
              <a:rPr lang="en-US" sz="1600" dirty="0">
                <a:solidFill>
                  <a:schemeClr val="bg1"/>
                </a:solidFill>
                <a:latin typeface="18 VAG Rounded Light   02390" pitchFamily="2" charset="0"/>
              </a:rPr>
              <a:t>ALU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68353A1-9BC2-8230-F13A-FF44087243AD}"/>
              </a:ext>
            </a:extLst>
          </p:cNvPr>
          <p:cNvCxnSpPr>
            <a:cxnSpLocks/>
          </p:cNvCxnSpPr>
          <p:nvPr/>
        </p:nvCxnSpPr>
        <p:spPr>
          <a:xfrm>
            <a:off x="6261052" y="4241300"/>
            <a:ext cx="1484877" cy="0"/>
          </a:xfrm>
          <a:prstGeom prst="straightConnector1">
            <a:avLst/>
          </a:prstGeom>
          <a:ln w="28575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85D2FDB-A24E-2C02-9670-E22393C0534C}"/>
              </a:ext>
            </a:extLst>
          </p:cNvPr>
          <p:cNvSpPr txBox="1"/>
          <p:nvPr/>
        </p:nvSpPr>
        <p:spPr>
          <a:xfrm>
            <a:off x="6200437" y="4004802"/>
            <a:ext cx="6944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R[rs2]</a:t>
            </a:r>
            <a:endParaRPr lang="en-US" sz="2000" dirty="0">
              <a:solidFill>
                <a:schemeClr val="bg1"/>
              </a:solidFill>
              <a:latin typeface="18 VAG Rounded Light   02390" pitchFamily="2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D0B220B-263C-D1ED-6CE8-90F0C0D10B0D}"/>
              </a:ext>
            </a:extLst>
          </p:cNvPr>
          <p:cNvSpPr txBox="1"/>
          <p:nvPr/>
        </p:nvSpPr>
        <p:spPr>
          <a:xfrm>
            <a:off x="1740001" y="3662940"/>
            <a:ext cx="35458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pc</a:t>
            </a:r>
            <a:endParaRPr lang="en-US" sz="2000" dirty="0">
              <a:solidFill>
                <a:schemeClr val="bg1"/>
              </a:solidFill>
              <a:latin typeface="18 VAG Rounded Light   02390" pitchFamily="2" charset="0"/>
            </a:endParaRP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183C312F-A3A0-310E-0D52-F621E891E5A7}"/>
              </a:ext>
            </a:extLst>
          </p:cNvPr>
          <p:cNvCxnSpPr>
            <a:cxnSpLocks/>
          </p:cNvCxnSpPr>
          <p:nvPr/>
        </p:nvCxnSpPr>
        <p:spPr>
          <a:xfrm>
            <a:off x="7996240" y="4431194"/>
            <a:ext cx="301752" cy="1490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Freeform 60">
            <a:extLst>
              <a:ext uri="{FF2B5EF4-FFF2-40B4-BE49-F238E27FC236}">
                <a16:creationId xmlns:a16="http://schemas.microsoft.com/office/drawing/2014/main" id="{6570C08D-F85D-7767-D2B9-3D3341743EEF}"/>
              </a:ext>
            </a:extLst>
          </p:cNvPr>
          <p:cNvSpPr/>
          <p:nvPr/>
        </p:nvSpPr>
        <p:spPr>
          <a:xfrm>
            <a:off x="7685590" y="4433105"/>
            <a:ext cx="405114" cy="94053"/>
          </a:xfrm>
          <a:custGeom>
            <a:avLst/>
            <a:gdLst>
              <a:gd name="connsiteX0" fmla="*/ 0 w 405114"/>
              <a:gd name="connsiteY0" fmla="*/ 150471 h 162045"/>
              <a:gd name="connsiteX1" fmla="*/ 57873 w 405114"/>
              <a:gd name="connsiteY1" fmla="*/ 162045 h 162045"/>
              <a:gd name="connsiteX2" fmla="*/ 104172 w 405114"/>
              <a:gd name="connsiteY2" fmla="*/ 150471 h 162045"/>
              <a:gd name="connsiteX3" fmla="*/ 208344 w 405114"/>
              <a:gd name="connsiteY3" fmla="*/ 92597 h 162045"/>
              <a:gd name="connsiteX4" fmla="*/ 254643 w 405114"/>
              <a:gd name="connsiteY4" fmla="*/ 46298 h 162045"/>
              <a:gd name="connsiteX5" fmla="*/ 358815 w 405114"/>
              <a:gd name="connsiteY5" fmla="*/ 0 h 162045"/>
              <a:gd name="connsiteX6" fmla="*/ 405114 w 405114"/>
              <a:gd name="connsiteY6" fmla="*/ 0 h 162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5114" h="162045">
                <a:moveTo>
                  <a:pt x="0" y="150471"/>
                </a:moveTo>
                <a:cubicBezTo>
                  <a:pt x="19291" y="154329"/>
                  <a:pt x="38200" y="162045"/>
                  <a:pt x="57873" y="162045"/>
                </a:cubicBezTo>
                <a:cubicBezTo>
                  <a:pt x="73781" y="162045"/>
                  <a:pt x="88876" y="154841"/>
                  <a:pt x="104172" y="150471"/>
                </a:cubicBezTo>
                <a:cubicBezTo>
                  <a:pt x="144925" y="138827"/>
                  <a:pt x="175184" y="125757"/>
                  <a:pt x="208344" y="92597"/>
                </a:cubicBezTo>
                <a:cubicBezTo>
                  <a:pt x="223777" y="77164"/>
                  <a:pt x="236483" y="58405"/>
                  <a:pt x="254643" y="46298"/>
                </a:cubicBezTo>
                <a:cubicBezTo>
                  <a:pt x="286113" y="25318"/>
                  <a:pt x="317492" y="0"/>
                  <a:pt x="358815" y="0"/>
                </a:cubicBezTo>
                <a:lnTo>
                  <a:pt x="405114" y="0"/>
                </a:lnTo>
              </a:path>
            </a:pathLst>
          </a:custGeom>
          <a:noFill/>
          <a:ln w="57150">
            <a:solidFill>
              <a:schemeClr val="accent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7" name="Straight Arrow Connector 476">
            <a:extLst>
              <a:ext uri="{FF2B5EF4-FFF2-40B4-BE49-F238E27FC236}">
                <a16:creationId xmlns:a16="http://schemas.microsoft.com/office/drawing/2014/main" id="{55A1D23C-98A6-C877-632A-490F50B21AC0}"/>
              </a:ext>
            </a:extLst>
          </p:cNvPr>
          <p:cNvCxnSpPr>
            <a:cxnSpLocks/>
          </p:cNvCxnSpPr>
          <p:nvPr/>
        </p:nvCxnSpPr>
        <p:spPr>
          <a:xfrm>
            <a:off x="6246032" y="3676635"/>
            <a:ext cx="2048256" cy="0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3" name="TextBox 482">
            <a:extLst>
              <a:ext uri="{FF2B5EF4-FFF2-40B4-BE49-F238E27FC236}">
                <a16:creationId xmlns:a16="http://schemas.microsoft.com/office/drawing/2014/main" id="{B1666656-08E2-6996-A9CE-1772584D8B04}"/>
              </a:ext>
            </a:extLst>
          </p:cNvPr>
          <p:cNvSpPr txBox="1"/>
          <p:nvPr/>
        </p:nvSpPr>
        <p:spPr>
          <a:xfrm>
            <a:off x="293424" y="1001583"/>
            <a:ext cx="26399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dirty="0">
                <a:solidFill>
                  <a:schemeClr val="accent2"/>
                </a:solidFill>
                <a:latin typeface="18 VAG Rounded Light   02390" pitchFamily="2" charset="0"/>
              </a:rPr>
              <a:t>Increment PC to next instruction.</a:t>
            </a:r>
          </a:p>
        </p:txBody>
      </p:sp>
      <p:sp>
        <p:nvSpPr>
          <p:cNvPr id="484" name="TextBox 483">
            <a:extLst>
              <a:ext uri="{FF2B5EF4-FFF2-40B4-BE49-F238E27FC236}">
                <a16:creationId xmlns:a16="http://schemas.microsoft.com/office/drawing/2014/main" id="{A8BDDB36-B185-0572-9D6B-9856F9B13AAB}"/>
              </a:ext>
            </a:extLst>
          </p:cNvPr>
          <p:cNvSpPr txBox="1"/>
          <p:nvPr/>
        </p:nvSpPr>
        <p:spPr>
          <a:xfrm>
            <a:off x="10229952" y="998582"/>
            <a:ext cx="190710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dirty="0">
                <a:solidFill>
                  <a:schemeClr val="accent4"/>
                </a:solidFill>
                <a:latin typeface="18 VAG Rounded Light   02390" pitchFamily="2" charset="0"/>
              </a:rPr>
              <a:t>Write loaded memory value </a:t>
            </a:r>
            <a:r>
              <a:rPr lang="en-US" sz="20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mem</a:t>
            </a:r>
            <a:r>
              <a:rPr lang="en-US" sz="2000" dirty="0">
                <a:solidFill>
                  <a:schemeClr val="accent4"/>
                </a:solidFill>
                <a:latin typeface="18 VAG Rounded Light   02390" pitchFamily="2" charset="0"/>
              </a:rPr>
              <a:t> to register.</a:t>
            </a:r>
          </a:p>
        </p:txBody>
      </p:sp>
      <p:sp>
        <p:nvSpPr>
          <p:cNvPr id="485" name="TextBox 484">
            <a:extLst>
              <a:ext uri="{FF2B5EF4-FFF2-40B4-BE49-F238E27FC236}">
                <a16:creationId xmlns:a16="http://schemas.microsoft.com/office/drawing/2014/main" id="{0F29BF5A-B6C6-6BF1-F082-AA446956A51B}"/>
              </a:ext>
            </a:extLst>
          </p:cNvPr>
          <p:cNvSpPr txBox="1"/>
          <p:nvPr/>
        </p:nvSpPr>
        <p:spPr>
          <a:xfrm>
            <a:off x="6156903" y="998582"/>
            <a:ext cx="2356549" cy="8852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US" sz="1800" dirty="0">
                <a:solidFill>
                  <a:schemeClr val="accent1"/>
                </a:solidFill>
                <a:latin typeface="18 VAG Rounded Light   02390" pitchFamily="2" charset="0"/>
              </a:rPr>
              <a:t>ALU computes address </a:t>
            </a:r>
            <a:r>
              <a:rPr lang="en-US" sz="1800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alu</a:t>
            </a:r>
            <a:r>
              <a:rPr lang="en-US" sz="18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R[rs1] + </a:t>
            </a:r>
            <a:r>
              <a:rPr lang="en-US" sz="18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imm</a:t>
            </a:r>
            <a:r>
              <a:rPr lang="en-US" sz="1800" dirty="0">
                <a:solidFill>
                  <a:schemeClr val="accent1"/>
                </a:solidFill>
                <a:latin typeface="18 VAG Rounded Light   02390" pitchFamily="2" charset="0"/>
              </a:rPr>
              <a:t>.</a:t>
            </a:r>
            <a:endParaRPr lang="en-US" sz="1800" b="1" dirty="0">
              <a:solidFill>
                <a:schemeClr val="accent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86" name="TextBox 485">
            <a:extLst>
              <a:ext uri="{FF2B5EF4-FFF2-40B4-BE49-F238E27FC236}">
                <a16:creationId xmlns:a16="http://schemas.microsoft.com/office/drawing/2014/main" id="{06305F79-2EB8-D107-1711-E4B4124B56F3}"/>
              </a:ext>
            </a:extLst>
          </p:cNvPr>
          <p:cNvSpPr txBox="1"/>
          <p:nvPr/>
        </p:nvSpPr>
        <p:spPr>
          <a:xfrm>
            <a:off x="3118252" y="1001582"/>
            <a:ext cx="2664586" cy="8852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5000"/>
              </a:lnSpc>
            </a:pPr>
            <a:r>
              <a:rPr lang="en-US" sz="1800" i="1" dirty="0">
                <a:solidFill>
                  <a:schemeClr val="accent5"/>
                </a:solidFill>
                <a:latin typeface="18 VAG Rounded Light   02390" pitchFamily="2" charset="0"/>
              </a:rPr>
              <a:t>Immediate Generation Block </a:t>
            </a:r>
            <a:r>
              <a:rPr lang="en-US" sz="1800" dirty="0">
                <a:solidFill>
                  <a:schemeClr val="accent5"/>
                </a:solidFill>
                <a:latin typeface="18 VAG Rounded Light   02390" pitchFamily="2" charset="0"/>
              </a:rPr>
              <a:t>builds a 32-bit immediate </a:t>
            </a:r>
            <a:r>
              <a:rPr lang="en-US" sz="18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imm</a:t>
            </a:r>
            <a:r>
              <a:rPr lang="en-US" sz="1800" dirty="0">
                <a:solidFill>
                  <a:schemeClr val="accent5"/>
                </a:solidFill>
                <a:latin typeface="18 VAG Rounded Light   02390" pitchFamily="2" charset="0"/>
              </a:rPr>
              <a:t>.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C17E2B2-0FD6-F632-0955-6B76FDE7B3F1}"/>
              </a:ext>
            </a:extLst>
          </p:cNvPr>
          <p:cNvGrpSpPr/>
          <p:nvPr/>
        </p:nvGrpSpPr>
        <p:grpSpPr>
          <a:xfrm>
            <a:off x="3062791" y="3425699"/>
            <a:ext cx="4696255" cy="2111811"/>
            <a:chOff x="3062791" y="3425699"/>
            <a:chExt cx="4696255" cy="2111811"/>
          </a:xfrm>
        </p:grpSpPr>
        <p:grpSp>
          <p:nvGrpSpPr>
            <p:cNvPr id="466" name="Group 465">
              <a:extLst>
                <a:ext uri="{FF2B5EF4-FFF2-40B4-BE49-F238E27FC236}">
                  <a16:creationId xmlns:a16="http://schemas.microsoft.com/office/drawing/2014/main" id="{17B073A7-A87E-BDB8-C84D-E78993E463DB}"/>
                </a:ext>
              </a:extLst>
            </p:cNvPr>
            <p:cNvGrpSpPr/>
            <p:nvPr/>
          </p:nvGrpSpPr>
          <p:grpSpPr>
            <a:xfrm>
              <a:off x="3191225" y="3962068"/>
              <a:ext cx="4567821" cy="1575442"/>
              <a:chOff x="3191225" y="3962068"/>
              <a:chExt cx="4567821" cy="1575442"/>
            </a:xfrm>
          </p:grpSpPr>
          <p:cxnSp>
            <p:nvCxnSpPr>
              <p:cNvPr id="469" name="Straight Arrow Connector 468">
                <a:extLst>
                  <a:ext uri="{FF2B5EF4-FFF2-40B4-BE49-F238E27FC236}">
                    <a16:creationId xmlns:a16="http://schemas.microsoft.com/office/drawing/2014/main" id="{BEDCB37D-730D-EDEE-17E5-C8F1E5B2A9B1}"/>
                  </a:ext>
                </a:extLst>
              </p:cNvPr>
              <p:cNvCxnSpPr/>
              <p:nvPr/>
            </p:nvCxnSpPr>
            <p:spPr>
              <a:xfrm>
                <a:off x="3193946" y="3962068"/>
                <a:ext cx="0" cy="1575442"/>
              </a:xfrm>
              <a:prstGeom prst="straightConnector1">
                <a:avLst/>
              </a:prstGeom>
              <a:ln w="57150">
                <a:solidFill>
                  <a:schemeClr val="accent5"/>
                </a:solidFill>
                <a:headEnd type="oval" w="sm" len="sm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0" name="Straight Arrow Connector 469">
                <a:extLst>
                  <a:ext uri="{FF2B5EF4-FFF2-40B4-BE49-F238E27FC236}">
                    <a16:creationId xmlns:a16="http://schemas.microsoft.com/office/drawing/2014/main" id="{8D059919-1CE8-3933-9A12-92631AB9B0F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91225" y="5015025"/>
                <a:ext cx="923544" cy="0"/>
              </a:xfrm>
              <a:prstGeom prst="straightConnector1">
                <a:avLst/>
              </a:prstGeom>
              <a:ln w="57150">
                <a:solidFill>
                  <a:schemeClr val="accent5"/>
                </a:solidFill>
                <a:headEnd type="oval" w="sm" len="sm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1" name="Elbow Connector 470">
                <a:extLst>
                  <a:ext uri="{FF2B5EF4-FFF2-40B4-BE49-F238E27FC236}">
                    <a16:creationId xmlns:a16="http://schemas.microsoft.com/office/drawing/2014/main" id="{B4990C4D-8CC5-DD29-5197-05B16BC9BAC4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H="1">
                <a:off x="4822076" y="4530234"/>
                <a:ext cx="2936970" cy="596712"/>
              </a:xfrm>
              <a:prstGeom prst="bentConnector3">
                <a:avLst>
                  <a:gd name="adj1" fmla="val 92537"/>
                </a:avLst>
              </a:prstGeom>
              <a:ln w="57150">
                <a:solidFill>
                  <a:schemeClr val="accent5"/>
                </a:solidFill>
                <a:tailEnd type="triangle" w="med" len="med"/>
              </a:ln>
              <a:effectLst>
                <a:glow rad="63500">
                  <a:srgbClr val="011223">
                    <a:alpha val="40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F78F7F27-50B7-8442-3729-F3DD91F07456}"/>
                </a:ext>
              </a:extLst>
            </p:cNvPr>
            <p:cNvGrpSpPr/>
            <p:nvPr/>
          </p:nvGrpSpPr>
          <p:grpSpPr>
            <a:xfrm>
              <a:off x="3062791" y="3425699"/>
              <a:ext cx="1764997" cy="524103"/>
              <a:chOff x="3062789" y="3425699"/>
              <a:chExt cx="1777734" cy="524103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24A62533-B74D-5C70-A149-4BA4C76CE68A}"/>
                  </a:ext>
                </a:extLst>
              </p:cNvPr>
              <p:cNvGrpSpPr/>
              <p:nvPr/>
            </p:nvGrpSpPr>
            <p:grpSpPr>
              <a:xfrm>
                <a:off x="3062789" y="3425699"/>
                <a:ext cx="1774643" cy="524103"/>
                <a:chOff x="3062789" y="3425699"/>
                <a:chExt cx="1774643" cy="524103"/>
              </a:xfrm>
            </p:grpSpPr>
            <p:cxnSp>
              <p:nvCxnSpPr>
                <p:cNvPr id="8" name="Elbow Connector 7">
                  <a:extLst>
                    <a:ext uri="{FF2B5EF4-FFF2-40B4-BE49-F238E27FC236}">
                      <a16:creationId xmlns:a16="http://schemas.microsoft.com/office/drawing/2014/main" id="{A8608BA6-FD32-A93E-0C1C-D5335A65067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062789" y="3425699"/>
                  <a:ext cx="1765694" cy="524103"/>
                </a:xfrm>
                <a:prstGeom prst="bentConnector3">
                  <a:avLst>
                    <a:gd name="adj1" fmla="val 17967"/>
                  </a:avLst>
                </a:prstGeom>
                <a:ln w="57150">
                  <a:solidFill>
                    <a:schemeClr val="accent5"/>
                  </a:solidFill>
                  <a:headEnd w="sm" len="sm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" name="Straight Arrow Connector 9">
                  <a:extLst>
                    <a:ext uri="{FF2B5EF4-FFF2-40B4-BE49-F238E27FC236}">
                      <a16:creationId xmlns:a16="http://schemas.microsoft.com/office/drawing/2014/main" id="{613AD115-1CA9-1F64-7938-45A1466DDCC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373043" y="3685038"/>
                  <a:ext cx="1464389" cy="0"/>
                </a:xfrm>
                <a:prstGeom prst="straightConnector1">
                  <a:avLst/>
                </a:prstGeom>
                <a:ln w="57150">
                  <a:solidFill>
                    <a:schemeClr val="accent5"/>
                  </a:solidFill>
                  <a:headEnd type="oval" w="sm" len="sm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7" name="Straight Arrow Connector 6">
                <a:extLst>
                  <a:ext uri="{FF2B5EF4-FFF2-40B4-BE49-F238E27FC236}">
                    <a16:creationId xmlns:a16="http://schemas.microsoft.com/office/drawing/2014/main" id="{A4039E85-309D-685A-8D30-ACEF1271375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76135" y="3945891"/>
                <a:ext cx="1464388" cy="0"/>
              </a:xfrm>
              <a:prstGeom prst="straightConnector1">
                <a:avLst/>
              </a:prstGeom>
              <a:ln w="57150">
                <a:solidFill>
                  <a:schemeClr val="accent5"/>
                </a:solidFill>
                <a:headEnd type="oval" w="sm" len="sm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4" name="Isosceles Triangle 59">
            <a:extLst>
              <a:ext uri="{FF2B5EF4-FFF2-40B4-BE49-F238E27FC236}">
                <a16:creationId xmlns:a16="http://schemas.microsoft.com/office/drawing/2014/main" id="{D53E91FE-DE86-1887-CF93-9B5E25FBA724}"/>
              </a:ext>
            </a:extLst>
          </p:cNvPr>
          <p:cNvSpPr/>
          <p:nvPr/>
        </p:nvSpPr>
        <p:spPr>
          <a:xfrm>
            <a:off x="9886099" y="4540637"/>
            <a:ext cx="182880" cy="172777"/>
          </a:xfrm>
          <a:prstGeom prst="triangle">
            <a:avLst/>
          </a:prstGeom>
          <a:noFill/>
          <a:ln w="28575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18 VAG Rounded Light   02390" pitchFamily="2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99C8431-0939-9ED0-EAF4-C79993FD36C6}"/>
              </a:ext>
            </a:extLst>
          </p:cNvPr>
          <p:cNvSpPr/>
          <p:nvPr/>
        </p:nvSpPr>
        <p:spPr>
          <a:xfrm>
            <a:off x="9120628" y="3586419"/>
            <a:ext cx="1021734" cy="1127284"/>
          </a:xfrm>
          <a:prstGeom prst="rect">
            <a:avLst/>
          </a:prstGeom>
          <a:noFill/>
          <a:ln w="28575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b"/>
          <a:lstStyle/>
          <a:p>
            <a:pPr>
              <a:spcBef>
                <a:spcPts val="400"/>
              </a:spcBef>
              <a:tabLst>
                <a:tab pos="1249363" algn="r"/>
              </a:tabLst>
            </a:pPr>
            <a:r>
              <a:rPr lang="en-US" sz="1400" i="1" dirty="0">
                <a:solidFill>
                  <a:schemeClr val="bg1"/>
                </a:solidFill>
                <a:latin typeface="18 VAG Rounded Light   02390" pitchFamily="2" charset="0"/>
              </a:rPr>
              <a:t>	</a:t>
            </a:r>
            <a:r>
              <a:rPr lang="en-US" sz="1400" i="1" dirty="0" err="1">
                <a:solidFill>
                  <a:schemeClr val="bg1"/>
                </a:solidFill>
                <a:latin typeface="18 VAG Rounded Light   02390" pitchFamily="2" charset="0"/>
              </a:rPr>
              <a:t>dataR</a:t>
            </a:r>
            <a:endParaRPr lang="en-US" sz="1400" i="1" dirty="0">
              <a:solidFill>
                <a:schemeClr val="bg1"/>
              </a:solidFill>
              <a:latin typeface="18 VAG Rounded Light   02390" pitchFamily="2" charset="0"/>
            </a:endParaRPr>
          </a:p>
          <a:p>
            <a:pPr>
              <a:spcBef>
                <a:spcPts val="400"/>
              </a:spcBef>
              <a:tabLst>
                <a:tab pos="1249363" algn="r"/>
              </a:tabLst>
            </a:pPr>
            <a:r>
              <a:rPr lang="en-US" sz="1400" i="1" dirty="0" err="1">
                <a:solidFill>
                  <a:schemeClr val="bg1"/>
                </a:solidFill>
                <a:latin typeface="18 VAG Rounded Light   02390" pitchFamily="2" charset="0"/>
              </a:rPr>
              <a:t>addr</a:t>
            </a:r>
            <a:endParaRPr lang="en-US" sz="1400" i="1" dirty="0">
              <a:solidFill>
                <a:schemeClr val="bg1"/>
              </a:solidFill>
              <a:latin typeface="18 VAG Rounded Light   02390" pitchFamily="2" charset="0"/>
            </a:endParaRPr>
          </a:p>
          <a:p>
            <a:pPr algn="r">
              <a:spcBef>
                <a:spcPts val="400"/>
              </a:spcBef>
              <a:tabLst>
                <a:tab pos="1249363" algn="r"/>
              </a:tabLst>
            </a:pPr>
            <a:r>
              <a:rPr lang="en-US" sz="16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DMEM</a:t>
            </a:r>
          </a:p>
          <a:p>
            <a:pPr>
              <a:spcBef>
                <a:spcPts val="400"/>
              </a:spcBef>
              <a:spcAft>
                <a:spcPts val="400"/>
              </a:spcAft>
              <a:tabLst>
                <a:tab pos="1249363" algn="r"/>
              </a:tabLst>
            </a:pPr>
            <a:r>
              <a:rPr lang="en-US" sz="1200" i="1" dirty="0" err="1">
                <a:solidFill>
                  <a:schemeClr val="bg1"/>
                </a:solidFill>
                <a:latin typeface="18 VAG ROUNDED LIGHT   02390" pitchFamily="2" charset="0"/>
                <a:cs typeface="Courier New" panose="02070309020205020404" pitchFamily="49" charset="0"/>
              </a:rPr>
              <a:t>dataW</a:t>
            </a:r>
            <a:r>
              <a:rPr lang="en-US" sz="1600" i="1" dirty="0">
                <a:solidFill>
                  <a:schemeClr val="bg1"/>
                </a:solidFill>
                <a:latin typeface="18 VAG ROUNDED LIGHT   02390" pitchFamily="2" charset="0"/>
                <a:cs typeface="Courier New" panose="02070309020205020404" pitchFamily="49" charset="0"/>
              </a:rPr>
              <a:t> </a:t>
            </a:r>
            <a:endParaRPr lang="en-US" sz="1200" i="1" dirty="0">
              <a:solidFill>
                <a:schemeClr val="bg1"/>
              </a:solidFill>
              <a:latin typeface="18 VAG ROUNDED LIGHT   02390" pitchFamily="2" charset="0"/>
              <a:cs typeface="Courier New" panose="02070309020205020404" pitchFamily="49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569A93A-3470-E135-1D42-27E39F99AC17}"/>
              </a:ext>
            </a:extLst>
          </p:cNvPr>
          <p:cNvSpPr txBox="1"/>
          <p:nvPr/>
        </p:nvSpPr>
        <p:spPr>
          <a:xfrm>
            <a:off x="9813943" y="4842550"/>
            <a:ext cx="3417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00" dirty="0" err="1">
                <a:solidFill>
                  <a:schemeClr val="bg1"/>
                </a:solidFill>
                <a:latin typeface="18 VAG Rounded Light   02390" pitchFamily="2" charset="0"/>
              </a:rPr>
              <a:t>clk</a:t>
            </a:r>
            <a:endParaRPr lang="en-US" sz="1100" dirty="0">
              <a:solidFill>
                <a:schemeClr val="bg1"/>
              </a:solidFill>
              <a:latin typeface="18 VAG Rounded Light   02390" pitchFamily="2" charset="0"/>
            </a:endParaRP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22236378-DCD1-D8A9-3293-88E23ABA18EB}"/>
              </a:ext>
            </a:extLst>
          </p:cNvPr>
          <p:cNvCxnSpPr>
            <a:cxnSpLocks/>
            <a:stCxn id="39" idx="0"/>
          </p:cNvCxnSpPr>
          <p:nvPr/>
        </p:nvCxnSpPr>
        <p:spPr>
          <a:xfrm flipV="1">
            <a:off x="9984823" y="4713414"/>
            <a:ext cx="0" cy="129136"/>
          </a:xfrm>
          <a:prstGeom prst="line">
            <a:avLst/>
          </a:prstGeom>
          <a:ln w="19050">
            <a:solidFill>
              <a:schemeClr val="accent6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04693EAF-0AE1-7F3A-FA68-4A5D3499E0DB}"/>
              </a:ext>
            </a:extLst>
          </p:cNvPr>
          <p:cNvSpPr txBox="1"/>
          <p:nvPr/>
        </p:nvSpPr>
        <p:spPr>
          <a:xfrm>
            <a:off x="10106672" y="3711143"/>
            <a:ext cx="4395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mem</a:t>
            </a:r>
            <a:endParaRPr lang="en-US" sz="2000" dirty="0">
              <a:solidFill>
                <a:schemeClr val="bg1"/>
              </a:solidFill>
              <a:latin typeface="18 VAG Rounded Light   02390" pitchFamily="2" charset="0"/>
            </a:endParaRP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5AE81917-ABCF-C4F8-942C-35C2294FB7EB}"/>
              </a:ext>
            </a:extLst>
          </p:cNvPr>
          <p:cNvCxnSpPr>
            <a:cxnSpLocks/>
          </p:cNvCxnSpPr>
          <p:nvPr/>
        </p:nvCxnSpPr>
        <p:spPr>
          <a:xfrm>
            <a:off x="8861193" y="3967940"/>
            <a:ext cx="297442" cy="0"/>
          </a:xfrm>
          <a:prstGeom prst="straightConnector1">
            <a:avLst/>
          </a:prstGeom>
          <a:ln w="28575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BB1E806E-E8A0-10E2-767B-25F1674103DD}"/>
              </a:ext>
            </a:extLst>
          </p:cNvPr>
          <p:cNvCxnSpPr>
            <a:cxnSpLocks/>
          </p:cNvCxnSpPr>
          <p:nvPr/>
        </p:nvCxnSpPr>
        <p:spPr>
          <a:xfrm flipV="1">
            <a:off x="10142760" y="3707112"/>
            <a:ext cx="403456" cy="7631"/>
          </a:xfrm>
          <a:prstGeom prst="straightConnector1">
            <a:avLst/>
          </a:prstGeom>
          <a:ln w="28575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Group 46">
            <a:extLst>
              <a:ext uri="{FF2B5EF4-FFF2-40B4-BE49-F238E27FC236}">
                <a16:creationId xmlns:a16="http://schemas.microsoft.com/office/drawing/2014/main" id="{A993B394-14AC-752B-E6A3-D69C8D52EB87}"/>
              </a:ext>
            </a:extLst>
          </p:cNvPr>
          <p:cNvGrpSpPr/>
          <p:nvPr/>
        </p:nvGrpSpPr>
        <p:grpSpPr>
          <a:xfrm>
            <a:off x="3790286" y="2375192"/>
            <a:ext cx="7347065" cy="1124151"/>
            <a:chOff x="3790286" y="2375192"/>
            <a:chExt cx="7347065" cy="1124151"/>
          </a:xfrm>
          <a:effectLst/>
        </p:grpSpPr>
        <p:cxnSp>
          <p:nvCxnSpPr>
            <p:cNvPr id="48" name="Elbow Connector 47">
              <a:extLst>
                <a:ext uri="{FF2B5EF4-FFF2-40B4-BE49-F238E27FC236}">
                  <a16:creationId xmlns:a16="http://schemas.microsoft.com/office/drawing/2014/main" id="{8FEB0117-96CC-46EC-28AC-EBB2BEC18AD9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3970539" y="2216906"/>
              <a:ext cx="657210" cy="993002"/>
            </a:xfrm>
            <a:prstGeom prst="bentConnector2">
              <a:avLst/>
            </a:prstGeom>
            <a:ln w="28575">
              <a:solidFill>
                <a:schemeClr val="bg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15081257-8B98-F805-993A-6910EA97D891}"/>
                </a:ext>
              </a:extLst>
            </p:cNvPr>
            <p:cNvCxnSpPr/>
            <p:nvPr/>
          </p:nvCxnSpPr>
          <p:spPr>
            <a:xfrm>
              <a:off x="3790286" y="2384802"/>
              <a:ext cx="7334708" cy="0"/>
            </a:xfrm>
            <a:prstGeom prst="line">
              <a:avLst/>
            </a:prstGeom>
            <a:ln w="28575">
              <a:solidFill>
                <a:schemeClr val="bg1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Elbow Connector 50">
              <a:extLst>
                <a:ext uri="{FF2B5EF4-FFF2-40B4-BE49-F238E27FC236}">
                  <a16:creationId xmlns:a16="http://schemas.microsoft.com/office/drawing/2014/main" id="{E56740FB-0BEB-0CD1-316D-928A8A94C793}"/>
                </a:ext>
              </a:extLst>
            </p:cNvPr>
            <p:cNvCxnSpPr>
              <a:cxnSpLocks/>
              <a:stCxn id="52" idx="0"/>
            </p:cNvCxnSpPr>
            <p:nvPr/>
          </p:nvCxnSpPr>
          <p:spPr>
            <a:xfrm flipV="1">
              <a:off x="10817058" y="2375192"/>
              <a:ext cx="320293" cy="1124151"/>
            </a:xfrm>
            <a:prstGeom prst="bentConnector2">
              <a:avLst/>
            </a:prstGeom>
            <a:ln w="28575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Trapezoid 51">
            <a:extLst>
              <a:ext uri="{FF2B5EF4-FFF2-40B4-BE49-F238E27FC236}">
                <a16:creationId xmlns:a16="http://schemas.microsoft.com/office/drawing/2014/main" id="{AE5D2516-7D3B-AF7B-9E5A-6B7FF198E91A}"/>
              </a:ext>
            </a:extLst>
          </p:cNvPr>
          <p:cNvSpPr/>
          <p:nvPr/>
        </p:nvSpPr>
        <p:spPr>
          <a:xfrm rot="5400000">
            <a:off x="10337532" y="3361302"/>
            <a:ext cx="682970" cy="276082"/>
          </a:xfrm>
          <a:prstGeom prst="trapezoid">
            <a:avLst>
              <a:gd name="adj" fmla="val 62818"/>
            </a:avLst>
          </a:prstGeom>
          <a:noFill/>
          <a:ln w="28575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vert270" rtlCol="0" anchor="ctr"/>
          <a:lstStyle/>
          <a:p>
            <a:pPr algn="ctr">
              <a:spcBef>
                <a:spcPts val="600"/>
              </a:spcBef>
            </a:pPr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  <a:p>
            <a:pPr algn="ctr">
              <a:spcBef>
                <a:spcPts val="600"/>
              </a:spcBef>
            </a:pPr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cxnSp>
        <p:nvCxnSpPr>
          <p:cNvPr id="53" name="Elbow Connector 52">
            <a:extLst>
              <a:ext uri="{FF2B5EF4-FFF2-40B4-BE49-F238E27FC236}">
                <a16:creationId xmlns:a16="http://schemas.microsoft.com/office/drawing/2014/main" id="{BE8ED30C-AED1-4AAC-6589-F2C5F3CD9FC1}"/>
              </a:ext>
            </a:extLst>
          </p:cNvPr>
          <p:cNvCxnSpPr>
            <a:cxnSpLocks/>
          </p:cNvCxnSpPr>
          <p:nvPr/>
        </p:nvCxnSpPr>
        <p:spPr>
          <a:xfrm flipV="1">
            <a:off x="8929306" y="3375224"/>
            <a:ext cx="1611670" cy="592716"/>
          </a:xfrm>
          <a:prstGeom prst="bentConnector3">
            <a:avLst>
              <a:gd name="adj1" fmla="val 288"/>
            </a:avLst>
          </a:prstGeom>
          <a:ln w="28575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4B11C6A0-C133-F7F7-A7F9-D186155CCEFD}"/>
              </a:ext>
            </a:extLst>
          </p:cNvPr>
          <p:cNvSpPr txBox="1"/>
          <p:nvPr/>
        </p:nvSpPr>
        <p:spPr>
          <a:xfrm>
            <a:off x="10106672" y="3087231"/>
            <a:ext cx="4395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alu</a:t>
            </a:r>
            <a:endParaRPr lang="en-US" sz="2000" dirty="0">
              <a:solidFill>
                <a:schemeClr val="bg1"/>
              </a:solidFill>
              <a:latin typeface="18 VAG Rounded Light   02390" pitchFamily="2" charset="0"/>
            </a:endParaRP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09037674-EBD5-FC80-507C-066941011724}"/>
              </a:ext>
            </a:extLst>
          </p:cNvPr>
          <p:cNvCxnSpPr>
            <a:cxnSpLocks/>
          </p:cNvCxnSpPr>
          <p:nvPr/>
        </p:nvCxnSpPr>
        <p:spPr>
          <a:xfrm flipV="1">
            <a:off x="9596488" y="4736341"/>
            <a:ext cx="0" cy="801140"/>
          </a:xfrm>
          <a:prstGeom prst="straightConnector1">
            <a:avLst/>
          </a:prstGeom>
          <a:ln w="127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1" name="Group 480">
            <a:extLst>
              <a:ext uri="{FF2B5EF4-FFF2-40B4-BE49-F238E27FC236}">
                <a16:creationId xmlns:a16="http://schemas.microsoft.com/office/drawing/2014/main" id="{A0BD89C6-F796-F118-BAD3-E841F9E06C7F}"/>
              </a:ext>
            </a:extLst>
          </p:cNvPr>
          <p:cNvGrpSpPr/>
          <p:nvPr/>
        </p:nvGrpSpPr>
        <p:grpSpPr>
          <a:xfrm>
            <a:off x="4062897" y="5524627"/>
            <a:ext cx="6835927" cy="752471"/>
            <a:chOff x="4062897" y="5524627"/>
            <a:chExt cx="6835927" cy="752471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6CB08AE-EF84-D361-9009-1D984CAE07F5}"/>
                </a:ext>
              </a:extLst>
            </p:cNvPr>
            <p:cNvSpPr txBox="1"/>
            <p:nvPr/>
          </p:nvSpPr>
          <p:spPr>
            <a:xfrm>
              <a:off x="4062897" y="5552119"/>
              <a:ext cx="817853" cy="5201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85000"/>
                </a:lnSpc>
              </a:pPr>
              <a:r>
                <a:rPr lang="en-US" sz="1600" dirty="0" err="1">
                  <a:solidFill>
                    <a:schemeClr val="accent3"/>
                  </a:solidFill>
                  <a:latin typeface="18 VAG Rounded Light   02390" pitchFamily="2" charset="0"/>
                </a:rPr>
                <a:t>ImmSel</a:t>
              </a:r>
              <a:endParaRPr lang="en-US" sz="1600" dirty="0">
                <a:solidFill>
                  <a:schemeClr val="accent3"/>
                </a:solidFill>
                <a:latin typeface="18 VAG Rounded Light   02390" pitchFamily="2" charset="0"/>
              </a:endParaRPr>
            </a:p>
            <a:p>
              <a:pPr algn="ctr">
                <a:lnSpc>
                  <a:spcPct val="85000"/>
                </a:lnSpc>
              </a:pPr>
              <a:r>
                <a:rPr lang="en-US" sz="1600" b="1" dirty="0">
                  <a:solidFill>
                    <a:schemeClr val="accent5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I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6D242A0-E8FA-7E72-D9D1-434F5D1CFFC8}"/>
                </a:ext>
              </a:extLst>
            </p:cNvPr>
            <p:cNvSpPr txBox="1"/>
            <p:nvPr/>
          </p:nvSpPr>
          <p:spPr>
            <a:xfrm>
              <a:off x="5333604" y="5554208"/>
              <a:ext cx="885179" cy="7228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85000"/>
                </a:lnSpc>
              </a:pPr>
              <a:r>
                <a:rPr lang="en-US" sz="1600" dirty="0" err="1">
                  <a:solidFill>
                    <a:schemeClr val="accent3"/>
                  </a:solidFill>
                  <a:latin typeface="18 VAG Rounded Light   02390" pitchFamily="2" charset="0"/>
                </a:rPr>
                <a:t>RegWEn</a:t>
              </a:r>
              <a:endParaRPr lang="en-US" sz="1600" dirty="0">
                <a:solidFill>
                  <a:schemeClr val="accent3"/>
                </a:solidFill>
                <a:latin typeface="18 VAG Rounded Light   02390" pitchFamily="2" charset="0"/>
              </a:endParaRPr>
            </a:p>
            <a:p>
              <a:pPr algn="ctr">
                <a:lnSpc>
                  <a:spcPct val="85000"/>
                </a:lnSpc>
              </a:pPr>
              <a:r>
                <a:rPr lang="en-US" sz="1600" dirty="0">
                  <a:solidFill>
                    <a:schemeClr val="accent4"/>
                  </a:solidFill>
                  <a:latin typeface="18 VAG Rounded Light   02390" pitchFamily="2" charset="0"/>
                </a:rPr>
                <a:t>1</a:t>
              </a:r>
              <a:br>
                <a:rPr 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18 VAG Rounded Light   02390" pitchFamily="2" charset="0"/>
                </a:rPr>
              </a:br>
              <a:endPara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18 VAG Rounded Light   02390" pitchFamily="2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9E46055-A94A-08AF-62DE-99BE6654A422}"/>
                </a:ext>
              </a:extLst>
            </p:cNvPr>
            <p:cNvSpPr txBox="1"/>
            <p:nvPr/>
          </p:nvSpPr>
          <p:spPr>
            <a:xfrm>
              <a:off x="7558332" y="5524627"/>
              <a:ext cx="449161" cy="4083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85000"/>
                </a:lnSpc>
              </a:pPr>
              <a:r>
                <a:rPr lang="en-US" sz="1200" dirty="0" err="1">
                  <a:solidFill>
                    <a:schemeClr val="accent3"/>
                  </a:solidFill>
                  <a:latin typeface="18 VAG Rounded Light   02390" pitchFamily="2" charset="0"/>
                </a:rPr>
                <a:t>Bsel</a:t>
              </a:r>
              <a:endParaRPr lang="en-US" sz="1200" dirty="0">
                <a:solidFill>
                  <a:schemeClr val="accent3"/>
                </a:solidFill>
                <a:latin typeface="18 VAG Rounded Light   02390" pitchFamily="2" charset="0"/>
              </a:endParaRPr>
            </a:p>
            <a:p>
              <a:pPr algn="ctr">
                <a:lnSpc>
                  <a:spcPct val="85000"/>
                </a:lnSpc>
              </a:pPr>
              <a:r>
                <a:rPr lang="en-US" sz="1200" dirty="0">
                  <a:solidFill>
                    <a:schemeClr val="accent1"/>
                  </a:solidFill>
                  <a:latin typeface="18 VAG Rounded Light   02390" pitchFamily="2" charset="0"/>
                </a:rPr>
                <a:t>1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B2F3760-0073-9212-0898-D7A547D865CA}"/>
                </a:ext>
              </a:extLst>
            </p:cNvPr>
            <p:cNvSpPr txBox="1"/>
            <p:nvPr/>
          </p:nvSpPr>
          <p:spPr>
            <a:xfrm>
              <a:off x="8421291" y="5536765"/>
              <a:ext cx="702436" cy="4609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85000"/>
                </a:lnSpc>
              </a:pPr>
              <a:r>
                <a:rPr lang="en-US" sz="1400" dirty="0" err="1">
                  <a:solidFill>
                    <a:schemeClr val="accent3"/>
                  </a:solidFill>
                  <a:latin typeface="18 VAG Rounded Light   02390" pitchFamily="2" charset="0"/>
                </a:rPr>
                <a:t>ALUSel</a:t>
              </a:r>
              <a:endParaRPr lang="en-US" sz="1400" dirty="0">
                <a:solidFill>
                  <a:schemeClr val="accent3"/>
                </a:solidFill>
                <a:latin typeface="18 VAG Rounded Light   02390" pitchFamily="2" charset="0"/>
              </a:endParaRPr>
            </a:p>
            <a:p>
              <a:pPr algn="ctr">
                <a:lnSpc>
                  <a:spcPct val="85000"/>
                </a:lnSpc>
              </a:pPr>
              <a:r>
                <a:rPr lang="en-US" sz="1400" dirty="0">
                  <a:solidFill>
                    <a:schemeClr val="accent1"/>
                  </a:solidFill>
                  <a:latin typeface="18 VAG Rounded Light   02390" pitchFamily="2" charset="0"/>
                </a:rPr>
                <a:t>Add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07200860-3D98-4D7B-F434-9C9641EF94FB}"/>
                </a:ext>
              </a:extLst>
            </p:cNvPr>
            <p:cNvSpPr txBox="1"/>
            <p:nvPr/>
          </p:nvSpPr>
          <p:spPr>
            <a:xfrm>
              <a:off x="9285659" y="5555777"/>
              <a:ext cx="817853" cy="4609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85000"/>
                </a:lnSpc>
              </a:pPr>
              <a:r>
                <a:rPr lang="en-US" sz="1400" dirty="0" err="1">
                  <a:solidFill>
                    <a:schemeClr val="accent3"/>
                  </a:solidFill>
                  <a:latin typeface="18 VAG Rounded Light   02390" pitchFamily="2" charset="0"/>
                </a:rPr>
                <a:t>MemRW</a:t>
              </a:r>
              <a:endParaRPr lang="en-US" sz="1400" dirty="0">
                <a:solidFill>
                  <a:schemeClr val="accent3"/>
                </a:solidFill>
                <a:latin typeface="18 VAG Rounded Light   02390" pitchFamily="2" charset="0"/>
              </a:endParaRPr>
            </a:p>
            <a:p>
              <a:pPr algn="ctr">
                <a:lnSpc>
                  <a:spcPct val="85000"/>
                </a:lnSpc>
              </a:pPr>
              <a:r>
                <a:rPr lang="en-US" sz="1400" dirty="0">
                  <a:solidFill>
                    <a:schemeClr val="accent6"/>
                  </a:solidFill>
                  <a:latin typeface="18 VAG Rounded Light   02390" pitchFamily="2" charset="0"/>
                </a:rPr>
                <a:t>Read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0D75BBF7-A5ED-B23F-53CE-8B530D0941F1}"/>
                </a:ext>
              </a:extLst>
            </p:cNvPr>
            <p:cNvSpPr txBox="1"/>
            <p:nvPr/>
          </p:nvSpPr>
          <p:spPr>
            <a:xfrm>
              <a:off x="10252493" y="5557253"/>
              <a:ext cx="646331" cy="4609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85000"/>
                </a:lnSpc>
              </a:pPr>
              <a:r>
                <a:rPr lang="en-US" sz="1400" dirty="0" err="1">
                  <a:solidFill>
                    <a:schemeClr val="accent3"/>
                  </a:solidFill>
                  <a:latin typeface="18 VAG Rounded Light   02390" pitchFamily="2" charset="0"/>
                </a:rPr>
                <a:t>WBSel</a:t>
              </a:r>
              <a:endParaRPr lang="en-US" sz="1400" dirty="0">
                <a:solidFill>
                  <a:schemeClr val="accent3"/>
                </a:solidFill>
                <a:latin typeface="18 VAG Rounded Light   02390" pitchFamily="2" charset="0"/>
              </a:endParaRPr>
            </a:p>
            <a:p>
              <a:pPr algn="ctr">
                <a:lnSpc>
                  <a:spcPct val="85000"/>
                </a:lnSpc>
              </a:pPr>
              <a:r>
                <a:rPr lang="en-US" sz="1400" dirty="0">
                  <a:solidFill>
                    <a:schemeClr val="accent4"/>
                  </a:solidFill>
                  <a:latin typeface="18 VAG Rounded Light   02390" pitchFamily="2" charset="0"/>
                </a:rPr>
                <a:t>0</a:t>
              </a:r>
            </a:p>
          </p:txBody>
        </p:sp>
      </p:grp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D049E621-4A3C-223F-5052-BA391451E4AF}"/>
              </a:ext>
            </a:extLst>
          </p:cNvPr>
          <p:cNvCxnSpPr>
            <a:cxnSpLocks/>
          </p:cNvCxnSpPr>
          <p:nvPr/>
        </p:nvCxnSpPr>
        <p:spPr>
          <a:xfrm flipV="1">
            <a:off x="10664370" y="3759701"/>
            <a:ext cx="0" cy="1767040"/>
          </a:xfrm>
          <a:prstGeom prst="straightConnector1">
            <a:avLst/>
          </a:prstGeom>
          <a:ln w="127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9CED6D89-71E6-142F-1B9E-63BFBDE28F5E}"/>
              </a:ext>
            </a:extLst>
          </p:cNvPr>
          <p:cNvSpPr txBox="1"/>
          <p:nvPr/>
        </p:nvSpPr>
        <p:spPr>
          <a:xfrm>
            <a:off x="9389327" y="115071"/>
            <a:ext cx="2598346" cy="618631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pPr algn="r">
              <a:lnSpc>
                <a:spcPct val="95000"/>
              </a:lnSpc>
            </a:pPr>
            <a:r>
              <a:rPr lang="en-US" sz="1800" dirty="0">
                <a:latin typeface="18 VAG Rounded Light   02390" pitchFamily="2" charset="0"/>
              </a:rPr>
              <a:t>Load uses all five stages of the </a:t>
            </a:r>
            <a:r>
              <a:rPr lang="en-US" sz="1800" dirty="0" err="1">
                <a:latin typeface="18 VAG Rounded Light   02390" pitchFamily="2" charset="0"/>
              </a:rPr>
              <a:t>datapath</a:t>
            </a:r>
            <a:r>
              <a:rPr lang="en-US" sz="1800" dirty="0">
                <a:latin typeface="18 VAG Rounded Light   02390" pitchFamily="2" charset="0"/>
              </a:rPr>
              <a:t>!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EA7F99AA-BFBA-5BF6-30C0-3EE3C7CA9EA9}"/>
              </a:ext>
            </a:extLst>
          </p:cNvPr>
          <p:cNvSpPr txBox="1"/>
          <p:nvPr/>
        </p:nvSpPr>
        <p:spPr>
          <a:xfrm>
            <a:off x="8331951" y="998582"/>
            <a:ext cx="2356549" cy="622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US" sz="1800" dirty="0">
                <a:solidFill>
                  <a:schemeClr val="accent6"/>
                </a:solidFill>
                <a:latin typeface="18 VAG Rounded Light   02390" pitchFamily="2" charset="0"/>
              </a:rPr>
              <a:t>Read memory at address </a:t>
            </a:r>
            <a:r>
              <a:rPr lang="en-US" sz="1800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alu</a:t>
            </a:r>
            <a:r>
              <a:rPr lang="en-US" sz="1800" dirty="0">
                <a:solidFill>
                  <a:schemeClr val="accent6"/>
                </a:solidFill>
                <a:latin typeface="18 VAG Rounded Light   02390" pitchFamily="2" charset="0"/>
              </a:rPr>
              <a:t>.</a:t>
            </a:r>
            <a:endParaRPr lang="en-US" sz="1800" b="1" dirty="0">
              <a:solidFill>
                <a:schemeClr val="accent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480" name="Group 479">
            <a:extLst>
              <a:ext uri="{FF2B5EF4-FFF2-40B4-BE49-F238E27FC236}">
                <a16:creationId xmlns:a16="http://schemas.microsoft.com/office/drawing/2014/main" id="{5F11F7EF-397E-845A-CF53-B3B0658E0AB5}"/>
              </a:ext>
            </a:extLst>
          </p:cNvPr>
          <p:cNvGrpSpPr/>
          <p:nvPr/>
        </p:nvGrpSpPr>
        <p:grpSpPr>
          <a:xfrm>
            <a:off x="3790286" y="2375192"/>
            <a:ext cx="7347065" cy="1329829"/>
            <a:chOff x="3790286" y="2375192"/>
            <a:chExt cx="7347065" cy="1329829"/>
          </a:xfrm>
        </p:grpSpPr>
        <p:grpSp>
          <p:nvGrpSpPr>
            <p:cNvPr id="450" name="Group 449">
              <a:extLst>
                <a:ext uri="{FF2B5EF4-FFF2-40B4-BE49-F238E27FC236}">
                  <a16:creationId xmlns:a16="http://schemas.microsoft.com/office/drawing/2014/main" id="{E7F83AC4-41BE-801E-F087-BD8B618614A4}"/>
                </a:ext>
              </a:extLst>
            </p:cNvPr>
            <p:cNvGrpSpPr/>
            <p:nvPr/>
          </p:nvGrpSpPr>
          <p:grpSpPr>
            <a:xfrm>
              <a:off x="3790286" y="2375192"/>
              <a:ext cx="7347065" cy="1124151"/>
              <a:chOff x="3790286" y="2375192"/>
              <a:chExt cx="7347065" cy="1124151"/>
            </a:xfrm>
            <a:effectLst/>
          </p:grpSpPr>
          <p:cxnSp>
            <p:nvCxnSpPr>
              <p:cNvPr id="464" name="Elbow Connector 463">
                <a:extLst>
                  <a:ext uri="{FF2B5EF4-FFF2-40B4-BE49-F238E27FC236}">
                    <a16:creationId xmlns:a16="http://schemas.microsoft.com/office/drawing/2014/main" id="{8064BBCF-500D-1149-3112-E5CE2E732724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3970539" y="2216906"/>
                <a:ext cx="657210" cy="993002"/>
              </a:xfrm>
              <a:prstGeom prst="bentConnector2">
                <a:avLst/>
              </a:prstGeom>
              <a:ln w="57150">
                <a:solidFill>
                  <a:schemeClr val="accent4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5" name="Straight Connector 464">
                <a:extLst>
                  <a:ext uri="{FF2B5EF4-FFF2-40B4-BE49-F238E27FC236}">
                    <a16:creationId xmlns:a16="http://schemas.microsoft.com/office/drawing/2014/main" id="{78A2393C-91B1-4015-CC6D-9A11574E781B}"/>
                  </a:ext>
                </a:extLst>
              </p:cNvPr>
              <p:cNvCxnSpPr/>
              <p:nvPr/>
            </p:nvCxnSpPr>
            <p:spPr>
              <a:xfrm>
                <a:off x="3790286" y="2384802"/>
                <a:ext cx="7334708" cy="0"/>
              </a:xfrm>
              <a:prstGeom prst="line">
                <a:avLst/>
              </a:prstGeom>
              <a:ln w="57150">
                <a:solidFill>
                  <a:schemeClr val="accent4"/>
                </a:solidFill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7" name="Elbow Connector 466">
                <a:extLst>
                  <a:ext uri="{FF2B5EF4-FFF2-40B4-BE49-F238E27FC236}">
                    <a16:creationId xmlns:a16="http://schemas.microsoft.com/office/drawing/2014/main" id="{3DDD897E-8BC5-DDA3-53A2-58BB4251BD9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817058" y="2375192"/>
                <a:ext cx="320293" cy="1124151"/>
              </a:xfrm>
              <a:prstGeom prst="bentConnector2">
                <a:avLst/>
              </a:prstGeom>
              <a:ln w="57150">
                <a:solidFill>
                  <a:schemeClr val="accent4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68" name="Freeform 467">
              <a:extLst>
                <a:ext uri="{FF2B5EF4-FFF2-40B4-BE49-F238E27FC236}">
                  <a16:creationId xmlns:a16="http://schemas.microsoft.com/office/drawing/2014/main" id="{7604B5B1-9B8A-DBF9-8622-7090CF42A640}"/>
                </a:ext>
              </a:extLst>
            </p:cNvPr>
            <p:cNvSpPr/>
            <p:nvPr/>
          </p:nvSpPr>
          <p:spPr>
            <a:xfrm>
              <a:off x="10489131" y="3499343"/>
              <a:ext cx="403447" cy="205678"/>
            </a:xfrm>
            <a:custGeom>
              <a:avLst/>
              <a:gdLst>
                <a:gd name="connsiteX0" fmla="*/ 0 w 405114"/>
                <a:gd name="connsiteY0" fmla="*/ 150471 h 162045"/>
                <a:gd name="connsiteX1" fmla="*/ 57873 w 405114"/>
                <a:gd name="connsiteY1" fmla="*/ 162045 h 162045"/>
                <a:gd name="connsiteX2" fmla="*/ 104172 w 405114"/>
                <a:gd name="connsiteY2" fmla="*/ 150471 h 162045"/>
                <a:gd name="connsiteX3" fmla="*/ 208344 w 405114"/>
                <a:gd name="connsiteY3" fmla="*/ 92597 h 162045"/>
                <a:gd name="connsiteX4" fmla="*/ 254643 w 405114"/>
                <a:gd name="connsiteY4" fmla="*/ 46298 h 162045"/>
                <a:gd name="connsiteX5" fmla="*/ 358815 w 405114"/>
                <a:gd name="connsiteY5" fmla="*/ 0 h 162045"/>
                <a:gd name="connsiteX6" fmla="*/ 405114 w 405114"/>
                <a:gd name="connsiteY6" fmla="*/ 0 h 162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5114" h="162045">
                  <a:moveTo>
                    <a:pt x="0" y="150471"/>
                  </a:moveTo>
                  <a:cubicBezTo>
                    <a:pt x="19291" y="154329"/>
                    <a:pt x="38200" y="162045"/>
                    <a:pt x="57873" y="162045"/>
                  </a:cubicBezTo>
                  <a:cubicBezTo>
                    <a:pt x="73781" y="162045"/>
                    <a:pt x="88876" y="154841"/>
                    <a:pt x="104172" y="150471"/>
                  </a:cubicBezTo>
                  <a:cubicBezTo>
                    <a:pt x="144925" y="138827"/>
                    <a:pt x="175184" y="125757"/>
                    <a:pt x="208344" y="92597"/>
                  </a:cubicBezTo>
                  <a:cubicBezTo>
                    <a:pt x="223777" y="77164"/>
                    <a:pt x="236483" y="58405"/>
                    <a:pt x="254643" y="46298"/>
                  </a:cubicBezTo>
                  <a:cubicBezTo>
                    <a:pt x="286113" y="25318"/>
                    <a:pt x="317492" y="0"/>
                    <a:pt x="358815" y="0"/>
                  </a:cubicBezTo>
                  <a:lnTo>
                    <a:pt x="405114" y="0"/>
                  </a:lnTo>
                </a:path>
              </a:pathLst>
            </a:custGeom>
            <a:noFill/>
            <a:ln w="57150">
              <a:solidFill>
                <a:schemeClr val="accent4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89" name="Group 488">
            <a:extLst>
              <a:ext uri="{FF2B5EF4-FFF2-40B4-BE49-F238E27FC236}">
                <a16:creationId xmlns:a16="http://schemas.microsoft.com/office/drawing/2014/main" id="{B97BE13E-C4F7-BCB5-FD29-1D4C08AAFF9B}"/>
              </a:ext>
            </a:extLst>
          </p:cNvPr>
          <p:cNvGrpSpPr/>
          <p:nvPr/>
        </p:nvGrpSpPr>
        <p:grpSpPr>
          <a:xfrm>
            <a:off x="8868629" y="3366696"/>
            <a:ext cx="1685023" cy="597529"/>
            <a:chOff x="8868629" y="3366696"/>
            <a:chExt cx="1685023" cy="597529"/>
          </a:xfrm>
        </p:grpSpPr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694E5F5E-58D8-25F0-8B1E-5E8687E57EDC}"/>
                </a:ext>
              </a:extLst>
            </p:cNvPr>
            <p:cNvCxnSpPr>
              <a:cxnSpLocks/>
            </p:cNvCxnSpPr>
            <p:nvPr/>
          </p:nvCxnSpPr>
          <p:spPr>
            <a:xfrm>
              <a:off x="8868629" y="3964225"/>
              <a:ext cx="297442" cy="0"/>
            </a:xfrm>
            <a:prstGeom prst="straightConnector1">
              <a:avLst/>
            </a:prstGeom>
            <a:ln w="57150">
              <a:solidFill>
                <a:schemeClr val="accent6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88" name="Group 487">
              <a:extLst>
                <a:ext uri="{FF2B5EF4-FFF2-40B4-BE49-F238E27FC236}">
                  <a16:creationId xmlns:a16="http://schemas.microsoft.com/office/drawing/2014/main" id="{63169F4A-17F5-2280-C528-9AFC952BD125}"/>
                </a:ext>
              </a:extLst>
            </p:cNvPr>
            <p:cNvGrpSpPr/>
            <p:nvPr/>
          </p:nvGrpSpPr>
          <p:grpSpPr>
            <a:xfrm>
              <a:off x="8937740" y="3366696"/>
              <a:ext cx="1615912" cy="592716"/>
              <a:chOff x="8937740" y="3366696"/>
              <a:chExt cx="1615912" cy="592716"/>
            </a:xfrm>
          </p:grpSpPr>
          <p:cxnSp>
            <p:nvCxnSpPr>
              <p:cNvPr id="449" name="Straight Arrow Connector 448">
                <a:extLst>
                  <a:ext uri="{FF2B5EF4-FFF2-40B4-BE49-F238E27FC236}">
                    <a16:creationId xmlns:a16="http://schemas.microsoft.com/office/drawing/2014/main" id="{ED3AB51F-0CA0-7F12-D0EB-186A96DA37A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150196" y="3703397"/>
                <a:ext cx="403456" cy="7631"/>
              </a:xfrm>
              <a:prstGeom prst="straightConnector1">
                <a:avLst/>
              </a:prstGeom>
              <a:ln w="57150">
                <a:solidFill>
                  <a:schemeClr val="accent6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7" name="Elbow Connector 486">
                <a:extLst>
                  <a:ext uri="{FF2B5EF4-FFF2-40B4-BE49-F238E27FC236}">
                    <a16:creationId xmlns:a16="http://schemas.microsoft.com/office/drawing/2014/main" id="{2F996031-EA97-5BE8-25EF-C9EE2D507DC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937740" y="3366696"/>
                <a:ext cx="1611670" cy="592716"/>
              </a:xfrm>
              <a:prstGeom prst="bentConnector3">
                <a:avLst>
                  <a:gd name="adj1" fmla="val 288"/>
                </a:avLst>
              </a:prstGeom>
              <a:ln w="57150">
                <a:solidFill>
                  <a:schemeClr val="accent6"/>
                </a:solidFill>
                <a:headEnd type="oval" w="sm" len="sm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4260400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animBg="1"/>
      <p:bldP spid="483" grpId="0"/>
      <p:bldP spid="484" grpId="0"/>
      <p:bldP spid="485" grpId="0"/>
      <p:bldP spid="486" grpId="0"/>
      <p:bldP spid="6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EE4887-F5F4-A904-EDB4-84CD6A462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RV32I Can Load Different Widths</a:t>
            </a:r>
          </a:p>
        </p:txBody>
      </p:sp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E370B23F-CD9F-9E7E-4CCE-28F0934FD73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24120999"/>
              </p:ext>
            </p:extLst>
          </p:nvPr>
        </p:nvGraphicFramePr>
        <p:xfrm>
          <a:off x="1065684" y="926631"/>
          <a:ext cx="9665208" cy="232333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108960">
                  <a:extLst>
                    <a:ext uri="{9D8B030D-6E8A-4147-A177-3AD203B41FA5}">
                      <a16:colId xmlns:a16="http://schemas.microsoft.com/office/drawing/2014/main" val="1624853830"/>
                    </a:ext>
                  </a:extLst>
                </a:gridCol>
                <a:gridCol w="1280160">
                  <a:extLst>
                    <a:ext uri="{9D8B030D-6E8A-4147-A177-3AD203B41FA5}">
                      <a16:colId xmlns:a16="http://schemas.microsoft.com/office/drawing/2014/main" val="1657610230"/>
                    </a:ext>
                  </a:extLst>
                </a:gridCol>
                <a:gridCol w="978408">
                  <a:extLst>
                    <a:ext uri="{9D8B030D-6E8A-4147-A177-3AD203B41FA5}">
                      <a16:colId xmlns:a16="http://schemas.microsoft.com/office/drawing/2014/main" val="953689441"/>
                    </a:ext>
                  </a:extLst>
                </a:gridCol>
                <a:gridCol w="1280160">
                  <a:extLst>
                    <a:ext uri="{9D8B030D-6E8A-4147-A177-3AD203B41FA5}">
                      <a16:colId xmlns:a16="http://schemas.microsoft.com/office/drawing/2014/main" val="2842259910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2051879303"/>
                    </a:ext>
                  </a:extLst>
                </a:gridCol>
                <a:gridCol w="1188720">
                  <a:extLst>
                    <a:ext uri="{9D8B030D-6E8A-4147-A177-3AD203B41FA5}">
                      <a16:colId xmlns:a16="http://schemas.microsoft.com/office/drawing/2014/main" val="1110699373"/>
                    </a:ext>
                  </a:extLst>
                </a:gridCol>
              </a:tblGrid>
              <a:tr h="301237">
                <a:tc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endParaRPr lang="en-US" sz="1700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endParaRPr lang="en-US" sz="1700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r>
                        <a:rPr lang="en-US" sz="1700" b="1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funct3</a:t>
                      </a: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endParaRPr lang="en-US" sz="1700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r>
                        <a:rPr lang="en-US" sz="1700" b="1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opcode</a:t>
                      </a: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endParaRPr lang="en-US" sz="1700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6246549"/>
                  </a:ext>
                </a:extLst>
              </a:tr>
              <a:tr h="388882">
                <a:tc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r>
                        <a:rPr lang="en-US" sz="1700" b="1" i="0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imm</a:t>
                      </a:r>
                      <a:r>
                        <a:rPr lang="en-US" sz="1700" b="1" i="0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[11:0] </a:t>
                      </a:r>
                      <a:endParaRPr lang="en-US" sz="1700" b="1" i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r>
                        <a:rPr lang="en-US" sz="1700" b="1" i="0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rs1 </a:t>
                      </a:r>
                      <a:endParaRPr lang="en-US" sz="1700" b="1" i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r>
                        <a:rPr lang="en-US" sz="2400" b="1" i="0" dirty="0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000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r>
                        <a:rPr lang="en-US" sz="1700" b="1" i="0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rd</a:t>
                      </a:r>
                      <a:r>
                        <a:rPr lang="en-US" sz="1700" b="1" i="0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 </a:t>
                      </a:r>
                      <a:endParaRPr lang="en-US" sz="1700" b="1" i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0000011</a:t>
                      </a:r>
                      <a:endParaRPr kumimoji="0" lang="en-US" sz="2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80000"/>
                        </a:lnSpc>
                      </a:pPr>
                      <a:r>
                        <a:rPr lang="en-US" sz="2000" b="1" i="0" dirty="0" err="1">
                          <a:solidFill>
                            <a:schemeClr val="accent4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lb</a:t>
                      </a:r>
                      <a:endParaRPr lang="en-US" sz="2000" b="1" i="0" dirty="0">
                        <a:solidFill>
                          <a:schemeClr val="accent4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2588811"/>
                  </a:ext>
                </a:extLst>
              </a:tr>
              <a:tr h="388882">
                <a:tc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r>
                        <a:rPr kumimoji="0" lang="en-US" sz="17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imm</a:t>
                      </a:r>
                      <a:r>
                        <a:rPr kumimoji="0" lang="en-US" sz="1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[11:0]</a:t>
                      </a:r>
                      <a:endParaRPr lang="en-US" sz="2000" b="1" i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r>
                        <a:rPr kumimoji="0" lang="en-US" sz="17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rs1</a:t>
                      </a:r>
                      <a:endParaRPr lang="en-US" sz="2000" b="1" i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r>
                        <a:rPr lang="en-US" sz="2400" b="1" i="0" dirty="0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001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r>
                        <a:rPr kumimoji="0" lang="en-US" sz="17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rd</a:t>
                      </a:r>
                      <a:endParaRPr lang="en-US" sz="2000" b="1" i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0000011</a:t>
                      </a:r>
                      <a:endParaRPr kumimoji="0" lang="en-US" sz="2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377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D9E056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lh</a:t>
                      </a:r>
                      <a:endParaRPr kumimoji="0" lang="en-US" sz="2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D9E056"/>
                        </a:solidFill>
                        <a:effectLst/>
                        <a:uLnTx/>
                        <a:uFillTx/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8968598"/>
                  </a:ext>
                </a:extLst>
              </a:tr>
              <a:tr h="388882">
                <a:tc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r>
                        <a:rPr kumimoji="0" lang="en-US" sz="17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imm</a:t>
                      </a:r>
                      <a:r>
                        <a:rPr kumimoji="0" lang="en-US" sz="1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[11:0]</a:t>
                      </a:r>
                      <a:endParaRPr lang="en-US" sz="2000" b="1" i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r>
                        <a:rPr kumimoji="0" lang="en-US" sz="1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rs1</a:t>
                      </a:r>
                      <a:endParaRPr lang="en-US" sz="2000" b="1" i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r>
                        <a:rPr lang="en-US" sz="2400" b="1" i="0" dirty="0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010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r>
                        <a:rPr kumimoji="0" lang="en-US" sz="17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rd</a:t>
                      </a:r>
                      <a:endParaRPr lang="en-US" sz="2000" b="1" i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0000011</a:t>
                      </a:r>
                      <a:endParaRPr kumimoji="0" lang="en-US" sz="2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377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D9E056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lw</a:t>
                      </a:r>
                      <a:endParaRPr kumimoji="0" lang="en-US" sz="2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D9E056"/>
                        </a:solidFill>
                        <a:effectLst/>
                        <a:uLnTx/>
                        <a:uFillTx/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6774115"/>
                  </a:ext>
                </a:extLst>
              </a:tr>
              <a:tr h="388882">
                <a:tc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r>
                        <a:rPr kumimoji="0" lang="en-US" sz="17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imm</a:t>
                      </a:r>
                      <a:r>
                        <a:rPr kumimoji="0" lang="en-US" sz="1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[11:0]</a:t>
                      </a:r>
                      <a:endParaRPr lang="en-US" sz="2000" b="1" i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r>
                        <a:rPr kumimoji="0" lang="en-US" sz="1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rs1</a:t>
                      </a:r>
                      <a:endParaRPr lang="en-US" sz="2000" b="1" i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r>
                        <a:rPr lang="en-US" sz="2400" b="1" i="0" dirty="0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100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r>
                        <a:rPr kumimoji="0" lang="en-US" sz="17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rd</a:t>
                      </a:r>
                      <a:endParaRPr lang="en-US" sz="2000" b="1" i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0000011</a:t>
                      </a:r>
                      <a:endParaRPr kumimoji="0" lang="en-US" sz="2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377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D9E056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lbu</a:t>
                      </a:r>
                      <a:endParaRPr kumimoji="0" lang="en-US" sz="2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D9E056"/>
                        </a:solidFill>
                        <a:effectLst/>
                        <a:uLnTx/>
                        <a:uFillTx/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9922841"/>
                  </a:ext>
                </a:extLst>
              </a:tr>
              <a:tr h="388882">
                <a:tc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r>
                        <a:rPr kumimoji="0" lang="en-US" sz="17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imm</a:t>
                      </a:r>
                      <a:r>
                        <a:rPr kumimoji="0" lang="en-US" sz="1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[11:0]</a:t>
                      </a:r>
                      <a:endParaRPr lang="en-US" sz="2000" b="1" i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r>
                        <a:rPr kumimoji="0" lang="en-US" sz="1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rs1</a:t>
                      </a:r>
                      <a:endParaRPr lang="en-US" sz="2000" b="1" i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r>
                        <a:rPr lang="en-US" sz="2400" b="1" i="0" dirty="0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101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r>
                        <a:rPr kumimoji="0" lang="en-US" sz="17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rd</a:t>
                      </a:r>
                      <a:endParaRPr lang="en-US" sz="2000" b="1" i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0000011</a:t>
                      </a:r>
                      <a:endParaRPr kumimoji="0" lang="en-US" sz="2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377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D9E056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lhu</a:t>
                      </a:r>
                      <a:endParaRPr kumimoji="0" lang="en-US" sz="2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D9E056"/>
                        </a:solidFill>
                        <a:effectLst/>
                        <a:uLnTx/>
                        <a:uFillTx/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5244450"/>
                  </a:ext>
                </a:extLst>
              </a:tr>
            </a:tbl>
          </a:graphicData>
        </a:graphic>
      </p:graphicFrame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F327900-4AD3-7333-FCDD-B29F63971B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413" y="3429000"/>
            <a:ext cx="11332079" cy="2775675"/>
          </a:xfrm>
        </p:spPr>
        <p:txBody>
          <a:bodyPr>
            <a:normAutofit/>
          </a:bodyPr>
          <a:lstStyle/>
          <a:p>
            <a:r>
              <a:rPr lang="en-US" sz="3200" dirty="0"/>
              <a:t>To support narrower loads (</a:t>
            </a:r>
            <a:r>
              <a:rPr lang="en-US" sz="32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lb</a:t>
            </a:r>
            <a:r>
              <a:rPr lang="en-US" sz="3200" dirty="0"/>
              <a:t>, </a:t>
            </a:r>
            <a:r>
              <a:rPr lang="en-US" sz="32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lh</a:t>
            </a:r>
            <a:r>
              <a:rPr lang="en-US" sz="3200" dirty="0"/>
              <a:t>, </a:t>
            </a:r>
            <a:r>
              <a:rPr lang="en-US" sz="32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lbu</a:t>
            </a:r>
            <a:r>
              <a:rPr lang="en-US" sz="3200" dirty="0"/>
              <a:t>, </a:t>
            </a:r>
            <a:r>
              <a:rPr lang="en-US" sz="32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lhu</a:t>
            </a:r>
            <a:r>
              <a:rPr lang="en-US" sz="3200" dirty="0"/>
              <a:t>):</a:t>
            </a:r>
          </a:p>
          <a:p>
            <a:pPr lvl="1"/>
            <a:r>
              <a:rPr lang="en-US" sz="2800" dirty="0"/>
              <a:t>Load 32-bit word from memory; </a:t>
            </a:r>
          </a:p>
          <a:p>
            <a:pPr lvl="1"/>
            <a:r>
              <a:rPr lang="en-US" sz="2800" dirty="0"/>
              <a:t>Add additional logic to extract correct byte or halfword; and</a:t>
            </a:r>
          </a:p>
          <a:p>
            <a:pPr lvl="1"/>
            <a:r>
              <a:rPr lang="en-US" sz="2800" dirty="0"/>
              <a:t>Sign- or zero-extend result to 32 bits to write into </a:t>
            </a:r>
            <a:r>
              <a:rPr lang="en-US" sz="2800" dirty="0" err="1"/>
              <a:t>RegFile</a:t>
            </a:r>
            <a:r>
              <a:rPr lang="en-US" sz="2800" dirty="0"/>
              <a:t>.</a:t>
            </a:r>
          </a:p>
          <a:p>
            <a:pPr lvl="1"/>
            <a:r>
              <a:rPr lang="en-US" sz="2800" dirty="0"/>
              <a:t>Can be implemented with MUX + and a few gates.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D1C283-F46D-45B9-DFA2-FB5D4F0DD0EC}"/>
              </a:ext>
            </a:extLst>
          </p:cNvPr>
          <p:cNvSpPr txBox="1"/>
          <p:nvPr/>
        </p:nvSpPr>
        <p:spPr>
          <a:xfrm>
            <a:off x="6359653" y="5958367"/>
            <a:ext cx="46510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solidFill>
                  <a:schemeClr val="accent1"/>
                </a:solidFill>
                <a:latin typeface="18 VAG Rounded Light   02390" pitchFamily="2" charset="0"/>
              </a:rPr>
              <a:t>For simplicity, we’ll omit this wiring in lecture. Check out Project 3!</a:t>
            </a:r>
          </a:p>
        </p:txBody>
      </p:sp>
    </p:spTree>
    <p:extLst>
      <p:ext uri="{BB962C8B-B14F-4D97-AF65-F5344CB8AC3E}">
        <p14:creationId xmlns:p14="http://schemas.microsoft.com/office/powerpoint/2010/main" val="3287384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ACA755B-93F3-A89D-2659-1A465250CB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Implementing Loads</a:t>
            </a:r>
          </a:p>
          <a:p>
            <a:r>
              <a:rPr lang="en-US" dirty="0"/>
              <a:t>Implementing Stores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Adding B-Type (Branches)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Designing the Immediate Generation Block, Part 2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Adding Jumps </a:t>
            </a:r>
            <a:r>
              <a:rPr lang="en-US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jal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en-US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jalr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Adding U-Types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And in Conclusion…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FF41A20-6AE6-AC58-1381-F24F46BC2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Stores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59161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F66009-C53D-6E19-D3AA-B86E8E7E9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the </a:t>
            </a:r>
            <a:r>
              <a:rPr lang="en-US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sw</a:t>
            </a:r>
            <a:r>
              <a:rPr lang="en-US" dirty="0"/>
              <a:t> Instruction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BFB910-0461-FC6D-CC52-AF799E04FD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413" y="916710"/>
            <a:ext cx="11693790" cy="5573300"/>
          </a:xfrm>
        </p:spPr>
        <p:txBody>
          <a:bodyPr>
            <a:noAutofit/>
          </a:bodyPr>
          <a:lstStyle/>
          <a:p>
            <a:pPr>
              <a:buClr>
                <a:schemeClr val="bg1"/>
              </a:buClr>
            </a:pPr>
            <a:r>
              <a:rPr lang="en-US" sz="3200" b="0" dirty="0">
                <a:solidFill>
                  <a:schemeClr val="accent4"/>
                </a:solidFill>
                <a:latin typeface="18 VAG Rounded Light   02390" pitchFamily="2" charset="0"/>
              </a:rPr>
              <a:t>S-Format</a:t>
            </a:r>
            <a:r>
              <a:rPr lang="en-US" sz="3200" dirty="0"/>
              <a:t>:</a:t>
            </a:r>
          </a:p>
          <a:p>
            <a:endParaRPr lang="en-US" sz="3200" dirty="0"/>
          </a:p>
          <a:p>
            <a:endParaRPr lang="en-US" sz="3200" dirty="0"/>
          </a:p>
          <a:p>
            <a:pPr>
              <a:spcBef>
                <a:spcPts val="0"/>
              </a:spcBef>
            </a:pPr>
            <a:endParaRPr lang="en-US" sz="2400" dirty="0"/>
          </a:p>
          <a:p>
            <a:pPr>
              <a:spcBef>
                <a:spcPts val="2200"/>
              </a:spcBef>
              <a:buClr>
                <a:schemeClr val="bg1"/>
              </a:buClr>
            </a:pPr>
            <a:r>
              <a:rPr lang="en-US" sz="3200" dirty="0"/>
              <a:t>New Immediate Format:</a:t>
            </a:r>
          </a:p>
          <a:p>
            <a:pPr lvl="1"/>
            <a:r>
              <a:rPr 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addr</a:t>
            </a:r>
            <a:r>
              <a:rPr lang="en-US" sz="2800" dirty="0"/>
              <a:t> = (Base register 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rs1</a:t>
            </a:r>
            <a:r>
              <a:rPr lang="en-US" sz="2800" dirty="0"/>
              <a:t>) + (sign-extended </a:t>
            </a:r>
            <a:r>
              <a:rPr lang="en-US" sz="28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imm</a:t>
            </a:r>
            <a:r>
              <a:rPr lang="en-US" sz="2800" dirty="0"/>
              <a:t> offset)</a:t>
            </a:r>
          </a:p>
          <a:p>
            <a:r>
              <a:rPr lang="en-US" sz="3200" dirty="0"/>
              <a:t>State Elements Accessed:</a:t>
            </a:r>
          </a:p>
          <a:p>
            <a:pPr lvl="1"/>
            <a:r>
              <a:rPr lang="en-US" sz="2800" dirty="0"/>
              <a:t>DMEM		</a:t>
            </a:r>
            <a:r>
              <a:rPr lang="en-US" sz="2800" dirty="0">
                <a:cs typeface="Courier New" panose="02070309020205020404" pitchFamily="49" charset="0"/>
              </a:rPr>
              <a:t>(write 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R[rs2]</a:t>
            </a:r>
            <a:r>
              <a:rPr lang="en-US" sz="2800" dirty="0">
                <a:cs typeface="Courier New" panose="02070309020205020404" pitchFamily="49" charset="0"/>
              </a:rPr>
              <a:t> to word at address </a:t>
            </a:r>
            <a:r>
              <a:rPr 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addr</a:t>
            </a:r>
            <a:r>
              <a:rPr lang="en-US" sz="2800" dirty="0"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2800" dirty="0" err="1"/>
              <a:t>RegFile</a:t>
            </a:r>
            <a:r>
              <a:rPr lang="en-US" sz="2800" dirty="0"/>
              <a:t>		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R[rs1]</a:t>
            </a:r>
            <a:r>
              <a:rPr lang="en-US" sz="2800" dirty="0">
                <a:latin typeface="18 VAG Rounded Light   02390" pitchFamily="2" charset="0"/>
                <a:cs typeface="Courier New" panose="02070309020205020404" pitchFamily="49" charset="0"/>
              </a:rPr>
              <a:t> (base address), 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R[rs2]</a:t>
            </a:r>
            <a:r>
              <a:rPr lang="en-US" sz="2800" dirty="0">
                <a:cs typeface="Courier New" panose="02070309020205020404" pitchFamily="49" charset="0"/>
              </a:rPr>
              <a:t> (value to store)</a:t>
            </a:r>
            <a:endParaRPr lang="en-US" sz="2800" b="1" dirty="0">
              <a:solidFill>
                <a:schemeClr val="tx1">
                  <a:lumMod val="50000"/>
                  <a:lumOff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2800" dirty="0"/>
              <a:t>PC		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PC = PC + 4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B1BE4E-FC5B-FFF6-DAC8-273D0F48E4F2}"/>
              </a:ext>
            </a:extLst>
          </p:cNvPr>
          <p:cNvSpPr/>
          <p:nvPr/>
        </p:nvSpPr>
        <p:spPr>
          <a:xfrm>
            <a:off x="2865943" y="916710"/>
            <a:ext cx="64601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5007" indent="-75007" algn="ctr"/>
            <a:r>
              <a:rPr lang="en-US" sz="3600" b="1" dirty="0" err="1">
                <a:solidFill>
                  <a:schemeClr val="bg1"/>
                </a:solidFill>
                <a:latin typeface="Courier"/>
                <a:cs typeface="Courier"/>
              </a:rPr>
              <a:t>sw</a:t>
            </a:r>
            <a:r>
              <a:rPr lang="en-US" sz="3600" b="1" dirty="0">
                <a:solidFill>
                  <a:schemeClr val="bg1"/>
                </a:solidFill>
                <a:latin typeface="Courier"/>
                <a:cs typeface="Courier"/>
              </a:rPr>
              <a:t> x14, 36(x2)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939321A-25AB-1474-2A16-9216520442A5}"/>
              </a:ext>
            </a:extLst>
          </p:cNvPr>
          <p:cNvSpPr txBox="1"/>
          <p:nvPr/>
        </p:nvSpPr>
        <p:spPr>
          <a:xfrm>
            <a:off x="8878534" y="2779096"/>
            <a:ext cx="25702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STORE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BB5EB8C-C49E-E7FA-AA30-8381D5B4C32B}"/>
              </a:ext>
            </a:extLst>
          </p:cNvPr>
          <p:cNvSpPr txBox="1"/>
          <p:nvPr/>
        </p:nvSpPr>
        <p:spPr>
          <a:xfrm>
            <a:off x="5880151" y="2779096"/>
            <a:ext cx="19854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2"/>
                </a:solidFill>
                <a:latin typeface="18 VAG Rounded Light   02390" pitchFamily="2" charset="0"/>
              </a:rPr>
              <a:t>“store word”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B1EA2D4E-5B32-06E6-B8C7-A386FAFD4DA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84563793"/>
              </p:ext>
            </p:extLst>
          </p:nvPr>
        </p:nvGraphicFramePr>
        <p:xfrm>
          <a:off x="897631" y="1446035"/>
          <a:ext cx="10396734" cy="147064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49796">
                  <a:extLst>
                    <a:ext uri="{9D8B030D-6E8A-4147-A177-3AD203B41FA5}">
                      <a16:colId xmlns:a16="http://schemas.microsoft.com/office/drawing/2014/main" val="1624853830"/>
                    </a:ext>
                  </a:extLst>
                </a:gridCol>
                <a:gridCol w="324898">
                  <a:extLst>
                    <a:ext uri="{9D8B030D-6E8A-4147-A177-3AD203B41FA5}">
                      <a16:colId xmlns:a16="http://schemas.microsoft.com/office/drawing/2014/main" val="888743132"/>
                    </a:ext>
                  </a:extLst>
                </a:gridCol>
                <a:gridCol w="324898">
                  <a:extLst>
                    <a:ext uri="{9D8B030D-6E8A-4147-A177-3AD203B41FA5}">
                      <a16:colId xmlns:a16="http://schemas.microsoft.com/office/drawing/2014/main" val="928495398"/>
                    </a:ext>
                  </a:extLst>
                </a:gridCol>
                <a:gridCol w="324898">
                  <a:extLst>
                    <a:ext uri="{9D8B030D-6E8A-4147-A177-3AD203B41FA5}">
                      <a16:colId xmlns:a16="http://schemas.microsoft.com/office/drawing/2014/main" val="4258887520"/>
                    </a:ext>
                  </a:extLst>
                </a:gridCol>
                <a:gridCol w="649796">
                  <a:extLst>
                    <a:ext uri="{9D8B030D-6E8A-4147-A177-3AD203B41FA5}">
                      <a16:colId xmlns:a16="http://schemas.microsoft.com/office/drawing/2014/main" val="4279900494"/>
                    </a:ext>
                  </a:extLst>
                </a:gridCol>
                <a:gridCol w="649796">
                  <a:extLst>
                    <a:ext uri="{9D8B030D-6E8A-4147-A177-3AD203B41FA5}">
                      <a16:colId xmlns:a16="http://schemas.microsoft.com/office/drawing/2014/main" val="797878386"/>
                    </a:ext>
                  </a:extLst>
                </a:gridCol>
                <a:gridCol w="324898">
                  <a:extLst>
                    <a:ext uri="{9D8B030D-6E8A-4147-A177-3AD203B41FA5}">
                      <a16:colId xmlns:a16="http://schemas.microsoft.com/office/drawing/2014/main" val="3004986411"/>
                    </a:ext>
                  </a:extLst>
                </a:gridCol>
                <a:gridCol w="649796">
                  <a:extLst>
                    <a:ext uri="{9D8B030D-6E8A-4147-A177-3AD203B41FA5}">
                      <a16:colId xmlns:a16="http://schemas.microsoft.com/office/drawing/2014/main" val="62611582"/>
                    </a:ext>
                  </a:extLst>
                </a:gridCol>
                <a:gridCol w="649796">
                  <a:extLst>
                    <a:ext uri="{9D8B030D-6E8A-4147-A177-3AD203B41FA5}">
                      <a16:colId xmlns:a16="http://schemas.microsoft.com/office/drawing/2014/main" val="1657610230"/>
                    </a:ext>
                  </a:extLst>
                </a:gridCol>
                <a:gridCol w="324898">
                  <a:extLst>
                    <a:ext uri="{9D8B030D-6E8A-4147-A177-3AD203B41FA5}">
                      <a16:colId xmlns:a16="http://schemas.microsoft.com/office/drawing/2014/main" val="2935468491"/>
                    </a:ext>
                  </a:extLst>
                </a:gridCol>
                <a:gridCol w="649796">
                  <a:extLst>
                    <a:ext uri="{9D8B030D-6E8A-4147-A177-3AD203B41FA5}">
                      <a16:colId xmlns:a16="http://schemas.microsoft.com/office/drawing/2014/main" val="1797088917"/>
                    </a:ext>
                  </a:extLst>
                </a:gridCol>
                <a:gridCol w="487347">
                  <a:extLst>
                    <a:ext uri="{9D8B030D-6E8A-4147-A177-3AD203B41FA5}">
                      <a16:colId xmlns:a16="http://schemas.microsoft.com/office/drawing/2014/main" val="953689441"/>
                    </a:ext>
                  </a:extLst>
                </a:gridCol>
                <a:gridCol w="487347">
                  <a:extLst>
                    <a:ext uri="{9D8B030D-6E8A-4147-A177-3AD203B41FA5}">
                      <a16:colId xmlns:a16="http://schemas.microsoft.com/office/drawing/2014/main" val="1552716741"/>
                    </a:ext>
                  </a:extLst>
                </a:gridCol>
                <a:gridCol w="649796">
                  <a:extLst>
                    <a:ext uri="{9D8B030D-6E8A-4147-A177-3AD203B41FA5}">
                      <a16:colId xmlns:a16="http://schemas.microsoft.com/office/drawing/2014/main" val="2842259910"/>
                    </a:ext>
                  </a:extLst>
                </a:gridCol>
                <a:gridCol w="324898">
                  <a:extLst>
                    <a:ext uri="{9D8B030D-6E8A-4147-A177-3AD203B41FA5}">
                      <a16:colId xmlns:a16="http://schemas.microsoft.com/office/drawing/2014/main" val="264973538"/>
                    </a:ext>
                  </a:extLst>
                </a:gridCol>
                <a:gridCol w="649796">
                  <a:extLst>
                    <a:ext uri="{9D8B030D-6E8A-4147-A177-3AD203B41FA5}">
                      <a16:colId xmlns:a16="http://schemas.microsoft.com/office/drawing/2014/main" val="3901696933"/>
                    </a:ext>
                  </a:extLst>
                </a:gridCol>
                <a:gridCol w="649796">
                  <a:extLst>
                    <a:ext uri="{9D8B030D-6E8A-4147-A177-3AD203B41FA5}">
                      <a16:colId xmlns:a16="http://schemas.microsoft.com/office/drawing/2014/main" val="2051879303"/>
                    </a:ext>
                  </a:extLst>
                </a:gridCol>
                <a:gridCol w="324898">
                  <a:extLst>
                    <a:ext uri="{9D8B030D-6E8A-4147-A177-3AD203B41FA5}">
                      <a16:colId xmlns:a16="http://schemas.microsoft.com/office/drawing/2014/main" val="854787181"/>
                    </a:ext>
                  </a:extLst>
                </a:gridCol>
                <a:gridCol w="324898">
                  <a:extLst>
                    <a:ext uri="{9D8B030D-6E8A-4147-A177-3AD203B41FA5}">
                      <a16:colId xmlns:a16="http://schemas.microsoft.com/office/drawing/2014/main" val="3270592488"/>
                    </a:ext>
                  </a:extLst>
                </a:gridCol>
                <a:gridCol w="324898">
                  <a:extLst>
                    <a:ext uri="{9D8B030D-6E8A-4147-A177-3AD203B41FA5}">
                      <a16:colId xmlns:a16="http://schemas.microsoft.com/office/drawing/2014/main" val="2901077752"/>
                    </a:ext>
                  </a:extLst>
                </a:gridCol>
                <a:gridCol w="649794">
                  <a:extLst>
                    <a:ext uri="{9D8B030D-6E8A-4147-A177-3AD203B41FA5}">
                      <a16:colId xmlns:a16="http://schemas.microsoft.com/office/drawing/2014/main" val="4059237148"/>
                    </a:ext>
                  </a:extLst>
                </a:gridCol>
              </a:tblGrid>
              <a:tr h="333922">
                <a:tc>
                  <a:txBody>
                    <a:bodyPr/>
                    <a:lstStyle/>
                    <a:p>
                      <a:pPr algn="l"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31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endParaRPr lang="en-US" sz="1600" b="0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endParaRPr lang="en-US" sz="1600" b="0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endParaRPr lang="en-US" sz="1600" b="0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24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endParaRPr lang="en-US" sz="1600" b="0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20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19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endParaRPr lang="en-US" sz="1600" b="0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15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14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12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11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endParaRPr lang="en-US" sz="1600" b="0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7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6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endParaRPr lang="en-US" sz="1600" b="0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endParaRPr lang="en-US" sz="1600" b="0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endParaRPr lang="en-US" sz="1600" b="0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83741400"/>
                  </a:ext>
                </a:extLst>
              </a:tr>
              <a:tr h="306168">
                <a:tc gridSpan="5"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700" b="1" i="0" dirty="0" err="1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imm</a:t>
                      </a:r>
                      <a:r>
                        <a:rPr lang="en-US" sz="1700" b="1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[11:5]</a:t>
                      </a: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700" b="1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rs2</a:t>
                      </a: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700" b="1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rs1</a:t>
                      </a: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700" b="1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funct3</a:t>
                      </a: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700" b="1" i="0" dirty="0" err="1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imm</a:t>
                      </a:r>
                      <a:r>
                        <a:rPr lang="en-US" sz="1700" b="1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[4:0]</a:t>
                      </a: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700" b="1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opcode</a:t>
                      </a: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6246549"/>
                  </a:ext>
                </a:extLst>
              </a:tr>
              <a:tr h="306168">
                <a:tc gridSpan="5"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i="0" kern="1200" dirty="0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0000001 </a:t>
                      </a: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dirty="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01110</a:t>
                      </a:r>
                      <a:r>
                        <a:rPr lang="en-US" sz="2800" b="1" i="0" kern="1200" dirty="0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 </a:t>
                      </a:r>
                      <a:endParaRPr lang="en-US" sz="2400" b="1" i="0" dirty="0">
                        <a:solidFill>
                          <a:schemeClr val="bg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dirty="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00010</a:t>
                      </a:r>
                      <a:r>
                        <a:rPr lang="en-US" sz="2800" b="1" i="0" kern="1200" dirty="0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 </a:t>
                      </a:r>
                      <a:endParaRPr lang="en-US" sz="2400" b="1" i="0" dirty="0">
                        <a:solidFill>
                          <a:schemeClr val="bg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dirty="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010</a:t>
                      </a:r>
                      <a:r>
                        <a:rPr lang="en-US" sz="2800" b="1" i="0" kern="1200" dirty="0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 </a:t>
                      </a:r>
                      <a:endParaRPr lang="en-US" sz="2400" b="1" i="0" dirty="0">
                        <a:solidFill>
                          <a:schemeClr val="bg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dirty="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00100 </a:t>
                      </a:r>
                      <a:r>
                        <a:rPr lang="en-US" sz="2800" b="1" i="0" kern="1200" dirty="0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 </a:t>
                      </a:r>
                      <a:endParaRPr lang="en-US" sz="2400" b="1" i="0" dirty="0">
                        <a:solidFill>
                          <a:schemeClr val="bg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dirty="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0100011</a:t>
                      </a:r>
                      <a:r>
                        <a:rPr lang="en-US" sz="2800" b="1" i="0" kern="1200" dirty="0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 </a:t>
                      </a:r>
                      <a:endParaRPr lang="en-US" sz="2400" b="1" i="0" dirty="0">
                        <a:solidFill>
                          <a:schemeClr val="bg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2588811"/>
                  </a:ext>
                </a:extLst>
              </a:tr>
              <a:tr h="319480">
                <a:tc gridSpan="5"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7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T w="12700" cmpd="sng">
                      <a:noFill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5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T w="12700" cmpd="sng">
                      <a:noFill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5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T w="12700" cmpd="sng">
                      <a:noFill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3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5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T w="12700" cmpd="sng">
                      <a:noFill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7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T w="12700" cmpd="sng">
                      <a:noFill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0275478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21FD100-22FE-3584-25D1-B494D80C82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2882441"/>
              </p:ext>
            </p:extLst>
          </p:nvPr>
        </p:nvGraphicFramePr>
        <p:xfrm>
          <a:off x="5232464" y="3374307"/>
          <a:ext cx="3280790" cy="48615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13794">
                  <a:extLst>
                    <a:ext uri="{9D8B030D-6E8A-4147-A177-3AD203B41FA5}">
                      <a16:colId xmlns:a16="http://schemas.microsoft.com/office/drawing/2014/main" val="2786126024"/>
                    </a:ext>
                  </a:extLst>
                </a:gridCol>
                <a:gridCol w="1366996">
                  <a:extLst>
                    <a:ext uri="{9D8B030D-6E8A-4147-A177-3AD203B41FA5}">
                      <a16:colId xmlns:a16="http://schemas.microsoft.com/office/drawing/2014/main" val="2348596613"/>
                    </a:ext>
                  </a:extLst>
                </a:gridCol>
              </a:tblGrid>
              <a:tr h="306168">
                <a:tc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2800" b="1" i="0" kern="1200" dirty="0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0000001 </a:t>
                      </a:r>
                      <a:endParaRPr lang="en-US" sz="2400" b="1" i="0" dirty="0">
                        <a:solidFill>
                          <a:schemeClr val="bg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dirty="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00100</a:t>
                      </a:r>
                      <a:r>
                        <a:rPr lang="en-US" sz="2800" b="1" i="0" kern="1200" dirty="0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 </a:t>
                      </a:r>
                      <a:endParaRPr lang="en-US" sz="2400" b="1" i="0" dirty="0">
                        <a:solidFill>
                          <a:schemeClr val="bg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29443733"/>
                  </a:ext>
                </a:extLst>
              </a:tr>
            </a:tbl>
          </a:graphicData>
        </a:graphic>
      </p:graphicFrame>
      <p:sp>
        <p:nvSpPr>
          <p:cNvPr id="10" name="Left Brace 9">
            <a:extLst>
              <a:ext uri="{FF2B5EF4-FFF2-40B4-BE49-F238E27FC236}">
                <a16:creationId xmlns:a16="http://schemas.microsoft.com/office/drawing/2014/main" id="{0435CE84-79E9-E71D-D8DA-AFC8C1739E06}"/>
              </a:ext>
            </a:extLst>
          </p:cNvPr>
          <p:cNvSpPr/>
          <p:nvPr/>
        </p:nvSpPr>
        <p:spPr>
          <a:xfrm rot="16200000">
            <a:off x="8061287" y="2173491"/>
            <a:ext cx="260549" cy="1449388"/>
          </a:xfrm>
          <a:prstGeom prst="leftBrace">
            <a:avLst>
              <a:gd name="adj1" fmla="val 8333"/>
              <a:gd name="adj2" fmla="val 49854"/>
            </a:avLst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DD53AA21-AC7C-5504-B00F-56B8553E9748}"/>
              </a:ext>
            </a:extLst>
          </p:cNvPr>
          <p:cNvSpPr/>
          <p:nvPr/>
        </p:nvSpPr>
        <p:spPr>
          <a:xfrm rot="16200000">
            <a:off x="1884482" y="1741873"/>
            <a:ext cx="289729" cy="2315676"/>
          </a:xfrm>
          <a:prstGeom prst="leftBrace">
            <a:avLst>
              <a:gd name="adj1" fmla="val 8333"/>
              <a:gd name="adj2" fmla="val 49854"/>
            </a:avLst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4851B559-303A-3292-C87C-F033D47B3984}"/>
              </a:ext>
            </a:extLst>
          </p:cNvPr>
          <p:cNvSpPr/>
          <p:nvPr/>
        </p:nvSpPr>
        <p:spPr>
          <a:xfrm>
            <a:off x="2001795" y="2927867"/>
            <a:ext cx="3878356" cy="385309"/>
          </a:xfrm>
          <a:custGeom>
            <a:avLst/>
            <a:gdLst>
              <a:gd name="connsiteX0" fmla="*/ 57510 w 5442310"/>
              <a:gd name="connsiteY0" fmla="*/ 0 h 1041400"/>
              <a:gd name="connsiteX1" fmla="*/ 32110 w 5442310"/>
              <a:gd name="connsiteY1" fmla="*/ 406400 h 1041400"/>
              <a:gd name="connsiteX2" fmla="*/ 108310 w 5442310"/>
              <a:gd name="connsiteY2" fmla="*/ 685800 h 1041400"/>
              <a:gd name="connsiteX3" fmla="*/ 133710 w 5442310"/>
              <a:gd name="connsiteY3" fmla="*/ 762000 h 1041400"/>
              <a:gd name="connsiteX4" fmla="*/ 286110 w 5442310"/>
              <a:gd name="connsiteY4" fmla="*/ 863600 h 1041400"/>
              <a:gd name="connsiteX5" fmla="*/ 463910 w 5442310"/>
              <a:gd name="connsiteY5" fmla="*/ 939800 h 1041400"/>
              <a:gd name="connsiteX6" fmla="*/ 616310 w 5442310"/>
              <a:gd name="connsiteY6" fmla="*/ 990600 h 1041400"/>
              <a:gd name="connsiteX7" fmla="*/ 692510 w 5442310"/>
              <a:gd name="connsiteY7" fmla="*/ 1016000 h 1041400"/>
              <a:gd name="connsiteX8" fmla="*/ 844910 w 5442310"/>
              <a:gd name="connsiteY8" fmla="*/ 1041400 h 1041400"/>
              <a:gd name="connsiteX9" fmla="*/ 1327510 w 5442310"/>
              <a:gd name="connsiteY9" fmla="*/ 990600 h 1041400"/>
              <a:gd name="connsiteX10" fmla="*/ 2191110 w 5442310"/>
              <a:gd name="connsiteY10" fmla="*/ 939800 h 1041400"/>
              <a:gd name="connsiteX11" fmla="*/ 4019910 w 5442310"/>
              <a:gd name="connsiteY11" fmla="*/ 939800 h 1041400"/>
              <a:gd name="connsiteX12" fmla="*/ 4375510 w 5442310"/>
              <a:gd name="connsiteY12" fmla="*/ 838200 h 1041400"/>
              <a:gd name="connsiteX13" fmla="*/ 4451710 w 5442310"/>
              <a:gd name="connsiteY13" fmla="*/ 812800 h 1041400"/>
              <a:gd name="connsiteX14" fmla="*/ 4527910 w 5442310"/>
              <a:gd name="connsiteY14" fmla="*/ 787400 h 1041400"/>
              <a:gd name="connsiteX15" fmla="*/ 4832710 w 5442310"/>
              <a:gd name="connsiteY15" fmla="*/ 762000 h 1041400"/>
              <a:gd name="connsiteX16" fmla="*/ 5213710 w 5442310"/>
              <a:gd name="connsiteY16" fmla="*/ 838200 h 1041400"/>
              <a:gd name="connsiteX17" fmla="*/ 5289910 w 5442310"/>
              <a:gd name="connsiteY17" fmla="*/ 863600 h 1041400"/>
              <a:gd name="connsiteX18" fmla="*/ 5366110 w 5442310"/>
              <a:gd name="connsiteY18" fmla="*/ 889000 h 1041400"/>
              <a:gd name="connsiteX19" fmla="*/ 5442310 w 5442310"/>
              <a:gd name="connsiteY19" fmla="*/ 990600 h 1041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5442310" h="1041400">
                <a:moveTo>
                  <a:pt x="57510" y="0"/>
                </a:moveTo>
                <a:cubicBezTo>
                  <a:pt x="-23908" y="203546"/>
                  <a:pt x="-5854" y="102684"/>
                  <a:pt x="32110" y="406400"/>
                </a:cubicBezTo>
                <a:cubicBezTo>
                  <a:pt x="46471" y="521285"/>
                  <a:pt x="70576" y="572599"/>
                  <a:pt x="108310" y="685800"/>
                </a:cubicBezTo>
                <a:cubicBezTo>
                  <a:pt x="116777" y="711200"/>
                  <a:pt x="111433" y="747148"/>
                  <a:pt x="133710" y="762000"/>
                </a:cubicBezTo>
                <a:cubicBezTo>
                  <a:pt x="184510" y="795867"/>
                  <a:pt x="228189" y="844293"/>
                  <a:pt x="286110" y="863600"/>
                </a:cubicBezTo>
                <a:cubicBezTo>
                  <a:pt x="531394" y="945361"/>
                  <a:pt x="150042" y="814253"/>
                  <a:pt x="463910" y="939800"/>
                </a:cubicBezTo>
                <a:cubicBezTo>
                  <a:pt x="513628" y="959687"/>
                  <a:pt x="565510" y="973667"/>
                  <a:pt x="616310" y="990600"/>
                </a:cubicBezTo>
                <a:cubicBezTo>
                  <a:pt x="641710" y="999067"/>
                  <a:pt x="666100" y="1011598"/>
                  <a:pt x="692510" y="1016000"/>
                </a:cubicBezTo>
                <a:lnTo>
                  <a:pt x="844910" y="1041400"/>
                </a:lnTo>
                <a:cubicBezTo>
                  <a:pt x="1098783" y="990625"/>
                  <a:pt x="900372" y="1024771"/>
                  <a:pt x="1327510" y="990600"/>
                </a:cubicBezTo>
                <a:cubicBezTo>
                  <a:pt x="1942467" y="941403"/>
                  <a:pt x="1218679" y="982080"/>
                  <a:pt x="2191110" y="939800"/>
                </a:cubicBezTo>
                <a:cubicBezTo>
                  <a:pt x="2716170" y="950971"/>
                  <a:pt x="3455839" y="991079"/>
                  <a:pt x="4019910" y="939800"/>
                </a:cubicBezTo>
                <a:cubicBezTo>
                  <a:pt x="4107618" y="931827"/>
                  <a:pt x="4285297" y="868271"/>
                  <a:pt x="4375510" y="838200"/>
                </a:cubicBezTo>
                <a:lnTo>
                  <a:pt x="4451710" y="812800"/>
                </a:lnTo>
                <a:cubicBezTo>
                  <a:pt x="4477110" y="804333"/>
                  <a:pt x="4501229" y="789623"/>
                  <a:pt x="4527910" y="787400"/>
                </a:cubicBezTo>
                <a:lnTo>
                  <a:pt x="4832710" y="762000"/>
                </a:lnTo>
                <a:cubicBezTo>
                  <a:pt x="5114530" y="793313"/>
                  <a:pt x="4988575" y="763155"/>
                  <a:pt x="5213710" y="838200"/>
                </a:cubicBezTo>
                <a:lnTo>
                  <a:pt x="5289910" y="863600"/>
                </a:lnTo>
                <a:lnTo>
                  <a:pt x="5366110" y="889000"/>
                </a:lnTo>
                <a:cubicBezTo>
                  <a:pt x="5423552" y="975163"/>
                  <a:pt x="5395324" y="943614"/>
                  <a:pt x="5442310" y="990600"/>
                </a:cubicBezTo>
              </a:path>
            </a:pathLst>
          </a:custGeom>
          <a:noFill/>
          <a:ln w="28575">
            <a:solidFill>
              <a:schemeClr val="accent5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447AB44E-C23F-87DC-82CA-EF7A47272A11}"/>
              </a:ext>
            </a:extLst>
          </p:cNvPr>
          <p:cNvSpPr/>
          <p:nvPr/>
        </p:nvSpPr>
        <p:spPr>
          <a:xfrm flipH="1">
            <a:off x="7772253" y="3012951"/>
            <a:ext cx="420273" cy="361356"/>
          </a:xfrm>
          <a:custGeom>
            <a:avLst/>
            <a:gdLst>
              <a:gd name="connsiteX0" fmla="*/ 30997 w 1598187"/>
              <a:gd name="connsiteY0" fmla="*/ 0 h 1053885"/>
              <a:gd name="connsiteX1" fmla="*/ 0 w 1598187"/>
              <a:gd name="connsiteY1" fmla="*/ 77491 h 1053885"/>
              <a:gd name="connsiteX2" fmla="*/ 30997 w 1598187"/>
              <a:gd name="connsiteY2" fmla="*/ 170481 h 1053885"/>
              <a:gd name="connsiteX3" fmla="*/ 46495 w 1598187"/>
              <a:gd name="connsiteY3" fmla="*/ 216976 h 1053885"/>
              <a:gd name="connsiteX4" fmla="*/ 139485 w 1598187"/>
              <a:gd name="connsiteY4" fmla="*/ 294468 h 1053885"/>
              <a:gd name="connsiteX5" fmla="*/ 263472 w 1598187"/>
              <a:gd name="connsiteY5" fmla="*/ 278969 h 1053885"/>
              <a:gd name="connsiteX6" fmla="*/ 371960 w 1598187"/>
              <a:gd name="connsiteY6" fmla="*/ 263471 h 1053885"/>
              <a:gd name="connsiteX7" fmla="*/ 650929 w 1598187"/>
              <a:gd name="connsiteY7" fmla="*/ 247973 h 1053885"/>
              <a:gd name="connsiteX8" fmla="*/ 991892 w 1598187"/>
              <a:gd name="connsiteY8" fmla="*/ 263471 h 1053885"/>
              <a:gd name="connsiteX9" fmla="*/ 1038387 w 1598187"/>
              <a:gd name="connsiteY9" fmla="*/ 278969 h 1053885"/>
              <a:gd name="connsiteX10" fmla="*/ 1177872 w 1598187"/>
              <a:gd name="connsiteY10" fmla="*/ 325464 h 1053885"/>
              <a:gd name="connsiteX11" fmla="*/ 1270861 w 1598187"/>
              <a:gd name="connsiteY11" fmla="*/ 356461 h 1053885"/>
              <a:gd name="connsiteX12" fmla="*/ 1410346 w 1598187"/>
              <a:gd name="connsiteY12" fmla="*/ 480447 h 1053885"/>
              <a:gd name="connsiteX13" fmla="*/ 1456841 w 1598187"/>
              <a:gd name="connsiteY13" fmla="*/ 526942 h 1053885"/>
              <a:gd name="connsiteX14" fmla="*/ 1487838 w 1598187"/>
              <a:gd name="connsiteY14" fmla="*/ 588935 h 1053885"/>
              <a:gd name="connsiteX15" fmla="*/ 1518834 w 1598187"/>
              <a:gd name="connsiteY15" fmla="*/ 635430 h 1053885"/>
              <a:gd name="connsiteX16" fmla="*/ 1565329 w 1598187"/>
              <a:gd name="connsiteY16" fmla="*/ 743918 h 1053885"/>
              <a:gd name="connsiteX17" fmla="*/ 1580828 w 1598187"/>
              <a:gd name="connsiteY17" fmla="*/ 805912 h 1053885"/>
              <a:gd name="connsiteX18" fmla="*/ 1596326 w 1598187"/>
              <a:gd name="connsiteY18" fmla="*/ 852407 h 1053885"/>
              <a:gd name="connsiteX19" fmla="*/ 1596326 w 1598187"/>
              <a:gd name="connsiteY19" fmla="*/ 1053885 h 1053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598187" h="1053885">
                <a:moveTo>
                  <a:pt x="30997" y="0"/>
                </a:moveTo>
                <a:cubicBezTo>
                  <a:pt x="20665" y="25830"/>
                  <a:pt x="0" y="49671"/>
                  <a:pt x="0" y="77491"/>
                </a:cubicBezTo>
                <a:cubicBezTo>
                  <a:pt x="0" y="110164"/>
                  <a:pt x="20665" y="139484"/>
                  <a:pt x="30997" y="170481"/>
                </a:cubicBezTo>
                <a:cubicBezTo>
                  <a:pt x="36163" y="185979"/>
                  <a:pt x="32902" y="207914"/>
                  <a:pt x="46495" y="216976"/>
                </a:cubicBezTo>
                <a:cubicBezTo>
                  <a:pt x="111227" y="260131"/>
                  <a:pt x="79819" y="234802"/>
                  <a:pt x="139485" y="294468"/>
                </a:cubicBezTo>
                <a:lnTo>
                  <a:pt x="263472" y="278969"/>
                </a:lnTo>
                <a:cubicBezTo>
                  <a:pt x="299681" y="274141"/>
                  <a:pt x="335547" y="266384"/>
                  <a:pt x="371960" y="263471"/>
                </a:cubicBezTo>
                <a:cubicBezTo>
                  <a:pt x="464796" y="256044"/>
                  <a:pt x="557939" y="253139"/>
                  <a:pt x="650929" y="247973"/>
                </a:cubicBezTo>
                <a:cubicBezTo>
                  <a:pt x="764583" y="253139"/>
                  <a:pt x="878483" y="254398"/>
                  <a:pt x="991892" y="263471"/>
                </a:cubicBezTo>
                <a:cubicBezTo>
                  <a:pt x="1008177" y="264774"/>
                  <a:pt x="1022679" y="274481"/>
                  <a:pt x="1038387" y="278969"/>
                </a:cubicBezTo>
                <a:cubicBezTo>
                  <a:pt x="1202893" y="325971"/>
                  <a:pt x="981962" y="254224"/>
                  <a:pt x="1177872" y="325464"/>
                </a:cubicBezTo>
                <a:cubicBezTo>
                  <a:pt x="1208578" y="336630"/>
                  <a:pt x="1243675" y="338338"/>
                  <a:pt x="1270861" y="356461"/>
                </a:cubicBezTo>
                <a:cubicBezTo>
                  <a:pt x="1353830" y="411772"/>
                  <a:pt x="1304185" y="374286"/>
                  <a:pt x="1410346" y="480447"/>
                </a:cubicBezTo>
                <a:cubicBezTo>
                  <a:pt x="1425844" y="495945"/>
                  <a:pt x="1447039" y="507338"/>
                  <a:pt x="1456841" y="526942"/>
                </a:cubicBezTo>
                <a:cubicBezTo>
                  <a:pt x="1467173" y="547606"/>
                  <a:pt x="1476375" y="568876"/>
                  <a:pt x="1487838" y="588935"/>
                </a:cubicBezTo>
                <a:cubicBezTo>
                  <a:pt x="1497079" y="605107"/>
                  <a:pt x="1509593" y="619258"/>
                  <a:pt x="1518834" y="635430"/>
                </a:cubicBezTo>
                <a:cubicBezTo>
                  <a:pt x="1542451" y="676761"/>
                  <a:pt x="1552909" y="700448"/>
                  <a:pt x="1565329" y="743918"/>
                </a:cubicBezTo>
                <a:cubicBezTo>
                  <a:pt x="1571181" y="764399"/>
                  <a:pt x="1574976" y="785431"/>
                  <a:pt x="1580828" y="805912"/>
                </a:cubicBezTo>
                <a:cubicBezTo>
                  <a:pt x="1585316" y="821620"/>
                  <a:pt x="1595307" y="836102"/>
                  <a:pt x="1596326" y="852407"/>
                </a:cubicBezTo>
                <a:cubicBezTo>
                  <a:pt x="1600515" y="919436"/>
                  <a:pt x="1596326" y="986726"/>
                  <a:pt x="1596326" y="1053885"/>
                </a:cubicBezTo>
              </a:path>
            </a:pathLst>
          </a:custGeom>
          <a:noFill/>
          <a:ln w="28575">
            <a:solidFill>
              <a:schemeClr val="accent5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47224A0-3B21-2E20-CB00-6E15F835615C}"/>
              </a:ext>
            </a:extLst>
          </p:cNvPr>
          <p:cNvSpPr txBox="1"/>
          <p:nvPr/>
        </p:nvSpPr>
        <p:spPr>
          <a:xfrm>
            <a:off x="10962640" y="5222919"/>
            <a:ext cx="12293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dirty="0">
                <a:solidFill>
                  <a:schemeClr val="accent1"/>
                </a:solidFill>
                <a:latin typeface="18 VAG Rounded Light   02390" pitchFamily="2" charset="0"/>
              </a:rPr>
              <a:t>No </a:t>
            </a:r>
            <a:r>
              <a:rPr lang="en-US" sz="2000" dirty="0" err="1">
                <a:solidFill>
                  <a:schemeClr val="accent1"/>
                </a:solidFill>
                <a:latin typeface="18 VAG Rounded Light   02390" pitchFamily="2" charset="0"/>
              </a:rPr>
              <a:t>RegFile</a:t>
            </a:r>
            <a:r>
              <a:rPr lang="en-US" sz="2000" dirty="0">
                <a:solidFill>
                  <a:schemeClr val="accent1"/>
                </a:solidFill>
                <a:latin typeface="18 VAG Rounded Light   02390" pitchFamily="2" charset="0"/>
              </a:rPr>
              <a:t> write!</a:t>
            </a:r>
          </a:p>
        </p:txBody>
      </p:sp>
      <p:sp>
        <p:nvSpPr>
          <p:cNvPr id="16" name="Right Brace 15">
            <a:extLst>
              <a:ext uri="{FF2B5EF4-FFF2-40B4-BE49-F238E27FC236}">
                <a16:creationId xmlns:a16="http://schemas.microsoft.com/office/drawing/2014/main" id="{F3258966-5CD5-AB13-FFB9-B4DB282D3A78}"/>
              </a:ext>
            </a:extLst>
          </p:cNvPr>
          <p:cNvSpPr/>
          <p:nvPr/>
        </p:nvSpPr>
        <p:spPr>
          <a:xfrm>
            <a:off x="10592656" y="5520213"/>
            <a:ext cx="292608" cy="421077"/>
          </a:xfrm>
          <a:prstGeom prst="rightBrace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62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4" grpId="0" animBg="1"/>
      <p:bldP spid="15" grpId="0"/>
      <p:bldP spid="16" grpId="0" animBg="1"/>
    </p:bldLst>
  </p:timing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6.jpeg"/></Relationships>
</file>

<file path=ppt/theme/theme1.xml><?xml version="1.0" encoding="utf-8"?>
<a:theme xmlns:a="http://schemas.openxmlformats.org/drawingml/2006/main" name="CS61C-ly-new">
  <a:themeElements>
    <a:clrScheme name="CS61C New">
      <a:dk1>
        <a:srgbClr val="000000"/>
      </a:dk1>
      <a:lt1>
        <a:srgbClr val="FFFFFF"/>
      </a:lt1>
      <a:dk2>
        <a:srgbClr val="002E5D"/>
      </a:dk2>
      <a:lt2>
        <a:srgbClr val="E5DCD1"/>
      </a:lt2>
      <a:accent1>
        <a:srgbClr val="00BDE2"/>
      </a:accent1>
      <a:accent2>
        <a:srgbClr val="C6DAC3"/>
      </a:accent2>
      <a:accent3>
        <a:srgbClr val="FEC016"/>
      </a:accent3>
      <a:accent4>
        <a:srgbClr val="D9E056"/>
      </a:accent4>
      <a:accent5>
        <a:srgbClr val="EB1379"/>
      </a:accent5>
      <a:accent6>
        <a:srgbClr val="A97EFA"/>
      </a:accent6>
      <a:hlink>
        <a:srgbClr val="7E7E7E"/>
      </a:hlink>
      <a:folHlink>
        <a:srgbClr val="E5DCD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28575">
          <a:tailEnd type="triangle" w="lg" len="lg"/>
        </a:ln>
      </a:spPr>
      <a:bodyPr rtlCol="0" anchor="ctr"/>
      <a:lstStyle>
        <a:defPPr algn="ctr">
          <a:defRPr sz="2000" dirty="0">
            <a:solidFill>
              <a:schemeClr val="accent1"/>
            </a:solidFill>
            <a:latin typeface="18 VAG Rounded Light   02390" pitchFamily="2" charset="0"/>
          </a:defRPr>
        </a:defPPr>
      </a:lstStyle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spDef>
    <a:lnDef>
      <a:spPr>
        <a:ln w="28575">
          <a:tailEnd type="triangle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defRPr sz="2400" dirty="0">
            <a:solidFill>
              <a:schemeClr val="accent1"/>
            </a:solidFill>
            <a:latin typeface="18 VAG Rounded Light   02390" pitchFamily="2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CS61C-ly-new" id="{DFFA2BFF-9357-A24D-A947-9735921D71C4}" vid="{3C32BE93-C896-F84B-BEA8-5E6C5AC7E2C8}"/>
    </a:ext>
  </a:extLst>
</a:theme>
</file>

<file path=ppt/theme/theme2.xml><?xml version="1.0" encoding="utf-8"?>
<a:theme xmlns:a="http://schemas.openxmlformats.org/drawingml/2006/main" name="Metro">
  <a:themeElements>
    <a:clrScheme name="Custom 1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134770"/>
      </a:hlink>
      <a:folHlink>
        <a:srgbClr val="7AF8CC"/>
      </a:folHlink>
    </a:clrScheme>
    <a:fontScheme name="Custom 1">
      <a:majorFont>
        <a:latin typeface="VAGRundschriftD"/>
        <a:ea typeface=""/>
        <a:cs typeface=""/>
      </a:majorFont>
      <a:minorFont>
        <a:latin typeface="VAGRundschriftD"/>
        <a:ea typeface=""/>
        <a:cs typeface=""/>
      </a:minorFont>
    </a:fontScheme>
    <a:fmtScheme name="Metro">
      <a:fillStyleLst>
        <a:solidFill>
          <a:schemeClr val="phClr"/>
        </a:solidFill>
        <a:gradFill rotWithShape="1">
          <a:gsLst>
            <a:gs pos="0">
              <a:schemeClr val="phClr">
                <a:tint val="25000"/>
                <a:satMod val="125000"/>
              </a:schemeClr>
            </a:gs>
            <a:gs pos="40000">
              <a:schemeClr val="phClr">
                <a:tint val="55000"/>
                <a:satMod val="130000"/>
              </a:schemeClr>
            </a:gs>
            <a:gs pos="50000">
              <a:schemeClr val="phClr">
                <a:tint val="59000"/>
                <a:satMod val="130000"/>
              </a:schemeClr>
            </a:gs>
            <a:gs pos="65000">
              <a:schemeClr val="phClr">
                <a:tint val="55000"/>
                <a:satMod val="130000"/>
              </a:schemeClr>
            </a:gs>
            <a:gs pos="100000">
              <a:schemeClr val="phClr">
                <a:tint val="20000"/>
                <a:satMod val="12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48000"/>
                <a:satMod val="138000"/>
              </a:schemeClr>
            </a:gs>
            <a:gs pos="25000">
              <a:schemeClr val="phClr">
                <a:tint val="85000"/>
              </a:schemeClr>
            </a:gs>
            <a:gs pos="40000">
              <a:schemeClr val="phClr">
                <a:tint val="92000"/>
              </a:schemeClr>
            </a:gs>
            <a:gs pos="50000">
              <a:schemeClr val="phClr">
                <a:tint val="93000"/>
              </a:schemeClr>
            </a:gs>
            <a:gs pos="60000">
              <a:schemeClr val="phClr">
                <a:tint val="92000"/>
              </a:schemeClr>
            </a:gs>
            <a:gs pos="75000">
              <a:schemeClr val="phClr">
                <a:tint val="83000"/>
                <a:satMod val="108000"/>
              </a:schemeClr>
            </a:gs>
            <a:gs pos="100000">
              <a:schemeClr val="phClr">
                <a:tint val="48000"/>
                <a:satMod val="150000"/>
              </a:schemeClr>
            </a:gs>
          </a:gsLst>
          <a:lin ang="5400000" scaled="0"/>
        </a:gradFill>
      </a:fillStyleLst>
      <a:lnStyleLst>
        <a:ln w="12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alpha val="45000"/>
                <a:satMod val="120000"/>
              </a:schemeClr>
            </a:glow>
          </a:effectLst>
        </a:effectStyle>
        <a:effectStyle>
          <a:effectLst>
            <a:glow rad="63500">
              <a:schemeClr val="phClr">
                <a:alpha val="45000"/>
                <a:satMod val="120000"/>
              </a:schemeClr>
            </a:glo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>
            <a:bevelT w="0" h="0"/>
            <a:contourClr>
              <a:schemeClr val="phClr">
                <a:tint val="70000"/>
              </a:schemeClr>
            </a:contourClr>
          </a:sp3d>
        </a:effectStyle>
        <a:effectStyle>
          <a:effectLst>
            <a:glow rad="101500">
              <a:schemeClr val="phClr">
                <a:alpha val="42000"/>
                <a:satMod val="120000"/>
              </a:schemeClr>
            </a:glow>
          </a:effectLst>
          <a:scene3d>
            <a:camera prst="orthographicFront" fov="0">
              <a:rot lat="0" lon="0" rev="0"/>
            </a:camera>
            <a:lightRig rig="glow" dir="t">
              <a:rot lat="0" lon="0" rev="4800000"/>
            </a:lightRig>
          </a:scene3d>
          <a:sp3d prstMaterial="powder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bg1">
                <a:shade val="100000"/>
                <a:satMod val="150000"/>
              </a:schemeClr>
            </a:gs>
            <a:gs pos="65000">
              <a:schemeClr val="bg1">
                <a:shade val="90000"/>
                <a:satMod val="375000"/>
              </a:schemeClr>
            </a:gs>
            <a:gs pos="100000">
              <a:schemeClr val="phClr">
                <a:tint val="88000"/>
                <a:satMod val="400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0000"/>
                <a:satMod val="180000"/>
              </a:schemeClr>
              <a:schemeClr val="phClr">
                <a:tint val="90000"/>
                <a:satMod val="200000"/>
              </a:schemeClr>
            </a:duotone>
          </a:blip>
          <a:tile tx="0" ty="0" sx="80000" sy="80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defRPr sz="2400" dirty="0">
            <a:latin typeface="18 VAG Rounded Thin   55390" pitchFamily="2" charset="0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CS61C-ly-new</Template>
  <TotalTime>21794</TotalTime>
  <Words>4469</Words>
  <Application>Microsoft Office PowerPoint</Application>
  <PresentationFormat>Widescreen</PresentationFormat>
  <Paragraphs>1900</Paragraphs>
  <Slides>39</Slides>
  <Notes>39</Notes>
  <HiddenSlides>2</HiddenSlides>
  <MMClips>0</MMClips>
  <ScaleCrop>false</ScaleCrop>
  <HeadingPairs>
    <vt:vector size="6" baseType="variant">
      <vt:variant>
        <vt:lpstr>Fonts Used</vt:lpstr>
      </vt:variant>
      <vt:variant>
        <vt:i4>19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39</vt:i4>
      </vt:variant>
    </vt:vector>
  </HeadingPairs>
  <TitlesOfParts>
    <vt:vector size="60" baseType="lpstr">
      <vt:lpstr>.Hiragino Kaku Gothic Interface W3</vt:lpstr>
      <vt:lpstr>18 VAG Rounded Black   09390</vt:lpstr>
      <vt:lpstr>18 VAG Rounded Bold   07390</vt:lpstr>
      <vt:lpstr>18 VAG ROUNDED LIGHT   02390</vt:lpstr>
      <vt:lpstr>18 VAG ROUNDED LIGHT   02390</vt:lpstr>
      <vt:lpstr>18 VAG Rounded Thin   55390</vt:lpstr>
      <vt:lpstr>Arial</vt:lpstr>
      <vt:lpstr>Calibri</vt:lpstr>
      <vt:lpstr>Cambria Math</vt:lpstr>
      <vt:lpstr>Corbel</vt:lpstr>
      <vt:lpstr>Courier</vt:lpstr>
      <vt:lpstr>Courier New</vt:lpstr>
      <vt:lpstr>Helvetica</vt:lpstr>
      <vt:lpstr>Helvetica Neue</vt:lpstr>
      <vt:lpstr>VAG Rundschrift D Light</vt:lpstr>
      <vt:lpstr>VAGRundschriftD</vt:lpstr>
      <vt:lpstr>VAGRundschriftDLig</vt:lpstr>
      <vt:lpstr>Wingdings</vt:lpstr>
      <vt:lpstr>Wingdings 2</vt:lpstr>
      <vt:lpstr>CS61C-ly-new</vt:lpstr>
      <vt:lpstr>Metro</vt:lpstr>
      <vt:lpstr>RISC V Datapath II</vt:lpstr>
      <vt:lpstr>Our Datapath So Far: Arithmetic/Logic</vt:lpstr>
      <vt:lpstr>Implementing Loads</vt:lpstr>
      <vt:lpstr>Implementing the lw Instruction</vt:lpstr>
      <vt:lpstr>Saving Memory Read to RegFile</vt:lpstr>
      <vt:lpstr>Lighting the LOAD Datapath</vt:lpstr>
      <vt:lpstr>RV32I Can Load Different Widths</vt:lpstr>
      <vt:lpstr>Implementing Stores</vt:lpstr>
      <vt:lpstr>Implementing the sw Instruction</vt:lpstr>
      <vt:lpstr>Updated Blocks for sw</vt:lpstr>
      <vt:lpstr>How to Set sw Control Lines?</vt:lpstr>
      <vt:lpstr>Lighting the STORE Datapath</vt:lpstr>
      <vt:lpstr>Adding B-Type (Branches)</vt:lpstr>
      <vt:lpstr>B-Format: Conditional Branch</vt:lpstr>
      <vt:lpstr>What do Branches Need to Compute?</vt:lpstr>
      <vt:lpstr>The Branch Comparator Block</vt:lpstr>
      <vt:lpstr>The Branch Comparator Block</vt:lpstr>
      <vt:lpstr>The ALU computes PC + Imm</vt:lpstr>
      <vt:lpstr>Lighting the Branch Datapath</vt:lpstr>
      <vt:lpstr>Designing the Immediate Generation Block, Part 2</vt:lpstr>
      <vt:lpstr>I-Type and S-Type Immediates</vt:lpstr>
      <vt:lpstr>I-Type and S-Type Immediates</vt:lpstr>
      <vt:lpstr>B-Type Immediates</vt:lpstr>
      <vt:lpstr>Adding Jumps jal, jalr</vt:lpstr>
      <vt:lpstr>J-Format: Unconditional Jump</vt:lpstr>
      <vt:lpstr>Block Updates Needed for JAL</vt:lpstr>
      <vt:lpstr>Lighting the JAL Datapath</vt:lpstr>
      <vt:lpstr>I-Format Instruction Layout: jalr</vt:lpstr>
      <vt:lpstr>Lighting the JALR Datapath</vt:lpstr>
      <vt:lpstr>Adding U-Types</vt:lpstr>
      <vt:lpstr>U-Format Instruction Layout</vt:lpstr>
      <vt:lpstr>U-Format Block update: Immediates</vt:lpstr>
      <vt:lpstr>Lighting the LUI Datapath</vt:lpstr>
      <vt:lpstr>Lighting the AUIPC Datapath</vt:lpstr>
      <vt:lpstr>And in Conclusion…</vt:lpstr>
      <vt:lpstr>Complete RV32I Datapath!</vt:lpstr>
      <vt:lpstr>Have a Great Weekend!</vt:lpstr>
      <vt:lpstr>Our Single-Core Processor So Far…</vt:lpstr>
      <vt:lpstr>How to Set sw Control Lines RegWEn,Bsel,WBSel 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 to RISC-V (California Gold)</dc:title>
  <dc:creator>Lisa Yan</dc:creator>
  <cp:lastModifiedBy>linhtran@hcmut.edu.vn</cp:lastModifiedBy>
  <cp:revision>918</cp:revision>
  <cp:lastPrinted>2022-09-30T17:03:13Z</cp:lastPrinted>
  <dcterms:created xsi:type="dcterms:W3CDTF">2022-09-05T20:39:51Z</dcterms:created>
  <dcterms:modified xsi:type="dcterms:W3CDTF">2023-03-13T05:33:17Z</dcterms:modified>
</cp:coreProperties>
</file>